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492" r:id="rId3"/>
    <p:sldId id="541" r:id="rId4"/>
    <p:sldId id="383" r:id="rId5"/>
    <p:sldId id="540" r:id="rId6"/>
    <p:sldId id="521" r:id="rId7"/>
    <p:sldId id="522" r:id="rId8"/>
    <p:sldId id="523" r:id="rId9"/>
    <p:sldId id="525" r:id="rId10"/>
    <p:sldId id="526" r:id="rId11"/>
    <p:sldId id="549" r:id="rId12"/>
    <p:sldId id="527" r:id="rId13"/>
    <p:sldId id="542" r:id="rId14"/>
    <p:sldId id="543" r:id="rId15"/>
    <p:sldId id="537" r:id="rId16"/>
    <p:sldId id="538" r:id="rId17"/>
    <p:sldId id="548" r:id="rId18"/>
    <p:sldId id="539" r:id="rId19"/>
    <p:sldId id="528" r:id="rId20"/>
    <p:sldId id="529" r:id="rId21"/>
    <p:sldId id="530" r:id="rId22"/>
    <p:sldId id="531" r:id="rId23"/>
    <p:sldId id="532" r:id="rId24"/>
    <p:sldId id="533" r:id="rId25"/>
    <p:sldId id="544" r:id="rId26"/>
    <p:sldId id="547" r:id="rId27"/>
    <p:sldId id="535" r:id="rId28"/>
    <p:sldId id="545" r:id="rId29"/>
    <p:sldId id="546" r:id="rId30"/>
    <p:sldId id="386" r:id="rId31"/>
    <p:sldId id="550" r:id="rId32"/>
    <p:sldId id="518" r:id="rId33"/>
    <p:sldId id="333" r:id="rId34"/>
    <p:sldId id="536" r:id="rId35"/>
  </p:sldIdLst>
  <p:sldSz cx="12192000" cy="6858000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accent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F0909"/>
    <a:srgbClr val="5A11FD"/>
    <a:srgbClr val="00A091"/>
    <a:srgbClr val="51DC00"/>
    <a:srgbClr val="8901F3"/>
    <a:srgbClr val="000000"/>
    <a:srgbClr val="0066FF"/>
    <a:srgbClr val="660033"/>
    <a:srgbClr val="CF2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68" autoAdjust="0"/>
    <p:restoredTop sz="82092" autoAdjust="0"/>
  </p:normalViewPr>
  <p:slideViewPr>
    <p:cSldViewPr>
      <p:cViewPr>
        <p:scale>
          <a:sx n="46" d="100"/>
          <a:sy n="46" d="100"/>
        </p:scale>
        <p:origin x="1536" y="442"/>
      </p:cViewPr>
      <p:guideLst>
        <p:guide orient="horz" pos="2160"/>
        <p:guide pos="2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39" y="6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5239B8A9-9920-5CC6-3C11-54612D5132F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81013" y="620713"/>
            <a:ext cx="6369050" cy="358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F4615BBA-65AD-F8AB-6B61-48E2BB00474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50863" y="4559300"/>
            <a:ext cx="6303962" cy="4319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472" tIns="47881" rIns="97472" bIns="478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DEA7FDA-2EE0-1486-49F6-72AC61585E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"Good [morning/afternoon/evening], everyone. Today, I'm excited to talk to you about a revolution in healthcare and biomedical research - what I like to call 'The Penicillin 2.0 Revolution: AI in Healthcare and Biomedical Research.'"</a:t>
            </a:r>
            <a:endParaRPr lang="en-US" b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F9F0B5A-DBFB-5F68-0E65-EBD36674AE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1013" y="620713"/>
            <a:ext cx="6369050" cy="3582987"/>
          </a:xfr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88693-E644-C1B6-66A6-5127F0982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D6FB130-145C-E79D-C194-84BF1DD2A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5C220E2-C65D-E76A-10F3-E5B0E3125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36541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82E59-1C9D-BAC7-5F82-8BDB702C3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D29D0E2-9F58-F5BC-B7B5-0F8C9F71E9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6B8701B-6745-8C0E-CF51-6D4D6EC51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178016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C4B85-C9DB-AC19-2ADB-1FCE4D22D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74ABD43-9EB9-B612-ED5F-7565C8B44C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9E6998B-781D-6CBC-124C-C8AADECBC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598177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1E785-2A26-85B7-A113-EAB723A4C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27E56CF-BBB9-93D5-5BD3-F22034FC6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F9985B1-6133-20A1-9DD0-010B46560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333743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0E909-D39E-2045-DBD8-909497F67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823D387-C61A-BD90-D64B-24B8CE5B7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0D546A2-BF81-69E9-EC6B-5FE4DEE70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https://youtu.be/y7sgJoc-ynI</a:t>
            </a:r>
          </a:p>
        </p:txBody>
      </p:sp>
    </p:spTree>
    <p:extLst>
      <p:ext uri="{BB962C8B-B14F-4D97-AF65-F5344CB8AC3E}">
        <p14:creationId xmlns:p14="http://schemas.microsoft.com/office/powerpoint/2010/main" val="134674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D9625-5720-BB5E-CACE-805E10B30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2121AC4-CC16-A0D5-DF2D-BDABF21F9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EF0357BA-37EF-8730-F366-9AE052FE1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26924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810-F3C1-750F-2B99-407C98326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39CE185-2748-760A-EEEA-457B059F97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EB8A182-5F24-3873-9FB7-FA320676B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284844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784D-5A10-25C0-3035-BC059B853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25FCA88-4CD9-D3D1-E172-F678FD205D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9F713BB-89B0-BC4A-450D-FA6F8C5FC6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100740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29DD3-BF18-6F48-AA01-C31B3F2BE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034F22A-D767-005D-ECB9-AB0BA56665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88E1761-48AF-61C8-B52A-E7E22706E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72898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C2651-C6FA-A551-5CB6-6FBEFA0F6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136877E-A345-FDEE-2CB4-9A1AFF2E9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8750AFC-1536-C0E2-E3FF-B277104CD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64961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89652-56A8-0F4B-09EE-BEEA07842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977DD04-1473-D762-A797-8BA5801B0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57EB724-6678-63A9-48C9-36F508AF8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324427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8BD78-F3DF-4345-FCAB-6D96A37F5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7E42A30-F77D-A73C-3ED2-92B4C3A7E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B5A7A58-AF74-5D8D-F0F4-FA0CD6DC5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623540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30063-20DB-8676-018A-2B1B56EA1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5E7FD489-2F95-FDAB-B73E-C4D07DB1F1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B680BED-B06D-BDA0-E7ED-D7D26F97F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577400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0AE87-B7B0-5120-D31E-9EBEC292A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3041DCF-8416-1D26-1311-C38C1868EA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55AA5D2-5BB0-18B1-4578-3088E2386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383492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CC9B6-6D6B-9B80-BEEE-C2EE96F37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546D305-5D6D-B2FA-027A-A0A10CF8A4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724B7FE-2B39-5CC4-F228-3A3577BB6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662046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5C555-99E5-ECD0-D6AE-3C521F8C3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BC79032-5EC4-A8FE-2D58-17A4B39A87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C58D79F-5001-73D9-E6E0-24A6742EF8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911766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0E909-D39E-2045-DBD8-909497F67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823D387-C61A-BD90-D64B-24B8CE5B7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0D546A2-BF81-69E9-EC6B-5FE4DEE70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https://youtu.be/gg7WjuFs8F4</a:t>
            </a:r>
          </a:p>
        </p:txBody>
      </p:sp>
    </p:spTree>
    <p:extLst>
      <p:ext uri="{BB962C8B-B14F-4D97-AF65-F5344CB8AC3E}">
        <p14:creationId xmlns:p14="http://schemas.microsoft.com/office/powerpoint/2010/main" val="3772162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802AB-0A1C-D16E-8087-533C9D796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31943F1-1E94-E16C-E86F-C7527AF4E3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C2D6CA5-36BF-97CF-C956-D47F60BD9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https://youtu.be/C_j1QriqPZc</a:t>
            </a:r>
          </a:p>
        </p:txBody>
      </p:sp>
    </p:spTree>
    <p:extLst>
      <p:ext uri="{BB962C8B-B14F-4D97-AF65-F5344CB8AC3E}">
        <p14:creationId xmlns:p14="http://schemas.microsoft.com/office/powerpoint/2010/main" val="1222857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5C4E1-1573-1D7F-4115-C76283ADA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11B27ED-9568-91BA-5441-D2C4D120DF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93B78DA-15E2-6D82-A22C-B9CF1CDD9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5374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BEA4B-EE7F-2950-92B5-2B48AF3A4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36C6BC6-96E4-4032-CE7C-3F87E62525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8A36062-1FE6-C667-5329-9CE3F0C2A4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1791535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2F527-9FA8-5286-FDB7-AAF688D11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1EA9B3A-601F-6526-414C-0020CCA77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6EB352B-2625-8BC9-63D2-380E9F2D8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29717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5A6E1-B975-C470-67E5-C52F278EE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CABB802-3297-68DD-B0F1-5ADCBA238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BF8A81A-1EE1-B976-478F-B7DE88FA0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3710263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88324F5-919E-DA6D-3044-A495FF5C30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DCA3E1F-46F6-5243-F66B-D0917228B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Mice might be doing experiments on humans. However, in the real world its vice versa. Mice are subject to several scientific experiments carried out by humans. 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236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617FD-8B58-C2D1-2D95-B8814451E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C53E2CE-328F-7E79-58E3-837F8A7377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57A31B2-1F6F-4FA0-6F88-772586269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0" marR="0" lvl="0" indent="0" algn="just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Mice might be doing experiments on humans. However, in the real world its vice versa. Mice are subject to several scientific experiments carried out by humans. 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261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E8A55-3477-DD6C-8F7E-20A91777A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D88F5D6-D05D-2FFC-1847-C63B3AFE50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CC525F0-33F8-C94F-4E47-BFBECF9F44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77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88324F5-919E-DA6D-3044-A495FF5C30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DCA3E1F-46F6-5243-F66B-D0917228B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b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</a:b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72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88324F5-919E-DA6D-3044-A495FF5C30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DCA3E1F-46F6-5243-F66B-D0917228B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"Let's begin with a quick trip down memory lane. In the 20th century, Alexander Fleming's discovery of penicillin revolutionized medicine. </a:t>
            </a:r>
          </a:p>
          <a:p>
            <a:r>
              <a:rPr lang="en-US" b="0" dirty="0">
                <a:effectLst/>
                <a:latin typeface="Roboto" panose="02000000000000000000" pitchFamily="2" charset="0"/>
              </a:rPr>
              <a:t>this is a picture of Alexander </a:t>
            </a:r>
            <a:r>
              <a:rPr lang="en-US" b="0" dirty="0" err="1">
                <a:effectLst/>
                <a:latin typeface="Roboto" panose="02000000000000000000" pitchFamily="2" charset="0"/>
              </a:rPr>
              <a:t>fleming</a:t>
            </a:r>
            <a:r>
              <a:rPr lang="en-US" b="0" dirty="0">
                <a:effectLst/>
                <a:latin typeface="Roboto" panose="02000000000000000000" pitchFamily="2" charset="0"/>
              </a:rPr>
              <a:t> who discovered penicillin </a:t>
            </a:r>
          </a:p>
          <a:p>
            <a:r>
              <a:rPr lang="en-US" b="0" dirty="0">
                <a:effectLst/>
                <a:latin typeface="Roboto" panose="02000000000000000000" pitchFamily="2" charset="0"/>
              </a:rPr>
              <a:t> you see he's not very happy because he couldn't order it from CVS</a:t>
            </a:r>
          </a:p>
          <a:p>
            <a:r>
              <a:rPr lang="en-US" b="0" dirty="0">
                <a:effectLst/>
                <a:latin typeface="Roboto" panose="02000000000000000000" pitchFamily="2" charset="0"/>
              </a:rPr>
              <a:t>he had to discovered himself, and of course he had no </a:t>
            </a:r>
            <a:r>
              <a:rPr lang="en-US" b="0" dirty="0" err="1">
                <a:effectLst/>
                <a:latin typeface="Roboto" panose="02000000000000000000" pitchFamily="2" charset="0"/>
              </a:rPr>
              <a:t>no</a:t>
            </a:r>
            <a:r>
              <a:rPr lang="en-US" b="0" dirty="0">
                <a:effectLst/>
                <a:latin typeface="Roboto" panose="02000000000000000000" pitchFamily="2" charset="0"/>
              </a:rPr>
              <a:t> </a:t>
            </a:r>
            <a:r>
              <a:rPr lang="en-US" b="0" dirty="0" err="1">
                <a:effectLst/>
                <a:latin typeface="Roboto" panose="02000000000000000000" pitchFamily="2" charset="0"/>
              </a:rPr>
              <a:t>no</a:t>
            </a:r>
            <a:r>
              <a:rPr lang="en-US" b="0" dirty="0">
                <a:effectLst/>
                <a:latin typeface="Roboto" panose="02000000000000000000" pitchFamily="2" charset="0"/>
              </a:rPr>
              <a:t> AI and nothing to analyze the data but his brain which was pretty good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044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FB5F7-39B7-AFC7-D1BD-FEAD9DCF6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8528C728-485A-5E1A-DDA9-155AB93CF1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39ECFC43-8B8B-191F-811D-9E4C2B36D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85909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FA229-CDF4-9A93-ACF3-D0E44479E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E09ACB7-201B-313E-7FA1-95FEA5836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81C6BF6-3DF3-9AAF-46F7-B0663965B7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986259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41990-DD68-3295-B331-E7BA70840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6317CE-D339-EC54-D0D8-4876352CE9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41A62C6-1B60-AE28-89CD-DF5E75967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938775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E0AD9-397E-D110-60D3-8285706BE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BD23D0B-3011-4F71-A294-A6124AD65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19F8B56-3B0D-03C1-BD14-78C9DA8BA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3758947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C811B-0779-77AC-5D87-BDAD52D45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150B02E-D6A5-1402-C698-8F619DB93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00088"/>
            <a:ext cx="6402388" cy="3602037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0E247338-5A75-911A-E8D4-E277AF3249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solidFill>
            <a:srgbClr val="FFFFFF"/>
          </a:solidFill>
          <a:ln/>
        </p:spPr>
        <p:txBody>
          <a:bodyPr lIns="96661" tIns="48331" rIns="96661" bIns="48331"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think we just want to start with the big picture. Does AI have a place in the legal landscape?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1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Absolutely, yes, if not I wouldn’t be here today</a:t>
            </a:r>
          </a:p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60441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261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38369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D4A7-3B8C-BAFC-478A-27F72B131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09998-9BD5-4960-90AC-F1DF0494D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3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5118" y="914400"/>
            <a:ext cx="5057282" cy="24180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625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04467" y="304800"/>
            <a:ext cx="877933" cy="3003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0953" y="304800"/>
            <a:ext cx="2570447" cy="3003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51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914400"/>
            <a:ext cx="10871200" cy="1853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955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58682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78605"/>
            <a:ext cx="10363200" cy="32829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98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914400"/>
            <a:ext cx="5334000" cy="19502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914400"/>
            <a:ext cx="5334000" cy="19502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76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261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91180"/>
            <a:ext cx="5386917" cy="383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7055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91180"/>
            <a:ext cx="5389033" cy="383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17055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9488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3320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21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16038"/>
            <a:ext cx="4011084" cy="3190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22334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2451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284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5048276"/>
            <a:ext cx="7315200" cy="3190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944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2451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45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6C3400-B55D-5D43-5C3C-4BB37C534D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04800"/>
            <a:ext cx="108712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Title goes here</a:t>
            </a:r>
          </a:p>
        </p:txBody>
      </p:sp>
      <p:sp>
        <p:nvSpPr>
          <p:cNvPr id="1027" name="Rectangle 5">
            <a:extLst>
              <a:ext uri="{FF2B5EF4-FFF2-40B4-BE49-F238E27FC236}">
                <a16:creationId xmlns:a16="http://schemas.microsoft.com/office/drawing/2014/main" id="{6D1A171C-AE66-EC2A-7DB8-D5B949FC7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914400"/>
            <a:ext cx="10871200" cy="241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This is our 1st Level Bullet</a:t>
            </a:r>
          </a:p>
          <a:p>
            <a:pPr lvl="1"/>
            <a:r>
              <a:rPr lang="en-US" altLang="en-US" dirty="0"/>
              <a:t>this is our 2nd level bullet</a:t>
            </a:r>
          </a:p>
          <a:p>
            <a:pPr lvl="2"/>
            <a:r>
              <a:rPr lang="en-US" altLang="en-US" dirty="0"/>
              <a:t>this is our 3rd level bullet</a:t>
            </a:r>
          </a:p>
          <a:p>
            <a:pPr lvl="0"/>
            <a:r>
              <a:rPr lang="en-US" altLang="en-US" dirty="0"/>
              <a:t>This is our next 1st Level Bullet</a:t>
            </a:r>
          </a:p>
          <a:p>
            <a:pPr lvl="1"/>
            <a:r>
              <a:rPr lang="en-US" altLang="en-US" dirty="0"/>
              <a:t>this is our 2nd level bullet</a:t>
            </a:r>
          </a:p>
          <a:p>
            <a:pPr lvl="2"/>
            <a:r>
              <a:rPr lang="en-US" altLang="en-US" dirty="0"/>
              <a:t>this is our 3rd level bullet</a:t>
            </a:r>
          </a:p>
        </p:txBody>
      </p:sp>
      <p:sp>
        <p:nvSpPr>
          <p:cNvPr id="1028" name="Line 6">
            <a:extLst>
              <a:ext uri="{FF2B5EF4-FFF2-40B4-BE49-F238E27FC236}">
                <a16:creationId xmlns:a16="http://schemas.microsoft.com/office/drawing/2014/main" id="{99E908FD-AE46-464A-6E16-4B7FB62C4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200" y="685800"/>
            <a:ext cx="10871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1FC30-1551-F1DD-9D11-BA589E7D2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1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9998-9BD5-4960-90AC-F1DF0494D82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image3.png" descr="University of South Dakota logo">
            <a:extLst>
              <a:ext uri="{FF2B5EF4-FFF2-40B4-BE49-F238E27FC236}">
                <a16:creationId xmlns:a16="http://schemas.microsoft.com/office/drawing/2014/main" id="{4987B403-4CC5-3110-0FF5-71A7B388AD9E}"/>
              </a:ext>
            </a:extLst>
          </p:cNvPr>
          <p:cNvPicPr/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0566401" y="211139"/>
            <a:ext cx="1284393" cy="287337"/>
          </a:xfrm>
          <a:prstGeom prst="rect">
            <a:avLst/>
          </a:prstGeom>
          <a:ln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287338" indent="-287338" algn="l" rtl="0" eaLnBrk="0" fontAlgn="base" hangingPunct="0">
        <a:lnSpc>
          <a:spcPct val="90000"/>
        </a:lnSpc>
        <a:spcBef>
          <a:spcPct val="65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q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46063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l"/>
        <a:defRPr sz="2000">
          <a:solidFill>
            <a:schemeClr val="tx1"/>
          </a:solidFill>
          <a:latin typeface="+mn-lt"/>
        </a:defRPr>
      </a:lvl2pPr>
      <a:lvl3pPr marL="1146175" indent="-176213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chemeClr val="accent1"/>
        </a:buClr>
        <a:buSzPct val="100000"/>
        <a:buChar char="-"/>
        <a:defRPr>
          <a:solidFill>
            <a:schemeClr val="tx1"/>
          </a:solidFill>
          <a:latin typeface="+mn-lt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5pPr>
      <a:lvl6pPr marL="26289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6pPr>
      <a:lvl7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7pPr>
      <a:lvl8pPr marL="35433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8pPr>
      <a:lvl9pPr marL="40005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odrigue.Rizk@usd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y7sgJoc-ynI?feature=oembed" TargetMode="External"/><Relationship Id="rId1" Type="http://schemas.openxmlformats.org/officeDocument/2006/relationships/tags" Target="../tags/tag13.xml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gg7WjuFs8F4?feature=oembed" TargetMode="External"/><Relationship Id="rId1" Type="http://schemas.openxmlformats.org/officeDocument/2006/relationships/tags" Target="../tags/tag24.xml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C_j1QriqPZc?feature=oembed" TargetMode="External"/><Relationship Id="rId1" Type="http://schemas.openxmlformats.org/officeDocument/2006/relationships/tags" Target="../tags/tag25.xml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5.png"/><Relationship Id="rId4" Type="http://schemas.openxmlformats.org/officeDocument/2006/relationships/hyperlink" Target="https://www.ai-research-lab.org/events/ai-symposium/2025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0B7B8D-8766-ABEF-956A-22B4AEFCF5F3}"/>
              </a:ext>
            </a:extLst>
          </p:cNvPr>
          <p:cNvSpPr/>
          <p:nvPr/>
        </p:nvSpPr>
        <p:spPr bwMode="auto">
          <a:xfrm>
            <a:off x="0" y="47626"/>
            <a:ext cx="12192000" cy="971549"/>
          </a:xfrm>
          <a:prstGeom prst="rect">
            <a:avLst/>
          </a:prstGeom>
          <a:solidFill>
            <a:srgbClr val="9F090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C090FFBD-40E5-C5D4-7DC6-2D42BC3950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36604" y="1759845"/>
            <a:ext cx="8047075" cy="426142"/>
          </a:xfrm>
          <a:noFill/>
        </p:spPr>
        <p:txBody>
          <a:bodyPr wrap="none" anchor="ctr"/>
          <a:lstStyle/>
          <a:p>
            <a:pPr algn="ctr"/>
            <a:r>
              <a:rPr lang="en-US" altLang="en-US" dirty="0">
                <a:solidFill>
                  <a:srgbClr val="C00000"/>
                </a:solidFill>
              </a:rPr>
              <a:t>How AI Is Helping Us Discover New Materials?</a:t>
            </a:r>
            <a:endParaRPr lang="en-US" altLang="en-US" sz="3600" dirty="0">
              <a:solidFill>
                <a:srgbClr val="C00000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A9EFDCB-7D49-5667-90E1-7D917496E74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057400" y="3285609"/>
            <a:ext cx="8077200" cy="2772810"/>
          </a:xfrm>
          <a:noFill/>
        </p:spPr>
        <p:txBody>
          <a:bodyPr/>
          <a:lstStyle/>
          <a:p>
            <a:pPr marL="203200" indent="-203200"/>
            <a:r>
              <a:rPr lang="en-US" altLang="en-US" sz="2000" dirty="0"/>
              <a:t>Dr. Rodrigue Rizk</a:t>
            </a:r>
          </a:p>
          <a:p>
            <a:pPr marL="203200" indent="-203200"/>
            <a:r>
              <a:rPr lang="en-US" altLang="en-US" sz="2000" dirty="0"/>
              <a:t>Artificial Intelligence Research Lab</a:t>
            </a:r>
          </a:p>
          <a:p>
            <a:pPr marL="203200" indent="-203200"/>
            <a:r>
              <a:rPr lang="en-US" altLang="en-US" sz="2000" dirty="0"/>
              <a:t>Department of Computer Science</a:t>
            </a:r>
          </a:p>
          <a:p>
            <a:pPr marL="203200" indent="-203200"/>
            <a:r>
              <a:rPr lang="en-US" altLang="en-US" sz="2000" dirty="0">
                <a:solidFill>
                  <a:srgbClr val="C00000"/>
                </a:solidFill>
              </a:rPr>
              <a:t>University of South Dakota</a:t>
            </a:r>
          </a:p>
          <a:p>
            <a:pPr marL="203200" indent="-203200"/>
            <a:r>
              <a:rPr lang="en-US" altLang="en-US" sz="1800" u="sng" dirty="0">
                <a:solidFill>
                  <a:schemeClr val="tx2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Rodrigue.Rizk@usd.edu</a:t>
            </a:r>
            <a:endParaRPr lang="en-US" altLang="en-US" sz="1800" u="sng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03200" indent="-203200"/>
            <a:endParaRPr lang="en-US" altLang="en-US" sz="900" dirty="0"/>
          </a:p>
          <a:p>
            <a:pPr marL="203200" indent="-203200">
              <a:spcBef>
                <a:spcPct val="30000"/>
              </a:spcBef>
            </a:pPr>
            <a:endParaRPr lang="en-US" alt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78FD6A-A345-5EBD-C0BF-A55866D107F5}"/>
              </a:ext>
            </a:extLst>
          </p:cNvPr>
          <p:cNvSpPr/>
          <p:nvPr/>
        </p:nvSpPr>
        <p:spPr bwMode="auto">
          <a:xfrm>
            <a:off x="0" y="5736087"/>
            <a:ext cx="12192000" cy="971549"/>
          </a:xfrm>
          <a:prstGeom prst="rect">
            <a:avLst/>
          </a:prstGeom>
          <a:solidFill>
            <a:srgbClr val="9F090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C86C81-3DF6-6F0E-16D6-1FA60FC1514E}"/>
              </a:ext>
            </a:extLst>
          </p:cNvPr>
          <p:cNvGrpSpPr/>
          <p:nvPr/>
        </p:nvGrpSpPr>
        <p:grpSpPr>
          <a:xfrm>
            <a:off x="304800" y="197342"/>
            <a:ext cx="1990725" cy="587838"/>
            <a:chOff x="247305" y="240428"/>
            <a:chExt cx="1990725" cy="58783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815E5CE-D059-4A3C-59DD-98955CD27D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925"/>
            <a:stretch/>
          </p:blipFill>
          <p:spPr bwMode="auto">
            <a:xfrm>
              <a:off x="247305" y="240428"/>
              <a:ext cx="438495" cy="58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B7A46C66-3ACC-ED5F-0415-D8F32230F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27" t="1313"/>
            <a:stretch/>
          </p:blipFill>
          <p:spPr>
            <a:xfrm>
              <a:off x="685800" y="245465"/>
              <a:ext cx="1552230" cy="58280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5528892-C1E4-0C65-10F2-D53A9B30CDB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2782" y="4401474"/>
            <a:ext cx="2857500" cy="15430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6ECAC2C-DCA3-FF96-00C4-29145EDD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003B0E9-65D6-FE2D-47C7-4A1D520CA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Materials Discovery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7B2B4-4304-4AED-2CF2-2338BD5BAE5E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79797E-4080-38D4-38BD-81DA978D7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600200"/>
            <a:ext cx="4941767" cy="4329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44418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0623545-0D0A-C168-F40C-EA7C2463E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9BA3853-28A1-5639-6F58-29515B08E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Materials Discovery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E56C0-6FF1-8981-803B-01A9192705C5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04251A-97E8-8E6E-8319-DBC01529A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394" y="1143000"/>
            <a:ext cx="7529212" cy="11278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4CDDCE-4BF2-5F40-15CF-F123F58CD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70" y="2311385"/>
            <a:ext cx="7117406" cy="4511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8992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ECA776D-07EA-70FC-12DF-62E85F082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A2A1788-882B-2747-9F6C-BE3DB2F49B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9121950" cy="913070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Time Required for Experiment vs.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66B51-9F67-6AE9-6014-D623F7499C5E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8B862-CAA2-4B48-DF3C-A360F33C0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95400"/>
            <a:ext cx="7506350" cy="1767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945A5-4FBC-5A1B-FD7E-EFD27A35AC25}"/>
              </a:ext>
            </a:extLst>
          </p:cNvPr>
          <p:cNvSpPr txBox="1"/>
          <p:nvPr/>
        </p:nvSpPr>
        <p:spPr>
          <a:xfrm>
            <a:off x="3352800" y="3794608"/>
            <a:ext cx="838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USD operates the "Lawrence" supercomputer system - High Performance Computing (HPC) cluster.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Lawrence is named after Nobel Laureate and USD Alumnus E. O. Lawrence.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Lawrence is made up of over 2,300 CPU cores, including systems with 1.5TB of memory, GPU accelerators, and over 400TB of shared high-speed data storage accessible.</a:t>
            </a:r>
          </a:p>
        </p:txBody>
      </p:sp>
      <p:pic>
        <p:nvPicPr>
          <p:cNvPr id="11" name="Picture 2" descr="USD Receives $500K Grant for Supercomputing from the National Science  Foundation | University of South Dakota">
            <a:extLst>
              <a:ext uri="{FF2B5EF4-FFF2-40B4-BE49-F238E27FC236}">
                <a16:creationId xmlns:a16="http://schemas.microsoft.com/office/drawing/2014/main" id="{FF6A183F-CAEF-7F02-1444-5A5164EF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11" y="369741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91754E-4A78-94C0-5EB6-2585740F1A7C}"/>
              </a:ext>
            </a:extLst>
          </p:cNvPr>
          <p:cNvSpPr txBox="1"/>
          <p:nvPr/>
        </p:nvSpPr>
        <p:spPr>
          <a:xfrm>
            <a:off x="268706" y="3195737"/>
            <a:ext cx="329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F0909"/>
                </a:solidFill>
              </a:rPr>
              <a:t>Lawrence HPC Cluster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117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A0A1841-4F8F-CF81-7DE5-37F7AF983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D60FA88-23BC-02F6-8EAE-88B416CE7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Why Is It Hard Without AI?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0F426-E6A9-CF58-D68A-7B9BB5F838DD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8E3F3D-52F7-2A79-C3A0-4A7023EE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914400"/>
            <a:ext cx="11791507" cy="162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So many combinations of elements → “needle in a haystack”</a:t>
            </a:r>
          </a:p>
          <a:p>
            <a:pPr algn="just"/>
            <a:r>
              <a:rPr lang="en-US" dirty="0">
                <a:latin typeface="+mj-lt"/>
              </a:rPr>
              <a:t>Traditional methods = slow and expensive</a:t>
            </a:r>
          </a:p>
          <a:p>
            <a:pPr algn="just"/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CF98A-53B2-7AD2-5639-1CE23240A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852" y="2617138"/>
            <a:ext cx="5264861" cy="2959291"/>
          </a:xfrm>
          <a:prstGeom prst="rect">
            <a:avLst/>
          </a:prstGeom>
        </p:spPr>
      </p:pic>
      <p:pic>
        <p:nvPicPr>
          <p:cNvPr id="5124" name="Picture 4" descr="Chemical symbol - Wikipedia">
            <a:extLst>
              <a:ext uri="{FF2B5EF4-FFF2-40B4-BE49-F238E27FC236}">
                <a16:creationId xmlns:a16="http://schemas.microsoft.com/office/drawing/2014/main" id="{A5852A9F-1EAB-160A-C237-A501816C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76" y="2590244"/>
            <a:ext cx="5318580" cy="28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21267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72D5486-E99C-4BD8-5AE2-6DDE8A655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BE9357C-260A-EEEC-1595-E93403A59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How AI Helps?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92BB1-C914-8456-0D97-C771E81C588E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688AED-EEE7-2C9B-674A-32C34845A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1143000"/>
            <a:ext cx="11791507" cy="15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Predict properties of materials before making them</a:t>
            </a:r>
          </a:p>
          <a:p>
            <a:pPr algn="just"/>
            <a:r>
              <a:rPr lang="en-US" dirty="0">
                <a:latin typeface="+mj-lt"/>
              </a:rPr>
              <a:t>Simulate experiments in seconds</a:t>
            </a:r>
          </a:p>
          <a:p>
            <a:pPr algn="just"/>
            <a:r>
              <a:rPr lang="en-US" b="1" dirty="0">
                <a:solidFill>
                  <a:srgbClr val="9F0909"/>
                </a:solidFill>
                <a:latin typeface="+mj-lt"/>
              </a:rPr>
              <a:t>Real example: </a:t>
            </a:r>
            <a:r>
              <a:rPr lang="en-US" dirty="0">
                <a:latin typeface="+mj-lt"/>
              </a:rPr>
              <a:t>AI finding new battery materials or superconductors</a:t>
            </a:r>
          </a:p>
        </p:txBody>
      </p:sp>
      <p:pic>
        <p:nvPicPr>
          <p:cNvPr id="2" name="Online Media 1" title="AI Helps Discover Novel Superconductor">
            <a:hlinkClick r:id="" action="ppaction://media"/>
            <a:extLst>
              <a:ext uri="{FF2B5EF4-FFF2-40B4-BE49-F238E27FC236}">
                <a16:creationId xmlns:a16="http://schemas.microsoft.com/office/drawing/2014/main" id="{412DFF87-1C3D-42ED-D0A7-5ADAA6A1831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2438400" y="2786955"/>
            <a:ext cx="6911975" cy="39022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559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BB1BAB1-312C-D6DE-FC1B-005EB7C92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5C825CC-5A08-0E7D-98A2-436F0AA8CA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10526966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AI as a tool to accelerate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5E88C-38BB-DA68-1F85-6F1A7264D6ED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538B-DC60-701E-E78F-22AAEDF4B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187660"/>
            <a:ext cx="9768977" cy="5260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06391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E01B95B-C4E2-A27F-1989-D38CFFE9E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F264CD2-9357-475E-566D-C478D227B1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10526966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Materials Informatics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5F462-B435-F28D-898C-EC0A6698C3E1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81B2C-2645-4DAF-C87C-E84D6E743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611" y="1290627"/>
            <a:ext cx="11373209" cy="42767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774202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AF115AB-9BD4-9E53-C40E-76614DD46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53F409B-B92A-9004-4C3B-4D9BF3AAD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10526966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Application: The Prototype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A82A4-0C78-8F1F-CA16-3A455E0D636F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FC503-067A-D6B9-0A5B-7CEB192F9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72986" y="-1391586"/>
            <a:ext cx="2931896" cy="754386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E124566-CE3A-2908-5EB9-6443D527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11" y="3581400"/>
            <a:ext cx="11791507" cy="334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b="1" dirty="0">
                <a:solidFill>
                  <a:srgbClr val="9F0909"/>
                </a:solidFill>
                <a:latin typeface="+mj-lt"/>
              </a:rPr>
              <a:t>Common Method: Prototype Search</a:t>
            </a:r>
          </a:p>
          <a:p>
            <a:pPr lvl="1" algn="just"/>
            <a:r>
              <a:rPr lang="en-US" sz="2400" dirty="0">
                <a:latin typeface="+mj-lt"/>
              </a:rPr>
              <a:t>Select a crystal structure</a:t>
            </a:r>
          </a:p>
          <a:p>
            <a:pPr lvl="1" algn="just"/>
            <a:r>
              <a:rPr lang="en-US" sz="2400" dirty="0">
                <a:latin typeface="+mj-lt"/>
              </a:rPr>
              <a:t>Evaluate </a:t>
            </a:r>
            <a:r>
              <a:rPr lang="en-US" sz="2400" u="sng" dirty="0">
                <a:latin typeface="+mj-lt"/>
              </a:rPr>
              <a:t>all possibilities </a:t>
            </a:r>
            <a:r>
              <a:rPr lang="en-US" sz="2400" dirty="0">
                <a:latin typeface="+mj-lt"/>
              </a:rPr>
              <a:t>with Density Functional Theory (DFT)</a:t>
            </a:r>
          </a:p>
          <a:p>
            <a:pPr lvl="1" algn="just"/>
            <a:r>
              <a:rPr lang="en-US" sz="2400" dirty="0">
                <a:latin typeface="+mj-lt"/>
              </a:rPr>
              <a:t>Select only stable ones</a:t>
            </a:r>
          </a:p>
          <a:p>
            <a:pPr algn="just"/>
            <a:r>
              <a:rPr lang="en-US" b="1" dirty="0">
                <a:solidFill>
                  <a:srgbClr val="9F0909"/>
                </a:solidFill>
                <a:latin typeface="+mj-lt"/>
              </a:rPr>
              <a:t>Challenge: </a:t>
            </a:r>
            <a:r>
              <a:rPr lang="en-US" dirty="0">
                <a:latin typeface="+mj-lt"/>
              </a:rPr>
              <a:t>Computational cost (success rate in finding stable compounds can be very low)</a:t>
            </a:r>
          </a:p>
          <a:p>
            <a:pPr algn="just"/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70028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C48B724-447D-09F8-57BA-4A2CEBCB0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09C378A-75DC-86F9-9970-599DC1B307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10526966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Application: The Prototype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30DC-C207-BA20-0828-42D8C80BE9D8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38944-8977-081F-76AB-4D9FEA801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972986" y="-1391586"/>
            <a:ext cx="2931896" cy="754386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493084B-E6A8-6FF8-C4D7-7EFFE811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11" y="3581400"/>
            <a:ext cx="11791507" cy="105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b="1" dirty="0">
                <a:solidFill>
                  <a:srgbClr val="9F0909"/>
                </a:solidFill>
                <a:latin typeface="+mj-lt"/>
              </a:rPr>
              <a:t>Possible Solution</a:t>
            </a:r>
            <a:r>
              <a:rPr lang="en-US" dirty="0">
                <a:latin typeface="+mj-lt"/>
              </a:rPr>
              <a:t>: Machine Learning / AI</a:t>
            </a:r>
          </a:p>
          <a:p>
            <a:pPr algn="just"/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77AFEF-197C-B575-326E-288768E05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048385"/>
            <a:ext cx="9872214" cy="2562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03368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63D5374-2E0A-DF04-16B9-59BEBFC13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27CA265-EF1E-E3DC-C667-CFF7BE4705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912195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The 4th Paradigm: Data-Driven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11CA6-EB96-2FEA-1723-10E7EBC72D1C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39F0C-E986-A007-AA00-215B4E9027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9"/>
          <a:stretch>
            <a:fillRect/>
          </a:stretch>
        </p:blipFill>
        <p:spPr>
          <a:xfrm>
            <a:off x="8021" y="1125480"/>
            <a:ext cx="11395869" cy="5644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42884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9D5CB69-5012-BE75-8963-21021B7B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F7335BC-DB53-BE38-0173-214A41613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9829800" cy="426142"/>
          </a:xfrm>
        </p:spPr>
        <p:txBody>
          <a:bodyPr/>
          <a:lstStyle/>
          <a:p>
            <a:pPr algn="just"/>
            <a:r>
              <a:rPr lang="en-US" dirty="0"/>
              <a:t>What Is Materials Discovery?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537B3-EFEE-C833-A15A-5CF7B3714147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6EDA39C-6AD0-E304-E911-03256BF49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914400"/>
            <a:ext cx="11791507" cy="151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b="1" dirty="0">
                <a:solidFill>
                  <a:srgbClr val="9F0909"/>
                </a:solidFill>
                <a:latin typeface="+mj-lt"/>
              </a:rPr>
              <a:t>Simple explanation: </a:t>
            </a:r>
            <a:r>
              <a:rPr lang="en-US" dirty="0">
                <a:latin typeface="+mj-lt"/>
              </a:rPr>
              <a:t>“Finding new stuff to build better things” </a:t>
            </a:r>
          </a:p>
          <a:p>
            <a:pPr lvl="1" algn="just"/>
            <a:r>
              <a:rPr lang="en-US" sz="2400" dirty="0">
                <a:latin typeface="+mj-lt"/>
              </a:rPr>
              <a:t>(e.g., lighter airplanes, faster phones, cleaner batteries)</a:t>
            </a:r>
          </a:p>
          <a:p>
            <a:pPr algn="just"/>
            <a:endParaRPr lang="en-US" sz="2800" dirty="0"/>
          </a:p>
        </p:txBody>
      </p:sp>
      <p:pic>
        <p:nvPicPr>
          <p:cNvPr id="1028" name="Picture 4" descr="The Meaning and Difference Between Aeroplane vs. Airplane">
            <a:extLst>
              <a:ext uri="{FF2B5EF4-FFF2-40B4-BE49-F238E27FC236}">
                <a16:creationId xmlns:a16="http://schemas.microsoft.com/office/drawing/2014/main" id="{34A945BF-74F7-B5CD-3240-0A19E25FA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64646"/>
            <a:ext cx="5438775" cy="36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re Phone - Wikipedia">
            <a:extLst>
              <a:ext uri="{FF2B5EF4-FFF2-40B4-BE49-F238E27FC236}">
                <a16:creationId xmlns:a16="http://schemas.microsoft.com/office/drawing/2014/main" id="{85101DE5-079E-2469-921B-A21AC6AF7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151" y="2718758"/>
            <a:ext cx="4334689" cy="32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B27C58-CED7-0027-F28A-8506945ED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417" y="2490772"/>
            <a:ext cx="3251018" cy="3251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07312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75D626E-51CD-8BF5-9D10-1C2E4FF6B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2320F45-BC14-1816-A83B-F93335EAAD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912195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High-Quality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4C983-121B-49C7-7683-EB01C9DA947D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C1DC4F-FEF4-DC85-A5B0-434C4631C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066800"/>
            <a:ext cx="4366638" cy="50829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31130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E038DB2-4562-E2B5-4D6C-BFF3F60CD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688781E-5128-0BC3-9160-813283877F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912195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Types of Materials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39878-21D3-D796-08D9-D31184E0E627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1A1AF-39F4-855F-0A20-1E968583C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85" y="708492"/>
            <a:ext cx="11011722" cy="6085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23769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96A76A9-58A1-C178-B91C-C25CA0735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1816D39-3F5C-5E49-E8D8-39C46DF2A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912195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Types of Materials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FB81-CFEC-FB53-6F8C-1D50C81134F9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6250B-39ED-33E5-D179-46C9E2ECC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974410"/>
            <a:ext cx="9683366" cy="579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16133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8A1226C-1424-3A1D-10A9-CC82A8B24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DC98053-0401-362E-BE95-D371850B2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1" y="152400"/>
            <a:ext cx="912195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Types of Materials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821FB-902A-D243-9160-2DBC3AE11913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C5DF5-AE6C-A424-7EE4-C185FEB83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53" y="762000"/>
            <a:ext cx="11142006" cy="59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09325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82456D9-4F85-D530-131F-BFA5F9A9D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F7179AB-C96F-AF4D-835C-A37663BB1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0" y="152400"/>
            <a:ext cx="10282989" cy="913070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Machine Learning (ML) Paradigms in Materials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07B49-11FC-2694-6035-D719C37EBC4F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DAC22-2F3F-7C57-6870-241F1B6AB6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76"/>
          <a:stretch>
            <a:fillRect/>
          </a:stretch>
        </p:blipFill>
        <p:spPr>
          <a:xfrm>
            <a:off x="40105" y="1036638"/>
            <a:ext cx="11844781" cy="5391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68234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72D5486-E99C-4BD8-5AE2-6DDE8A655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BE9357C-260A-EEEC-1595-E93403A59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Real World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92BB1-C914-8456-0D97-C771E81C588E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688AED-EEE7-2C9B-674A-32C34845A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1143000"/>
            <a:ext cx="11791507" cy="38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Google DeepMind’s AlphaFold (proteins)</a:t>
            </a:r>
          </a:p>
        </p:txBody>
      </p:sp>
      <p:pic>
        <p:nvPicPr>
          <p:cNvPr id="3" name="Online Media 2" title="AlphaFold: The making of a scientific breakthrough">
            <a:hlinkClick r:id="" action="ppaction://media"/>
            <a:extLst>
              <a:ext uri="{FF2B5EF4-FFF2-40B4-BE49-F238E27FC236}">
                <a16:creationId xmlns:a16="http://schemas.microsoft.com/office/drawing/2014/main" id="{A0C11BD4-9789-33F1-5850-B27E101100F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981200" y="1706016"/>
            <a:ext cx="8664575" cy="4891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681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3C10C11-30DC-2F71-1774-E2609AF09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8D52FC7-6E3F-56FB-BFCB-3AF9EB62C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Real World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3742C-3275-B5DF-6893-522E12016728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77FC011-E50C-4A4F-33F1-07E048EB4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1143000"/>
            <a:ext cx="11791507" cy="95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NASA and AI-designed alloys</a:t>
            </a:r>
          </a:p>
          <a:p>
            <a:pPr algn="just"/>
            <a:endParaRPr lang="en-US" dirty="0">
              <a:latin typeface="+mj-lt"/>
            </a:endParaRPr>
          </a:p>
        </p:txBody>
      </p:sp>
      <p:pic>
        <p:nvPicPr>
          <p:cNvPr id="2" name="Online Media 1" title="NASA's AI Metal Alloy 🚀🔬 #Alloys #SpaceMaterials PART 3">
            <a:hlinkClick r:id="" action="ppaction://media"/>
            <a:extLst>
              <a:ext uri="{FF2B5EF4-FFF2-40B4-BE49-F238E27FC236}">
                <a16:creationId xmlns:a16="http://schemas.microsoft.com/office/drawing/2014/main" id="{25DAC8BE-40B0-A6CC-568C-5CDB8E65D6A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905000" y="1905000"/>
            <a:ext cx="7828421" cy="441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199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DF228DA-47DB-8C81-4E94-409DA70B6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610B853-BF0B-8078-107F-118ED2EA5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2610" y="152400"/>
            <a:ext cx="10282989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"Materials Informatics" in Industry?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7738-A1A9-C841-DB67-1E96172E0911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139426-4963-AFD6-7088-13B7B13DC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53" y="1219200"/>
            <a:ext cx="10539373" cy="4747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89904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B384C0C-8DB4-99D2-F11B-998AC786B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6614690-A2C3-743A-E928-C722C91CE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The Future of AI in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63140-B958-E409-CC1F-072DED8664F6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27EEE1-88BF-73D0-EE96-38CCA4F55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1143000"/>
            <a:ext cx="11791507" cy="553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Smarter labs with robots and AI scientists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dirty="0">
                <a:latin typeface="+mj-lt"/>
              </a:rPr>
              <a:t>“Citizen scientists” using AI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146FB-0A9D-0CE0-EEB7-0A91FA930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724949"/>
            <a:ext cx="6934199" cy="3900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18969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B1A4696-ADED-E8EE-5E80-FCEC92F12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AAC5DCF-00F8-9730-F273-6F5BA74F6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26142"/>
          </a:xfrm>
        </p:spPr>
        <p:txBody>
          <a:bodyPr/>
          <a:lstStyle/>
          <a:p>
            <a:pPr algn="just"/>
            <a:r>
              <a:rPr lang="en-US" dirty="0"/>
              <a:t>🚀 Closing 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A09F2-E5F6-8F19-FA3B-D12F1B791373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5B64AD6-2EAC-848B-B8F6-0FA7E29CF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1143000"/>
            <a:ext cx="11791507" cy="38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“Imagine the Future”: “What would YOU discover with AI?”</a:t>
            </a:r>
          </a:p>
        </p:txBody>
      </p:sp>
      <p:pic>
        <p:nvPicPr>
          <p:cNvPr id="6146" name="Picture 2" descr="Soapbox Oracle - Predict Week 24 - RSL Soapbox">
            <a:extLst>
              <a:ext uri="{FF2B5EF4-FFF2-40B4-BE49-F238E27FC236}">
                <a16:creationId xmlns:a16="http://schemas.microsoft.com/office/drawing/2014/main" id="{66457BE5-F34F-CBD0-6E91-BE9F15FC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32759"/>
            <a:ext cx="67437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0859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8AD4088-4238-2D95-ECC4-ACE7A8B72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0F8AB55-0932-5289-05C1-2FF6916E9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9829800" cy="426142"/>
          </a:xfrm>
        </p:spPr>
        <p:txBody>
          <a:bodyPr/>
          <a:lstStyle/>
          <a:p>
            <a:pPr algn="just"/>
            <a:r>
              <a:rPr lang="en-US" dirty="0"/>
              <a:t>What Is Materials Discovery?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42926-A8C1-90C1-430D-BCE7B66CB48E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9812CF-A22B-BEAD-8A9B-4259440B6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914400"/>
            <a:ext cx="11791507" cy="167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The discovery of murex, the snail used to create Tyrian purple dye, was accidental.</a:t>
            </a:r>
          </a:p>
          <a:p>
            <a:pPr lvl="1" algn="just"/>
            <a:r>
              <a:rPr lang="en-US" dirty="0">
                <a:latin typeface="+mj-lt"/>
              </a:rPr>
              <a:t> A dog belonging to Melqart, the Phoenician lord of </a:t>
            </a:r>
            <a:r>
              <a:rPr lang="en-US" dirty="0" err="1">
                <a:latin typeface="+mj-lt"/>
              </a:rPr>
              <a:t>Tyre</a:t>
            </a:r>
            <a:r>
              <a:rPr lang="en-US" dirty="0">
                <a:latin typeface="+mj-lt"/>
              </a:rPr>
              <a:t>, is said to have stained its mouth purple after biting into a murex snail on the beach. </a:t>
            </a:r>
          </a:p>
          <a:p>
            <a:pPr lvl="1" algn="just"/>
            <a:r>
              <a:rPr lang="en-US" dirty="0">
                <a:latin typeface="+mj-lt"/>
              </a:rPr>
              <a:t>The dye became known as Tyrian purple, named after the city of </a:t>
            </a:r>
            <a:r>
              <a:rPr lang="en-US" dirty="0" err="1">
                <a:latin typeface="+mj-lt"/>
              </a:rPr>
              <a:t>Tyre</a:t>
            </a:r>
            <a:r>
              <a:rPr lang="en-US" dirty="0">
                <a:latin typeface="+mj-lt"/>
              </a:rPr>
              <a:t>, and was highly valued for its vibrant color and association with royalty and power. </a:t>
            </a:r>
            <a:endParaRPr lang="en-US" sz="2400" dirty="0"/>
          </a:p>
        </p:txBody>
      </p:sp>
      <p:pic>
        <p:nvPicPr>
          <p:cNvPr id="4100" name="Picture 4" descr="The last purple on the planet - Neomano.com">
            <a:extLst>
              <a:ext uri="{FF2B5EF4-FFF2-40B4-BE49-F238E27FC236}">
                <a16:creationId xmlns:a16="http://schemas.microsoft.com/office/drawing/2014/main" id="{E6116ACA-2B70-FADA-70C9-F0B022D4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04867"/>
            <a:ext cx="7031869" cy="394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yrian purple: The lost ancient pigment that was more valuable than gold">
            <a:extLst>
              <a:ext uri="{FF2B5EF4-FFF2-40B4-BE49-F238E27FC236}">
                <a16:creationId xmlns:a16="http://schemas.microsoft.com/office/drawing/2014/main" id="{9C579301-A08F-F2C5-4AB1-55BDFE230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35787"/>
          <a:stretch>
            <a:fillRect/>
          </a:stretch>
        </p:blipFill>
        <p:spPr bwMode="auto">
          <a:xfrm>
            <a:off x="278761" y="2736784"/>
            <a:ext cx="1752601" cy="204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e last purple on the planet - Neomano.com">
            <a:extLst>
              <a:ext uri="{FF2B5EF4-FFF2-40B4-BE49-F238E27FC236}">
                <a16:creationId xmlns:a16="http://schemas.microsoft.com/office/drawing/2014/main" id="{3BAE189C-89FD-43B9-8BFB-D504A6EA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1" y="4777307"/>
            <a:ext cx="3557732" cy="204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his is the Murex Snail which was used to make the royalty exclusive purple  pigment for clothing until 1856 : r/Damnthatsinteresting">
            <a:extLst>
              <a:ext uri="{FF2B5EF4-FFF2-40B4-BE49-F238E27FC236}">
                <a16:creationId xmlns:a16="http://schemas.microsoft.com/office/drawing/2014/main" id="{AE8309F2-F60B-50D5-22EA-F5DDD3BD0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92" y="2736785"/>
            <a:ext cx="1752601" cy="204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80291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4C6688F-EB27-CA74-ED81-743CBD99D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79118"/>
            <a:ext cx="8153400" cy="426142"/>
          </a:xfrm>
        </p:spPr>
        <p:txBody>
          <a:bodyPr/>
          <a:lstStyle/>
          <a:p>
            <a:r>
              <a:rPr lang="en-US" altLang="en-US" dirty="0"/>
              <a:t>AI-driven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E4BE9-652E-DEE5-C1F1-F5479B2E09FB}"/>
              </a:ext>
            </a:extLst>
          </p:cNvPr>
          <p:cNvSpPr txBox="1">
            <a:spLocks/>
          </p:cNvSpPr>
          <p:nvPr/>
        </p:nvSpPr>
        <p:spPr>
          <a:xfrm>
            <a:off x="9982200" y="63706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512" name="Picture 3511">
            <a:extLst>
              <a:ext uri="{FF2B5EF4-FFF2-40B4-BE49-F238E27FC236}">
                <a16:creationId xmlns:a16="http://schemas.microsoft.com/office/drawing/2014/main" id="{C3044E05-32B4-F210-C5A2-6DB5DEBAB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8398" y="917747"/>
            <a:ext cx="2261783" cy="3218438"/>
          </a:xfrm>
          <a:prstGeom prst="rect">
            <a:avLst/>
          </a:prstGeom>
        </p:spPr>
      </p:pic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21E72BB1-0704-41FC-1354-5C850CD55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1" t="20000" b="20000"/>
          <a:stretch/>
        </p:blipFill>
        <p:spPr bwMode="auto">
          <a:xfrm>
            <a:off x="-5080" y="1141827"/>
            <a:ext cx="4210050" cy="53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uman Brain Development">
            <a:extLst>
              <a:ext uri="{FF2B5EF4-FFF2-40B4-BE49-F238E27FC236}">
                <a16:creationId xmlns:a16="http://schemas.microsoft.com/office/drawing/2014/main" id="{894EBB79-2181-FA3B-8D63-517D5E85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08" y="1298310"/>
            <a:ext cx="2261783" cy="340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adLab: Experiments in Making Mice Live Forever | Council on Science and  Technology">
            <a:extLst>
              <a:ext uri="{FF2B5EF4-FFF2-40B4-BE49-F238E27FC236}">
                <a16:creationId xmlns:a16="http://schemas.microsoft.com/office/drawing/2014/main" id="{3D7007CE-BD63-E918-9F37-D797EF06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88" y="4948735"/>
            <a:ext cx="2324204" cy="122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I for drug discovery: what's the hold up? | EMBL-EBI">
            <a:extLst>
              <a:ext uri="{FF2B5EF4-FFF2-40B4-BE49-F238E27FC236}">
                <a16:creationId xmlns:a16="http://schemas.microsoft.com/office/drawing/2014/main" id="{8445B136-6726-E4D0-9F00-0A086F174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10" y="4400925"/>
            <a:ext cx="2906644" cy="21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61068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6A218C6F-EFEF-0018-90C6-9AC2C4F1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90D714D-4955-29BF-E5DF-E91F2FE70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79118"/>
            <a:ext cx="8153400" cy="426142"/>
          </a:xfrm>
        </p:spPr>
        <p:txBody>
          <a:bodyPr/>
          <a:lstStyle/>
          <a:p>
            <a:r>
              <a:rPr lang="en-US" altLang="en-US" dirty="0"/>
              <a:t>Final Note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4D2EC-2B76-D652-5E71-C1730554910F}"/>
              </a:ext>
            </a:extLst>
          </p:cNvPr>
          <p:cNvSpPr txBox="1">
            <a:spLocks/>
          </p:cNvSpPr>
          <p:nvPr/>
        </p:nvSpPr>
        <p:spPr>
          <a:xfrm>
            <a:off x="9982200" y="63706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3F7F6-7A7D-AC78-522B-4C9D74FA7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940261"/>
            <a:ext cx="6667747" cy="5449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435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42823D8-27A8-EC82-F5FC-5B34436FA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DE24E51-19D9-B863-A779-9113B8B21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AI Symposium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86F1D-1041-EE3A-8106-D54D0274B450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84BC15-72CD-E293-47B0-FC857ECE9470}"/>
              </a:ext>
            </a:extLst>
          </p:cNvPr>
          <p:cNvSpPr txBox="1"/>
          <p:nvPr/>
        </p:nvSpPr>
        <p:spPr>
          <a:xfrm>
            <a:off x="134073" y="5901044"/>
            <a:ext cx="7315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000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https://www.ai-research-lab.org/events/ai-symposium/2025</a:t>
            </a:r>
            <a:endParaRPr lang="en-US" sz="2000" b="1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5B8C3D-2643-C1D6-817C-5853BEC6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8510"/>
            <a:ext cx="12192000" cy="3105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516DEB-9AC9-D324-D72E-034995EA4156}"/>
              </a:ext>
            </a:extLst>
          </p:cNvPr>
          <p:cNvSpPr txBox="1"/>
          <p:nvPr/>
        </p:nvSpPr>
        <p:spPr>
          <a:xfrm>
            <a:off x="152400" y="4180551"/>
            <a:ext cx="61345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0" dirty="0">
                <a:solidFill>
                  <a:srgbClr val="9F0909"/>
                </a:solidFill>
                <a:effectLst/>
                <a:latin typeface="+mj-lt"/>
              </a:rPr>
              <a:t>June 26-27, 2025</a:t>
            </a:r>
          </a:p>
          <a:p>
            <a:pPr algn="l">
              <a:buNone/>
            </a:pPr>
            <a:r>
              <a:rPr lang="en-US" b="1" i="0" dirty="0">
                <a:solidFill>
                  <a:srgbClr val="9F0909"/>
                </a:solidFill>
                <a:effectLst/>
                <a:latin typeface="+mj-lt"/>
              </a:rPr>
              <a:t>USD – Sioux Falls</a:t>
            </a:r>
            <a:br>
              <a:rPr lang="en-US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Avera Hall</a:t>
            </a:r>
            <a:br>
              <a:rPr lang="en-US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4801 N. Career Ave.</a:t>
            </a:r>
            <a:br>
              <a:rPr lang="en-US" b="0" i="0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Sioux Falls, SD 57107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19048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4C6688F-EB27-CA74-ED81-743CBD99D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153400" cy="426142"/>
          </a:xfrm>
        </p:spPr>
        <p:txBody>
          <a:bodyPr/>
          <a:lstStyle/>
          <a:p>
            <a:r>
              <a:rPr lang="en-US" altLang="en-US" dirty="0"/>
              <a:t>Q&amp;A</a:t>
            </a:r>
            <a:endParaRPr lang="en-US" alt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E4BE9-652E-DEE5-C1F1-F5479B2E09FB}"/>
              </a:ext>
            </a:extLst>
          </p:cNvPr>
          <p:cNvSpPr txBox="1">
            <a:spLocks/>
          </p:cNvSpPr>
          <p:nvPr/>
        </p:nvSpPr>
        <p:spPr>
          <a:xfrm>
            <a:off x="9982200" y="63706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4754" name="Picture 2" descr="Q&amp;A: What Can Red Cross Records Say About History of Humanitarianism &amp;  Human Rights? | Humanitarianism &amp; Human Rights">
            <a:extLst>
              <a:ext uri="{FF2B5EF4-FFF2-40B4-BE49-F238E27FC236}">
                <a16:creationId xmlns:a16="http://schemas.microsoft.com/office/drawing/2014/main" id="{3376E36B-1DD9-1FC2-8905-06A22D30B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716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CA8A9E-2E0B-2874-5E56-1281FA13E16A}"/>
              </a:ext>
            </a:extLst>
          </p:cNvPr>
          <p:cNvSpPr/>
          <p:nvPr/>
        </p:nvSpPr>
        <p:spPr bwMode="auto">
          <a:xfrm>
            <a:off x="0" y="5399088"/>
            <a:ext cx="12192000" cy="971549"/>
          </a:xfrm>
          <a:prstGeom prst="rect">
            <a:avLst/>
          </a:prstGeom>
          <a:solidFill>
            <a:srgbClr val="9F090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CCD2D-D27B-F6B4-1600-5CD85B6EC1D6}"/>
              </a:ext>
            </a:extLst>
          </p:cNvPr>
          <p:cNvSpPr txBox="1"/>
          <p:nvPr/>
        </p:nvSpPr>
        <p:spPr>
          <a:xfrm>
            <a:off x="381000" y="5399088"/>
            <a:ext cx="10896600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“Today's technology was yesterday's science fiction.”</a:t>
            </a:r>
            <a:endParaRPr lang="en-US" sz="1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- Dr. Rodrigue Rizk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61782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7036-792E-A4A2-679A-F54A297AB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C9540-3C96-5CC7-1495-6F5B15E88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914400"/>
            <a:ext cx="10871200" cy="956159"/>
          </a:xfrm>
        </p:spPr>
        <p:txBody>
          <a:bodyPr/>
          <a:lstStyle/>
          <a:p>
            <a:r>
              <a:rPr lang="en-US" dirty="0"/>
              <a:t>Peter Schindler. How AI is Revolutionizing the Discovery of Materials.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9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4C6688F-EB27-CA74-ED81-743CBD99D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What Is Materials Discovery?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E4BE9-652E-DEE5-C1F1-F5479B2E09FB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F3EBF5-9FE1-7871-E50A-DE3676275708}"/>
              </a:ext>
            </a:extLst>
          </p:cNvPr>
          <p:cNvSpPr txBox="1"/>
          <p:nvPr/>
        </p:nvSpPr>
        <p:spPr>
          <a:xfrm>
            <a:off x="304800" y="874736"/>
            <a:ext cx="95345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Penicillin (1928):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world’s first broadly effective </a:t>
            </a:r>
            <a:r>
              <a:rPr lang="en-US" sz="20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antibiotic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substance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Penicillin was discovered </a:t>
            </a:r>
            <a:r>
              <a:rPr lang="en-US" sz="2000" b="1" dirty="0">
                <a:solidFill>
                  <a:srgbClr val="9F0909"/>
                </a:solidFill>
                <a:latin typeface="+mj-lt"/>
                <a:cs typeface="Arial" panose="020B0604020202020204" pitchFamily="34" charset="0"/>
              </a:rPr>
              <a:t>accidentally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by Sir Alexander Fleming in 1928.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He noticed that a mold had contaminated a Petri dish of bacteria, and that the mold inhibited bacterial growth around it.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557795-5C80-415A-06F6-695BA39F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20" y="2528671"/>
            <a:ext cx="2598645" cy="368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F953E-CACD-271A-7D5B-E594FEC0E65F}"/>
              </a:ext>
            </a:extLst>
          </p:cNvPr>
          <p:cNvSpPr txBox="1"/>
          <p:nvPr/>
        </p:nvSpPr>
        <p:spPr>
          <a:xfrm>
            <a:off x="4419600" y="6262978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Sir Alexander Fleming</a:t>
            </a:r>
          </a:p>
        </p:txBody>
      </p:sp>
      <p:pic>
        <p:nvPicPr>
          <p:cNvPr id="2052" name="Picture 4" descr="Penicillin - Wikipedia">
            <a:extLst>
              <a:ext uri="{FF2B5EF4-FFF2-40B4-BE49-F238E27FC236}">
                <a16:creationId xmlns:a16="http://schemas.microsoft.com/office/drawing/2014/main" id="{582BBF27-FD35-09F2-60AC-C390A119C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4" y="2857381"/>
            <a:ext cx="3477721" cy="232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C3323-670F-D9DE-E4FD-9ECE0FDD64CE}"/>
              </a:ext>
            </a:extLst>
          </p:cNvPr>
          <p:cNvSpPr txBox="1"/>
          <p:nvPr/>
        </p:nvSpPr>
        <p:spPr>
          <a:xfrm>
            <a:off x="1143000" y="5348364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Penicillin</a:t>
            </a:r>
          </a:p>
        </p:txBody>
      </p:sp>
      <p:pic>
        <p:nvPicPr>
          <p:cNvPr id="3" name="Picture 2" descr="World War II poster extolling use of penicillin">
            <a:extLst>
              <a:ext uri="{FF2B5EF4-FFF2-40B4-BE49-F238E27FC236}">
                <a16:creationId xmlns:a16="http://schemas.microsoft.com/office/drawing/2014/main" id="{EA4C35C8-98DF-2D63-C8B9-5B164C6B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788" y="2216943"/>
            <a:ext cx="2971800" cy="39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s Your Penicillin Allergy Real?">
            <a:extLst>
              <a:ext uri="{FF2B5EF4-FFF2-40B4-BE49-F238E27FC236}">
                <a16:creationId xmlns:a16="http://schemas.microsoft.com/office/drawing/2014/main" id="{E3318285-C732-206E-556C-0C67F696E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3" r="31053"/>
          <a:stretch/>
        </p:blipFill>
        <p:spPr bwMode="auto">
          <a:xfrm>
            <a:off x="7128339" y="2555565"/>
            <a:ext cx="2069449" cy="338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12959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D12D13F-E475-B175-9259-DEDA0EE8D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E20482D-C9B8-DC21-8D78-BFBDACD21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9829800" cy="800989"/>
          </a:xfrm>
        </p:spPr>
        <p:txBody>
          <a:bodyPr/>
          <a:lstStyle/>
          <a:p>
            <a:pPr algn="just"/>
            <a:r>
              <a:rPr lang="en-US" dirty="0"/>
              <a:t>Materials Discovery Precursor to Progress in Society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D9299-6A2E-B1BE-ED02-EEF224E1D7FC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E632F2D-5B34-4A97-1EBF-4034AAA6E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914400"/>
            <a:ext cx="11791507" cy="105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Materials changed societies and enabled new technology:</a:t>
            </a:r>
          </a:p>
          <a:p>
            <a:pPr algn="just"/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91609-9772-7244-D883-689980E0A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46" y="2209800"/>
            <a:ext cx="8690762" cy="3977767"/>
          </a:xfrm>
          <a:prstGeom prst="rect">
            <a:avLst/>
          </a:prstGeom>
        </p:spPr>
      </p:pic>
      <p:pic>
        <p:nvPicPr>
          <p:cNvPr id="1026" name="Picture 2" descr="The Silicon Age: Buying Silicon Wafers">
            <a:extLst>
              <a:ext uri="{FF2B5EF4-FFF2-40B4-BE49-F238E27FC236}">
                <a16:creationId xmlns:a16="http://schemas.microsoft.com/office/drawing/2014/main" id="{64874F9E-0754-FE5F-7964-317A2FA1A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081" y="2787316"/>
            <a:ext cx="329983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5BE5FB-1CE2-676C-62B0-4D8C7724C477}"/>
              </a:ext>
            </a:extLst>
          </p:cNvPr>
          <p:cNvSpPr txBox="1"/>
          <p:nvPr/>
        </p:nvSpPr>
        <p:spPr>
          <a:xfrm>
            <a:off x="723900" y="1840468"/>
            <a:ext cx="1074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Stone            </a:t>
            </a:r>
            <a:r>
              <a:rPr lang="en-US" dirty="0">
                <a:sym typeface="Wingdings" panose="05000000000000000000" pitchFamily="2" charset="2"/>
              </a:rPr>
              <a:t>                 Bronze                                    Iron                         ..                Silicon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75723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220D233-4AF7-E35A-08A7-5D2366875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67B2C47-4AA1-9BF2-1877-D79806A181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9601200" cy="913070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14 Grand Challenges for Humanity in the 21st Century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76D59-3078-A7E0-4228-BF943F2FF754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73ED0-BB37-2A76-19EA-C9259C32E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89" y="886084"/>
            <a:ext cx="11484366" cy="58030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63634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D96F307-DEAF-BF5D-43CD-1CE0C616E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6530E51-C5E8-7732-0F79-E4BDBD7A1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26142"/>
          </a:xfrm>
        </p:spPr>
        <p:txBody>
          <a:bodyPr/>
          <a:lstStyle/>
          <a:p>
            <a:pPr algn="just"/>
            <a:r>
              <a:rPr lang="en-US" dirty="0"/>
              <a:t>How are Materials Discovered?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06830-CA92-AB4C-3860-D0D66E9D79BF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9DA12E6-3C49-9416-0A1B-CFD81C8C9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914400"/>
            <a:ext cx="11791507" cy="547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b="1" dirty="0">
                <a:solidFill>
                  <a:srgbClr val="9F0909"/>
                </a:solidFill>
                <a:latin typeface="+mj-lt"/>
              </a:rPr>
              <a:t>By Luck / Accident:</a:t>
            </a:r>
          </a:p>
          <a:p>
            <a:pPr lvl="1" algn="just"/>
            <a:r>
              <a:rPr lang="en-US" dirty="0">
                <a:latin typeface="+mj-lt"/>
              </a:rPr>
              <a:t>Purple Dye, Stainless steel, vulcanized rubber (car tires),Teflon, </a:t>
            </a:r>
            <a:r>
              <a:rPr lang="en-US" dirty="0" err="1">
                <a:latin typeface="+mj-lt"/>
              </a:rPr>
              <a:t>Play-doh</a:t>
            </a:r>
            <a:r>
              <a:rPr lang="en-US" dirty="0">
                <a:latin typeface="+mj-lt"/>
              </a:rPr>
              <a:t>, Super Glue, ... </a:t>
            </a:r>
          </a:p>
          <a:p>
            <a:pPr lvl="1" algn="just"/>
            <a:endParaRPr lang="en-US" b="1" dirty="0">
              <a:solidFill>
                <a:srgbClr val="9F0909"/>
              </a:solidFill>
              <a:latin typeface="+mj-lt"/>
            </a:endParaRPr>
          </a:p>
          <a:p>
            <a:pPr lvl="1" algn="just"/>
            <a:endParaRPr lang="en-US" b="1" dirty="0">
              <a:solidFill>
                <a:srgbClr val="9F0909"/>
              </a:solidFill>
              <a:latin typeface="+mj-lt"/>
            </a:endParaRPr>
          </a:p>
          <a:p>
            <a:pPr lvl="1" algn="just"/>
            <a:endParaRPr lang="en-US" b="1" dirty="0">
              <a:solidFill>
                <a:srgbClr val="9F0909"/>
              </a:solidFill>
              <a:latin typeface="+mj-lt"/>
            </a:endParaRPr>
          </a:p>
          <a:p>
            <a:pPr lvl="1" algn="just"/>
            <a:endParaRPr lang="en-US" b="1" dirty="0">
              <a:solidFill>
                <a:srgbClr val="9F0909"/>
              </a:solidFill>
              <a:latin typeface="+mj-lt"/>
            </a:endParaRPr>
          </a:p>
          <a:p>
            <a:pPr lvl="1" algn="just"/>
            <a:endParaRPr lang="en-US" b="1" dirty="0">
              <a:solidFill>
                <a:srgbClr val="9F0909"/>
              </a:solidFill>
              <a:latin typeface="+mj-lt"/>
            </a:endParaRPr>
          </a:p>
          <a:p>
            <a:pPr lvl="1" algn="just"/>
            <a:endParaRPr lang="en-US" b="1" dirty="0">
              <a:solidFill>
                <a:srgbClr val="9F0909"/>
              </a:solidFill>
              <a:latin typeface="+mj-lt"/>
            </a:endParaRPr>
          </a:p>
          <a:p>
            <a:pPr lvl="1" algn="just"/>
            <a:endParaRPr lang="en-US" b="1" dirty="0">
              <a:solidFill>
                <a:srgbClr val="9F0909"/>
              </a:solidFill>
              <a:latin typeface="+mj-lt"/>
            </a:endParaRPr>
          </a:p>
          <a:p>
            <a:pPr algn="just"/>
            <a:r>
              <a:rPr lang="en-US" b="1" dirty="0" err="1">
                <a:solidFill>
                  <a:srgbClr val="9F0909"/>
                </a:solidFill>
                <a:latin typeface="+mj-lt"/>
              </a:rPr>
              <a:t>Edisonian</a:t>
            </a:r>
            <a:r>
              <a:rPr lang="en-US" b="1" dirty="0">
                <a:solidFill>
                  <a:srgbClr val="9F0909"/>
                </a:solidFill>
                <a:latin typeface="+mj-lt"/>
              </a:rPr>
              <a:t> (Trial and Error) Approach:</a:t>
            </a:r>
          </a:p>
          <a:p>
            <a:pPr lvl="1" algn="just"/>
            <a:r>
              <a:rPr lang="en-US" dirty="0">
                <a:latin typeface="+mj-lt"/>
              </a:rPr>
              <a:t>Named after Thomas Edison</a:t>
            </a:r>
          </a:p>
          <a:p>
            <a:pPr lvl="1" algn="just"/>
            <a:r>
              <a:rPr lang="en-US" dirty="0">
                <a:latin typeface="+mj-lt"/>
              </a:rPr>
              <a:t>He tested </a:t>
            </a:r>
            <a:r>
              <a:rPr lang="en-US" b="1" dirty="0">
                <a:solidFill>
                  <a:srgbClr val="9F0909"/>
                </a:solidFill>
                <a:latin typeface="+mj-lt"/>
              </a:rPr>
              <a:t>over 6,000 plant materials </a:t>
            </a:r>
            <a:r>
              <a:rPr lang="en-US" dirty="0">
                <a:latin typeface="+mj-lt"/>
              </a:rPr>
              <a:t>to discover the final light bulb filament</a:t>
            </a:r>
          </a:p>
          <a:p>
            <a:pPr algn="just"/>
            <a:endParaRPr lang="en-US" sz="2800" dirty="0"/>
          </a:p>
        </p:txBody>
      </p:sp>
      <p:pic>
        <p:nvPicPr>
          <p:cNvPr id="2052" name="Picture 4" descr="3 Common Mistakes To Avoid When Working With Stainless Steel">
            <a:extLst>
              <a:ext uri="{FF2B5EF4-FFF2-40B4-BE49-F238E27FC236}">
                <a16:creationId xmlns:a16="http://schemas.microsoft.com/office/drawing/2014/main" id="{4CA22237-4B66-E70C-F07E-F410B9D3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2" y="202650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lay-Doh Was Originally Meant For Something Very Different | HuffPost Life">
            <a:extLst>
              <a:ext uri="{FF2B5EF4-FFF2-40B4-BE49-F238E27FC236}">
                <a16:creationId xmlns:a16="http://schemas.microsoft.com/office/drawing/2014/main" id="{9D1FB27A-36A1-4030-4919-370F608D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787" y="2156588"/>
            <a:ext cx="2819895" cy="148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s Teflon Safe? The Truth About Nonstick Cookware [2025] – Holly Roser  Fitness">
            <a:extLst>
              <a:ext uri="{FF2B5EF4-FFF2-40B4-BE49-F238E27FC236}">
                <a16:creationId xmlns:a16="http://schemas.microsoft.com/office/drawing/2014/main" id="{869976A5-7A1D-1562-A1F9-6B027C888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26" y="1977998"/>
            <a:ext cx="3005745" cy="200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34798E-5D20-A6D1-9D65-831C71C8D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600" y="1887492"/>
            <a:ext cx="2186026" cy="2186026"/>
          </a:xfrm>
          <a:prstGeom prst="rect">
            <a:avLst/>
          </a:prstGeom>
        </p:spPr>
      </p:pic>
      <p:pic>
        <p:nvPicPr>
          <p:cNvPr id="2064" name="Picture 16" descr="GLUE MASTERS Professional Grade Cyanoacrylate (CA) All Purpose Super Glue  20 Gram for Wood, Plastic, Ceramic &amp; DIY Crafts">
            <a:extLst>
              <a:ext uri="{FF2B5EF4-FFF2-40B4-BE49-F238E27FC236}">
                <a16:creationId xmlns:a16="http://schemas.microsoft.com/office/drawing/2014/main" id="{F54EFE5D-8FE1-5331-4AF0-AEAFC8C8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878" y="2120485"/>
            <a:ext cx="1555121" cy="15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ow to Innovate with Edison's Needs-First Innovation Strategy? - Innovate  Now">
            <a:extLst>
              <a:ext uri="{FF2B5EF4-FFF2-40B4-BE49-F238E27FC236}">
                <a16:creationId xmlns:a16="http://schemas.microsoft.com/office/drawing/2014/main" id="{E622A2AB-CD58-6110-1777-C2249B0C4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r="20930"/>
          <a:stretch>
            <a:fillRect/>
          </a:stretch>
        </p:blipFill>
        <p:spPr bwMode="auto">
          <a:xfrm>
            <a:off x="9633790" y="3969414"/>
            <a:ext cx="2477999" cy="212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996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FF89906E-A892-FE3F-7404-70214F771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D676E6A-67C0-078F-B434-115A88CF2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Materials Discovery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C6434-A67C-B20F-A3CE-6CEB69CE2AAE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21DA23A-404A-C800-FBE3-62B254D7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914400"/>
            <a:ext cx="11791507" cy="138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Of all (solid state) materials that we know of today, how many were discovered in the last 10 years?</a:t>
            </a:r>
          </a:p>
          <a:p>
            <a:pPr algn="just"/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B064E-66BB-499F-92B9-F05B661CE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334464"/>
            <a:ext cx="1653683" cy="3017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319817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68046C2-196A-3256-3D94-CC3276D4C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98CC011-1DB5-BE96-DCB8-322031AB7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8832"/>
            <a:ext cx="8153400" cy="482183"/>
          </a:xfrm>
        </p:spPr>
        <p:txBody>
          <a:bodyPr/>
          <a:lstStyle/>
          <a:p>
            <a:pPr marL="483870" indent="-369570">
              <a:lnSpc>
                <a:spcPct val="100000"/>
              </a:lnSpc>
              <a:spcBef>
                <a:spcPts val="125"/>
              </a:spcBef>
              <a:tabLst>
                <a:tab pos="483234" algn="l"/>
                <a:tab pos="483870" algn="l"/>
                <a:tab pos="2430145" algn="l"/>
              </a:tabLst>
            </a:pPr>
            <a:r>
              <a:rPr lang="en-US" b="1" spc="-10" dirty="0">
                <a:latin typeface="+mj-lt"/>
                <a:cs typeface="Calibri"/>
              </a:rPr>
              <a:t>Materials Discovery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D8419-8246-ED22-2FE8-50086BF3DB35}"/>
              </a:ext>
            </a:extLst>
          </p:cNvPr>
          <p:cNvSpPr txBox="1">
            <a:spLocks/>
          </p:cNvSpPr>
          <p:nvPr/>
        </p:nvSpPr>
        <p:spPr>
          <a:xfrm>
            <a:off x="10058400" y="64285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18D0479-0E96-4A31-B68E-E29C8CC25B6A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A50C2CA-AB33-A90A-05D7-D7D2C1033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46" y="914400"/>
            <a:ext cx="11791507" cy="138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>
            <a:lvl1pPr marL="287338" indent="-287338" algn="l" rtl="0" eaLnBrk="0" fontAlgn="base" hangingPunct="0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4606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Monotype Sort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6175" indent="-176213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1717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628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3086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5433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4000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dirty="0">
                <a:latin typeface="+mj-lt"/>
              </a:rPr>
              <a:t>Of all (solid state) materials that we know of today, how many were discovered in the last 10 years?</a:t>
            </a:r>
          </a:p>
          <a:p>
            <a:pPr algn="just"/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DC1FC-C6BB-87CC-39F0-8AC8527BC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334464"/>
            <a:ext cx="1653683" cy="301778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F27339C-0904-D958-714C-F2BB8B06F2F8}"/>
              </a:ext>
            </a:extLst>
          </p:cNvPr>
          <p:cNvSpPr/>
          <p:nvPr/>
        </p:nvSpPr>
        <p:spPr bwMode="auto">
          <a:xfrm>
            <a:off x="838200" y="3461084"/>
            <a:ext cx="838200" cy="798095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66677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1|5.2"/>
</p:tagLst>
</file>

<file path=ppt/theme/theme1.xml><?xml version="1.0" encoding="utf-8"?>
<a:theme xmlns:a="http://schemas.openxmlformats.org/drawingml/2006/main" name="mjicse431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mjicse43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jicse43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jicse43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jicse43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jicse43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jicse43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jicse43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jicse43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6471</TotalTime>
  <Pages>47</Pages>
  <Words>1664</Words>
  <Application>Microsoft Office PowerPoint</Application>
  <PresentationFormat>Widescreen</PresentationFormat>
  <Paragraphs>188</Paragraphs>
  <Slides>34</Slides>
  <Notes>33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Monotype Sorts</vt:lpstr>
      <vt:lpstr>Roboto</vt:lpstr>
      <vt:lpstr>Söhne</vt:lpstr>
      <vt:lpstr>Times New Roman</vt:lpstr>
      <vt:lpstr>Wingdings</vt:lpstr>
      <vt:lpstr>mjicse431</vt:lpstr>
      <vt:lpstr>How AI Is Helping Us Discover New Materials?</vt:lpstr>
      <vt:lpstr>What Is Materials Discovery?</vt:lpstr>
      <vt:lpstr>What Is Materials Discovery?</vt:lpstr>
      <vt:lpstr>What Is Materials Discovery?</vt:lpstr>
      <vt:lpstr>Materials Discovery Precursor to Progress in Society</vt:lpstr>
      <vt:lpstr>14 Grand Challenges for Humanity in the 21st Century</vt:lpstr>
      <vt:lpstr>How are Materials Discovered?</vt:lpstr>
      <vt:lpstr>Materials Discovery over Time</vt:lpstr>
      <vt:lpstr>Materials Discovery over Time</vt:lpstr>
      <vt:lpstr>Materials Discovery over Time</vt:lpstr>
      <vt:lpstr>Materials Discovery over Time</vt:lpstr>
      <vt:lpstr>Time Required for Experiment vs. Computation</vt:lpstr>
      <vt:lpstr>Why Is It Hard Without AI?</vt:lpstr>
      <vt:lpstr>How AI Helps?</vt:lpstr>
      <vt:lpstr>AI as a tool to accelerate discovery</vt:lpstr>
      <vt:lpstr>Materials Informatics Workflow</vt:lpstr>
      <vt:lpstr>Application: The Prototype Search</vt:lpstr>
      <vt:lpstr>Application: The Prototype Search</vt:lpstr>
      <vt:lpstr>The 4th Paradigm: Data-Driven Discovery</vt:lpstr>
      <vt:lpstr>High-Quality Data?</vt:lpstr>
      <vt:lpstr>Types of Materials Data</vt:lpstr>
      <vt:lpstr>Types of Materials Data</vt:lpstr>
      <vt:lpstr>Types of Materials Data</vt:lpstr>
      <vt:lpstr>Machine Learning (ML) Paradigms in Materials Science</vt:lpstr>
      <vt:lpstr>Real World Projects</vt:lpstr>
      <vt:lpstr>Real World Projects</vt:lpstr>
      <vt:lpstr>"Materials Informatics" in Industry?</vt:lpstr>
      <vt:lpstr>The Future of AI in Science</vt:lpstr>
      <vt:lpstr>🚀 Closing Activity</vt:lpstr>
      <vt:lpstr>AI-driven Framework</vt:lpstr>
      <vt:lpstr>Final Note</vt:lpstr>
      <vt:lpstr>AI Symposium</vt:lpstr>
      <vt:lpstr>Q&amp;A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 792 Dr Rizk : Markov Decision Processes</dc:title>
  <dc:creator>axk1769</dc:creator>
  <cp:lastModifiedBy>Rizk, Rodrigue</cp:lastModifiedBy>
  <cp:revision>589</cp:revision>
  <cp:lastPrinted>1997-08-27T08:28:34Z</cp:lastPrinted>
  <dcterms:created xsi:type="dcterms:W3CDTF">1997-08-19T16:58:46Z</dcterms:created>
  <dcterms:modified xsi:type="dcterms:W3CDTF">2025-06-23T18:03:33Z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38202f9-8d41-4950-b014-f183e397b746_Enabled">
    <vt:lpwstr>true</vt:lpwstr>
  </property>
  <property fmtid="{D5CDD505-2E9C-101B-9397-08002B2CF9AE}" pid="3" name="MSIP_Label_638202f9-8d41-4950-b014-f183e397b746_SetDate">
    <vt:lpwstr>2023-01-09T16:55:53Z</vt:lpwstr>
  </property>
  <property fmtid="{D5CDD505-2E9C-101B-9397-08002B2CF9AE}" pid="4" name="MSIP_Label_638202f9-8d41-4950-b014-f183e397b746_Method">
    <vt:lpwstr>Standard</vt:lpwstr>
  </property>
  <property fmtid="{D5CDD505-2E9C-101B-9397-08002B2CF9AE}" pid="5" name="MSIP_Label_638202f9-8d41-4950-b014-f183e397b746_Name">
    <vt:lpwstr>defa4170-0d19-0005-0004-bc88714345d2</vt:lpwstr>
  </property>
  <property fmtid="{D5CDD505-2E9C-101B-9397-08002B2CF9AE}" pid="6" name="MSIP_Label_638202f9-8d41-4950-b014-f183e397b746_SiteId">
    <vt:lpwstr>13b3b0ce-cd75-49a4-bfea-0a03b01ff1ab</vt:lpwstr>
  </property>
  <property fmtid="{D5CDD505-2E9C-101B-9397-08002B2CF9AE}" pid="7" name="MSIP_Label_638202f9-8d41-4950-b014-f183e397b746_ActionId">
    <vt:lpwstr>b1009367-bfff-4bca-b97f-d50f4f92baa0</vt:lpwstr>
  </property>
  <property fmtid="{D5CDD505-2E9C-101B-9397-08002B2CF9AE}" pid="8" name="MSIP_Label_638202f9-8d41-4950-b014-f183e397b746_ContentBits">
    <vt:lpwstr>0</vt:lpwstr>
  </property>
  <property fmtid="{D5CDD505-2E9C-101B-9397-08002B2CF9AE}" pid="9" name="MSIP_Label_8cb311d3-aea9-4488-bc88-99739ecc7603_Enabled">
    <vt:lpwstr>true</vt:lpwstr>
  </property>
  <property fmtid="{D5CDD505-2E9C-101B-9397-08002B2CF9AE}" pid="10" name="MSIP_Label_8cb311d3-aea9-4488-bc88-99739ecc7603_SetDate">
    <vt:lpwstr>2025-06-23T03:56:09Z</vt:lpwstr>
  </property>
  <property fmtid="{D5CDD505-2E9C-101B-9397-08002B2CF9AE}" pid="11" name="MSIP_Label_8cb311d3-aea9-4488-bc88-99739ecc7603_Method">
    <vt:lpwstr>Standard</vt:lpwstr>
  </property>
  <property fmtid="{D5CDD505-2E9C-101B-9397-08002B2CF9AE}" pid="12" name="MSIP_Label_8cb311d3-aea9-4488-bc88-99739ecc7603_Name">
    <vt:lpwstr>Internal - University</vt:lpwstr>
  </property>
  <property fmtid="{D5CDD505-2E9C-101B-9397-08002B2CF9AE}" pid="13" name="MSIP_Label_8cb311d3-aea9-4488-bc88-99739ecc7603_SiteId">
    <vt:lpwstr>9c36a7d0-bf7b-4991-9b78-be91a52f0226</vt:lpwstr>
  </property>
  <property fmtid="{D5CDD505-2E9C-101B-9397-08002B2CF9AE}" pid="14" name="MSIP_Label_8cb311d3-aea9-4488-bc88-99739ecc7603_ActionId">
    <vt:lpwstr>bf0ccbb0-3336-4e4a-bf00-873c313e596a</vt:lpwstr>
  </property>
  <property fmtid="{D5CDD505-2E9C-101B-9397-08002B2CF9AE}" pid="15" name="MSIP_Label_8cb311d3-aea9-4488-bc88-99739ecc7603_ContentBits">
    <vt:lpwstr>0</vt:lpwstr>
  </property>
  <property fmtid="{D5CDD505-2E9C-101B-9397-08002B2CF9AE}" pid="16" name="MSIP_Label_8cb311d3-aea9-4488-bc88-99739ecc7603_Tag">
    <vt:lpwstr>10, 3, 0, 1</vt:lpwstr>
  </property>
</Properties>
</file>