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65" r:id="rId3"/>
    <p:sldId id="266" r:id="rId4"/>
    <p:sldId id="267" r:id="rId5"/>
    <p:sldId id="292" r:id="rId6"/>
    <p:sldId id="294" r:id="rId7"/>
    <p:sldId id="505" r:id="rId8"/>
    <p:sldId id="497" r:id="rId9"/>
    <p:sldId id="506" r:id="rId10"/>
    <p:sldId id="496" r:id="rId11"/>
    <p:sldId id="257" r:id="rId12"/>
    <p:sldId id="258" r:id="rId13"/>
    <p:sldId id="260" r:id="rId14"/>
    <p:sldId id="259" r:id="rId15"/>
    <p:sldId id="261" r:id="rId16"/>
    <p:sldId id="262" r:id="rId17"/>
    <p:sldId id="322" r:id="rId18"/>
    <p:sldId id="296" r:id="rId19"/>
  </p:sldIdLst>
  <p:sldSz cx="12192000" cy="6858000"/>
  <p:notesSz cx="6858000" cy="9144000"/>
  <p:defaultTextStyle>
    <a:defPPr>
      <a:defRPr lang="en-N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7"/>
    <p:restoredTop sz="94687"/>
  </p:normalViewPr>
  <p:slideViewPr>
    <p:cSldViewPr snapToGrid="0">
      <p:cViewPr varScale="1">
        <p:scale>
          <a:sx n="112" d="100"/>
          <a:sy n="112" d="100"/>
        </p:scale>
        <p:origin x="8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8CAE7-8CB2-7B4D-ACC3-E3A193545A6D}" type="datetimeFigureOut">
              <a:rPr lang="en-NP" smtClean="0"/>
              <a:t>23/06/2025</a:t>
            </a:fld>
            <a:endParaRPr lang="en-N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A8AB8-1558-6143-B104-7A5986E72B4C}" type="slidenum">
              <a:rPr lang="en-NP" smtClean="0"/>
              <a:t>‹#›</a:t>
            </a:fld>
            <a:endParaRPr lang="en-NP"/>
          </a:p>
        </p:txBody>
      </p:sp>
    </p:spTree>
    <p:extLst>
      <p:ext uri="{BB962C8B-B14F-4D97-AF65-F5344CB8AC3E}">
        <p14:creationId xmlns:p14="http://schemas.microsoft.com/office/powerpoint/2010/main" val="390431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100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31685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P" dirty="0"/>
          </a:p>
        </p:txBody>
      </p:sp>
      <p:sp>
        <p:nvSpPr>
          <p:cNvPr id="4" name="Slide Number Placeholder 3"/>
          <p:cNvSpPr>
            <a:spLocks noGrp="1"/>
          </p:cNvSpPr>
          <p:nvPr>
            <p:ph type="sldNum" sz="quarter" idx="5"/>
          </p:nvPr>
        </p:nvSpPr>
        <p:spPr/>
        <p:txBody>
          <a:bodyPr/>
          <a:lstStyle/>
          <a:p>
            <a:fld id="{165A8AB8-1558-6143-B104-7A5986E72B4C}" type="slidenum">
              <a:rPr lang="en-NP" smtClean="0"/>
              <a:t>13</a:t>
            </a:fld>
            <a:endParaRPr lang="en-NP"/>
          </a:p>
        </p:txBody>
      </p:sp>
    </p:spTree>
    <p:extLst>
      <p:ext uri="{BB962C8B-B14F-4D97-AF65-F5344CB8AC3E}">
        <p14:creationId xmlns:p14="http://schemas.microsoft.com/office/powerpoint/2010/main" val="303919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70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F8F9D-5A31-CA92-2B80-6B4C4E826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61117-FBB0-303B-F1B4-9FD54404B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F7662-085E-06B5-4437-C1814304381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817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2C56-9C6F-A077-F2AC-17BE1778B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P"/>
          </a:p>
        </p:txBody>
      </p:sp>
      <p:sp>
        <p:nvSpPr>
          <p:cNvPr id="3" name="Subtitle 2">
            <a:extLst>
              <a:ext uri="{FF2B5EF4-FFF2-40B4-BE49-F238E27FC236}">
                <a16:creationId xmlns:a16="http://schemas.microsoft.com/office/drawing/2014/main" id="{7E43B8CD-F509-48A2-0C6E-489A4952C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P"/>
          </a:p>
        </p:txBody>
      </p:sp>
      <p:sp>
        <p:nvSpPr>
          <p:cNvPr id="4" name="Date Placeholder 3">
            <a:extLst>
              <a:ext uri="{FF2B5EF4-FFF2-40B4-BE49-F238E27FC236}">
                <a16:creationId xmlns:a16="http://schemas.microsoft.com/office/drawing/2014/main" id="{9FDBE762-40C3-6949-734E-74439E56DC0D}"/>
              </a:ext>
            </a:extLst>
          </p:cNvPr>
          <p:cNvSpPr>
            <a:spLocks noGrp="1"/>
          </p:cNvSpPr>
          <p:nvPr>
            <p:ph type="dt" sz="half" idx="10"/>
          </p:nvPr>
        </p:nvSpPr>
        <p:spPr/>
        <p:txBody>
          <a:bodyPr/>
          <a:lstStyle/>
          <a:p>
            <a:fld id="{66F6D4D9-C1F2-F748-BD61-2D12FA39288A}" type="datetime1">
              <a:rPr lang="en-US" smtClean="0"/>
              <a:t>6/23/25</a:t>
            </a:fld>
            <a:endParaRPr lang="en-NP"/>
          </a:p>
        </p:txBody>
      </p:sp>
      <p:sp>
        <p:nvSpPr>
          <p:cNvPr id="5" name="Footer Placeholder 4">
            <a:extLst>
              <a:ext uri="{FF2B5EF4-FFF2-40B4-BE49-F238E27FC236}">
                <a16:creationId xmlns:a16="http://schemas.microsoft.com/office/drawing/2014/main" id="{D56D3728-384D-2CB2-4901-9508C58C1234}"/>
              </a:ext>
            </a:extLst>
          </p:cNvPr>
          <p:cNvSpPr>
            <a:spLocks noGrp="1"/>
          </p:cNvSpPr>
          <p:nvPr>
            <p:ph type="ftr" sz="quarter" idx="11"/>
          </p:nvPr>
        </p:nvSpPr>
        <p:spPr/>
        <p:txBody>
          <a:bodyPr/>
          <a:lstStyle/>
          <a:p>
            <a:endParaRPr lang="en-NP"/>
          </a:p>
        </p:txBody>
      </p:sp>
      <p:sp>
        <p:nvSpPr>
          <p:cNvPr id="6" name="Slide Number Placeholder 5">
            <a:extLst>
              <a:ext uri="{FF2B5EF4-FFF2-40B4-BE49-F238E27FC236}">
                <a16:creationId xmlns:a16="http://schemas.microsoft.com/office/drawing/2014/main" id="{DFD42616-F88F-60E7-81E7-D9763B110B56}"/>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22586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EAE5-A71B-A7EC-3A78-8C2BA6CE1BEB}"/>
              </a:ext>
            </a:extLst>
          </p:cNvPr>
          <p:cNvSpPr>
            <a:spLocks noGrp="1"/>
          </p:cNvSpPr>
          <p:nvPr>
            <p:ph type="title"/>
          </p:nvPr>
        </p:nvSpPr>
        <p:spPr/>
        <p:txBody>
          <a:bodyPr/>
          <a:lstStyle/>
          <a:p>
            <a:r>
              <a:rPr lang="en-US"/>
              <a:t>Click to edit Master title style</a:t>
            </a:r>
            <a:endParaRPr lang="en-NP"/>
          </a:p>
        </p:txBody>
      </p:sp>
      <p:sp>
        <p:nvSpPr>
          <p:cNvPr id="3" name="Vertical Text Placeholder 2">
            <a:extLst>
              <a:ext uri="{FF2B5EF4-FFF2-40B4-BE49-F238E27FC236}">
                <a16:creationId xmlns:a16="http://schemas.microsoft.com/office/drawing/2014/main" id="{6469B3DC-4830-7F22-9086-314AE02C16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Date Placeholder 3">
            <a:extLst>
              <a:ext uri="{FF2B5EF4-FFF2-40B4-BE49-F238E27FC236}">
                <a16:creationId xmlns:a16="http://schemas.microsoft.com/office/drawing/2014/main" id="{7F5E8B18-0A9C-0FE4-84F3-28E136EF10E6}"/>
              </a:ext>
            </a:extLst>
          </p:cNvPr>
          <p:cNvSpPr>
            <a:spLocks noGrp="1"/>
          </p:cNvSpPr>
          <p:nvPr>
            <p:ph type="dt" sz="half" idx="10"/>
          </p:nvPr>
        </p:nvSpPr>
        <p:spPr/>
        <p:txBody>
          <a:bodyPr/>
          <a:lstStyle/>
          <a:p>
            <a:fld id="{2714B94A-7CF9-4D4F-A8FD-1BAD4DC76F04}" type="datetime1">
              <a:rPr lang="en-US" smtClean="0"/>
              <a:t>6/23/25</a:t>
            </a:fld>
            <a:endParaRPr lang="en-NP"/>
          </a:p>
        </p:txBody>
      </p:sp>
      <p:sp>
        <p:nvSpPr>
          <p:cNvPr id="5" name="Footer Placeholder 4">
            <a:extLst>
              <a:ext uri="{FF2B5EF4-FFF2-40B4-BE49-F238E27FC236}">
                <a16:creationId xmlns:a16="http://schemas.microsoft.com/office/drawing/2014/main" id="{85C18433-8B94-6A94-F411-37549420A5C6}"/>
              </a:ext>
            </a:extLst>
          </p:cNvPr>
          <p:cNvSpPr>
            <a:spLocks noGrp="1"/>
          </p:cNvSpPr>
          <p:nvPr>
            <p:ph type="ftr" sz="quarter" idx="11"/>
          </p:nvPr>
        </p:nvSpPr>
        <p:spPr/>
        <p:txBody>
          <a:bodyPr/>
          <a:lstStyle/>
          <a:p>
            <a:endParaRPr lang="en-NP"/>
          </a:p>
        </p:txBody>
      </p:sp>
      <p:sp>
        <p:nvSpPr>
          <p:cNvPr id="6" name="Slide Number Placeholder 5">
            <a:extLst>
              <a:ext uri="{FF2B5EF4-FFF2-40B4-BE49-F238E27FC236}">
                <a16:creationId xmlns:a16="http://schemas.microsoft.com/office/drawing/2014/main" id="{279DBC8E-FCEB-CF51-6774-982F744F8281}"/>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359628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DAC1A-8792-5D2A-976D-292B683EB0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P"/>
          </a:p>
        </p:txBody>
      </p:sp>
      <p:sp>
        <p:nvSpPr>
          <p:cNvPr id="3" name="Vertical Text Placeholder 2">
            <a:extLst>
              <a:ext uri="{FF2B5EF4-FFF2-40B4-BE49-F238E27FC236}">
                <a16:creationId xmlns:a16="http://schemas.microsoft.com/office/drawing/2014/main" id="{9CFB748C-DC9A-6169-862E-12EAF6C646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Date Placeholder 3">
            <a:extLst>
              <a:ext uri="{FF2B5EF4-FFF2-40B4-BE49-F238E27FC236}">
                <a16:creationId xmlns:a16="http://schemas.microsoft.com/office/drawing/2014/main" id="{F5539A7A-1C72-C1F3-7A75-C029A31CEA51}"/>
              </a:ext>
            </a:extLst>
          </p:cNvPr>
          <p:cNvSpPr>
            <a:spLocks noGrp="1"/>
          </p:cNvSpPr>
          <p:nvPr>
            <p:ph type="dt" sz="half" idx="10"/>
          </p:nvPr>
        </p:nvSpPr>
        <p:spPr/>
        <p:txBody>
          <a:bodyPr/>
          <a:lstStyle/>
          <a:p>
            <a:fld id="{8566F186-0459-AF45-89A5-D7D697FB0245}" type="datetime1">
              <a:rPr lang="en-US" smtClean="0"/>
              <a:t>6/23/25</a:t>
            </a:fld>
            <a:endParaRPr lang="en-NP"/>
          </a:p>
        </p:txBody>
      </p:sp>
      <p:sp>
        <p:nvSpPr>
          <p:cNvPr id="5" name="Footer Placeholder 4">
            <a:extLst>
              <a:ext uri="{FF2B5EF4-FFF2-40B4-BE49-F238E27FC236}">
                <a16:creationId xmlns:a16="http://schemas.microsoft.com/office/drawing/2014/main" id="{F61E4F04-F1EC-E053-7D5F-FB1B90766C9C}"/>
              </a:ext>
            </a:extLst>
          </p:cNvPr>
          <p:cNvSpPr>
            <a:spLocks noGrp="1"/>
          </p:cNvSpPr>
          <p:nvPr>
            <p:ph type="ftr" sz="quarter" idx="11"/>
          </p:nvPr>
        </p:nvSpPr>
        <p:spPr/>
        <p:txBody>
          <a:bodyPr/>
          <a:lstStyle/>
          <a:p>
            <a:endParaRPr lang="en-NP"/>
          </a:p>
        </p:txBody>
      </p:sp>
      <p:sp>
        <p:nvSpPr>
          <p:cNvPr id="6" name="Slide Number Placeholder 5">
            <a:extLst>
              <a:ext uri="{FF2B5EF4-FFF2-40B4-BE49-F238E27FC236}">
                <a16:creationId xmlns:a16="http://schemas.microsoft.com/office/drawing/2014/main" id="{97FE6744-B11E-63F2-0381-5BDAAF312C73}"/>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4436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82C11-687D-552D-067D-8BA61EEF0A04}"/>
              </a:ext>
            </a:extLst>
          </p:cNvPr>
          <p:cNvSpPr>
            <a:spLocks noGrp="1"/>
          </p:cNvSpPr>
          <p:nvPr>
            <p:ph type="title"/>
          </p:nvPr>
        </p:nvSpPr>
        <p:spPr/>
        <p:txBody>
          <a:bodyPr/>
          <a:lstStyle/>
          <a:p>
            <a:r>
              <a:rPr lang="en-US"/>
              <a:t>Click to edit Master title style</a:t>
            </a:r>
            <a:endParaRPr lang="en-NP"/>
          </a:p>
        </p:txBody>
      </p:sp>
      <p:sp>
        <p:nvSpPr>
          <p:cNvPr id="3" name="Content Placeholder 2">
            <a:extLst>
              <a:ext uri="{FF2B5EF4-FFF2-40B4-BE49-F238E27FC236}">
                <a16:creationId xmlns:a16="http://schemas.microsoft.com/office/drawing/2014/main" id="{5D1C86B7-D568-DAFC-5EC6-DA33C152FC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Date Placeholder 3">
            <a:extLst>
              <a:ext uri="{FF2B5EF4-FFF2-40B4-BE49-F238E27FC236}">
                <a16:creationId xmlns:a16="http://schemas.microsoft.com/office/drawing/2014/main" id="{D2747019-F6EE-82DD-D033-541763E0BF60}"/>
              </a:ext>
            </a:extLst>
          </p:cNvPr>
          <p:cNvSpPr>
            <a:spLocks noGrp="1"/>
          </p:cNvSpPr>
          <p:nvPr>
            <p:ph type="dt" sz="half" idx="10"/>
          </p:nvPr>
        </p:nvSpPr>
        <p:spPr/>
        <p:txBody>
          <a:bodyPr/>
          <a:lstStyle/>
          <a:p>
            <a:fld id="{36CD6571-6F45-914F-8770-8295947E399E}" type="datetime1">
              <a:rPr lang="en-US" smtClean="0"/>
              <a:t>6/23/25</a:t>
            </a:fld>
            <a:endParaRPr lang="en-NP"/>
          </a:p>
        </p:txBody>
      </p:sp>
      <p:sp>
        <p:nvSpPr>
          <p:cNvPr id="5" name="Footer Placeholder 4">
            <a:extLst>
              <a:ext uri="{FF2B5EF4-FFF2-40B4-BE49-F238E27FC236}">
                <a16:creationId xmlns:a16="http://schemas.microsoft.com/office/drawing/2014/main" id="{14CC8076-65D3-3416-7C10-C1E76FE6277B}"/>
              </a:ext>
            </a:extLst>
          </p:cNvPr>
          <p:cNvSpPr>
            <a:spLocks noGrp="1"/>
          </p:cNvSpPr>
          <p:nvPr>
            <p:ph type="ftr" sz="quarter" idx="11"/>
          </p:nvPr>
        </p:nvSpPr>
        <p:spPr/>
        <p:txBody>
          <a:bodyPr/>
          <a:lstStyle/>
          <a:p>
            <a:endParaRPr lang="en-NP"/>
          </a:p>
        </p:txBody>
      </p:sp>
      <p:sp>
        <p:nvSpPr>
          <p:cNvPr id="6" name="Slide Number Placeholder 5">
            <a:extLst>
              <a:ext uri="{FF2B5EF4-FFF2-40B4-BE49-F238E27FC236}">
                <a16:creationId xmlns:a16="http://schemas.microsoft.com/office/drawing/2014/main" id="{8480BB2D-A3F7-6D44-0F4C-0A2D96789963}"/>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1017803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CC2E-4257-2245-1A80-89846F10EE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P"/>
          </a:p>
        </p:txBody>
      </p:sp>
      <p:sp>
        <p:nvSpPr>
          <p:cNvPr id="3" name="Text Placeholder 2">
            <a:extLst>
              <a:ext uri="{FF2B5EF4-FFF2-40B4-BE49-F238E27FC236}">
                <a16:creationId xmlns:a16="http://schemas.microsoft.com/office/drawing/2014/main" id="{7C6F0C02-D562-92B8-2DDE-421C1E47D5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4E2E4-1C11-62A8-AFB8-C47FD3CBBC73}"/>
              </a:ext>
            </a:extLst>
          </p:cNvPr>
          <p:cNvSpPr>
            <a:spLocks noGrp="1"/>
          </p:cNvSpPr>
          <p:nvPr>
            <p:ph type="dt" sz="half" idx="10"/>
          </p:nvPr>
        </p:nvSpPr>
        <p:spPr/>
        <p:txBody>
          <a:bodyPr/>
          <a:lstStyle/>
          <a:p>
            <a:fld id="{C556BE8E-D301-9B43-B26F-4824DBB31184}" type="datetime1">
              <a:rPr lang="en-US" smtClean="0"/>
              <a:t>6/23/25</a:t>
            </a:fld>
            <a:endParaRPr lang="en-NP"/>
          </a:p>
        </p:txBody>
      </p:sp>
      <p:sp>
        <p:nvSpPr>
          <p:cNvPr id="5" name="Footer Placeholder 4">
            <a:extLst>
              <a:ext uri="{FF2B5EF4-FFF2-40B4-BE49-F238E27FC236}">
                <a16:creationId xmlns:a16="http://schemas.microsoft.com/office/drawing/2014/main" id="{EB9FAB00-B06B-ED7C-43A6-5DABE369F496}"/>
              </a:ext>
            </a:extLst>
          </p:cNvPr>
          <p:cNvSpPr>
            <a:spLocks noGrp="1"/>
          </p:cNvSpPr>
          <p:nvPr>
            <p:ph type="ftr" sz="quarter" idx="11"/>
          </p:nvPr>
        </p:nvSpPr>
        <p:spPr/>
        <p:txBody>
          <a:bodyPr/>
          <a:lstStyle/>
          <a:p>
            <a:endParaRPr lang="en-NP"/>
          </a:p>
        </p:txBody>
      </p:sp>
      <p:sp>
        <p:nvSpPr>
          <p:cNvPr id="6" name="Slide Number Placeholder 5">
            <a:extLst>
              <a:ext uri="{FF2B5EF4-FFF2-40B4-BE49-F238E27FC236}">
                <a16:creationId xmlns:a16="http://schemas.microsoft.com/office/drawing/2014/main" id="{71DD6FDD-6158-2152-BA9A-9696059E390F}"/>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191129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CA58-D350-1299-2EC3-F9C1F61EA293}"/>
              </a:ext>
            </a:extLst>
          </p:cNvPr>
          <p:cNvSpPr>
            <a:spLocks noGrp="1"/>
          </p:cNvSpPr>
          <p:nvPr>
            <p:ph type="title"/>
          </p:nvPr>
        </p:nvSpPr>
        <p:spPr/>
        <p:txBody>
          <a:bodyPr/>
          <a:lstStyle/>
          <a:p>
            <a:r>
              <a:rPr lang="en-US"/>
              <a:t>Click to edit Master title style</a:t>
            </a:r>
            <a:endParaRPr lang="en-NP"/>
          </a:p>
        </p:txBody>
      </p:sp>
      <p:sp>
        <p:nvSpPr>
          <p:cNvPr id="3" name="Content Placeholder 2">
            <a:extLst>
              <a:ext uri="{FF2B5EF4-FFF2-40B4-BE49-F238E27FC236}">
                <a16:creationId xmlns:a16="http://schemas.microsoft.com/office/drawing/2014/main" id="{AD0ED827-79E2-6DDD-5C53-A400D275F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Content Placeholder 3">
            <a:extLst>
              <a:ext uri="{FF2B5EF4-FFF2-40B4-BE49-F238E27FC236}">
                <a16:creationId xmlns:a16="http://schemas.microsoft.com/office/drawing/2014/main" id="{88BCC758-5030-457E-FC49-1164641001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5" name="Date Placeholder 4">
            <a:extLst>
              <a:ext uri="{FF2B5EF4-FFF2-40B4-BE49-F238E27FC236}">
                <a16:creationId xmlns:a16="http://schemas.microsoft.com/office/drawing/2014/main" id="{BB05902B-355F-8F40-92FE-249D8398F689}"/>
              </a:ext>
            </a:extLst>
          </p:cNvPr>
          <p:cNvSpPr>
            <a:spLocks noGrp="1"/>
          </p:cNvSpPr>
          <p:nvPr>
            <p:ph type="dt" sz="half" idx="10"/>
          </p:nvPr>
        </p:nvSpPr>
        <p:spPr/>
        <p:txBody>
          <a:bodyPr/>
          <a:lstStyle/>
          <a:p>
            <a:fld id="{5840B6B5-71F5-9449-8E74-A88135F95EAC}" type="datetime1">
              <a:rPr lang="en-US" smtClean="0"/>
              <a:t>6/23/25</a:t>
            </a:fld>
            <a:endParaRPr lang="en-NP"/>
          </a:p>
        </p:txBody>
      </p:sp>
      <p:sp>
        <p:nvSpPr>
          <p:cNvPr id="6" name="Footer Placeholder 5">
            <a:extLst>
              <a:ext uri="{FF2B5EF4-FFF2-40B4-BE49-F238E27FC236}">
                <a16:creationId xmlns:a16="http://schemas.microsoft.com/office/drawing/2014/main" id="{27EBE095-1358-D1DA-BF09-6C0F0C77A6C6}"/>
              </a:ext>
            </a:extLst>
          </p:cNvPr>
          <p:cNvSpPr>
            <a:spLocks noGrp="1"/>
          </p:cNvSpPr>
          <p:nvPr>
            <p:ph type="ftr" sz="quarter" idx="11"/>
          </p:nvPr>
        </p:nvSpPr>
        <p:spPr/>
        <p:txBody>
          <a:bodyPr/>
          <a:lstStyle/>
          <a:p>
            <a:endParaRPr lang="en-NP"/>
          </a:p>
        </p:txBody>
      </p:sp>
      <p:sp>
        <p:nvSpPr>
          <p:cNvPr id="7" name="Slide Number Placeholder 6">
            <a:extLst>
              <a:ext uri="{FF2B5EF4-FFF2-40B4-BE49-F238E27FC236}">
                <a16:creationId xmlns:a16="http://schemas.microsoft.com/office/drawing/2014/main" id="{F7F72D47-6DEF-E42F-EAF9-559EA3DECD90}"/>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366145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C37B-0E03-3D17-D45E-A7F4B5E4B59F}"/>
              </a:ext>
            </a:extLst>
          </p:cNvPr>
          <p:cNvSpPr>
            <a:spLocks noGrp="1"/>
          </p:cNvSpPr>
          <p:nvPr>
            <p:ph type="title"/>
          </p:nvPr>
        </p:nvSpPr>
        <p:spPr>
          <a:xfrm>
            <a:off x="839788" y="365125"/>
            <a:ext cx="10515600" cy="1325563"/>
          </a:xfrm>
        </p:spPr>
        <p:txBody>
          <a:bodyPr/>
          <a:lstStyle/>
          <a:p>
            <a:r>
              <a:rPr lang="en-US"/>
              <a:t>Click to edit Master title style</a:t>
            </a:r>
            <a:endParaRPr lang="en-NP"/>
          </a:p>
        </p:txBody>
      </p:sp>
      <p:sp>
        <p:nvSpPr>
          <p:cNvPr id="3" name="Text Placeholder 2">
            <a:extLst>
              <a:ext uri="{FF2B5EF4-FFF2-40B4-BE49-F238E27FC236}">
                <a16:creationId xmlns:a16="http://schemas.microsoft.com/office/drawing/2014/main" id="{427372D9-C494-D647-417A-CCC71ADA9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CCCAC-1FA4-3B19-CB95-AB100A274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5" name="Text Placeholder 4">
            <a:extLst>
              <a:ext uri="{FF2B5EF4-FFF2-40B4-BE49-F238E27FC236}">
                <a16:creationId xmlns:a16="http://schemas.microsoft.com/office/drawing/2014/main" id="{15A6D27A-6689-5E8D-CFA7-48E05AB1D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CC6DB-C4E1-A760-FD7B-EB0A6EC1A3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7" name="Date Placeholder 6">
            <a:extLst>
              <a:ext uri="{FF2B5EF4-FFF2-40B4-BE49-F238E27FC236}">
                <a16:creationId xmlns:a16="http://schemas.microsoft.com/office/drawing/2014/main" id="{EF9DC21F-516E-7221-1A75-2341638F4B17}"/>
              </a:ext>
            </a:extLst>
          </p:cNvPr>
          <p:cNvSpPr>
            <a:spLocks noGrp="1"/>
          </p:cNvSpPr>
          <p:nvPr>
            <p:ph type="dt" sz="half" idx="10"/>
          </p:nvPr>
        </p:nvSpPr>
        <p:spPr/>
        <p:txBody>
          <a:bodyPr/>
          <a:lstStyle/>
          <a:p>
            <a:fld id="{CCA405E9-6BEF-364C-9B99-04C4548A4CBF}" type="datetime1">
              <a:rPr lang="en-US" smtClean="0"/>
              <a:t>6/23/25</a:t>
            </a:fld>
            <a:endParaRPr lang="en-NP"/>
          </a:p>
        </p:txBody>
      </p:sp>
      <p:sp>
        <p:nvSpPr>
          <p:cNvPr id="8" name="Footer Placeholder 7">
            <a:extLst>
              <a:ext uri="{FF2B5EF4-FFF2-40B4-BE49-F238E27FC236}">
                <a16:creationId xmlns:a16="http://schemas.microsoft.com/office/drawing/2014/main" id="{18AECE5C-4BB3-EC9F-7733-264F430020BF}"/>
              </a:ext>
            </a:extLst>
          </p:cNvPr>
          <p:cNvSpPr>
            <a:spLocks noGrp="1"/>
          </p:cNvSpPr>
          <p:nvPr>
            <p:ph type="ftr" sz="quarter" idx="11"/>
          </p:nvPr>
        </p:nvSpPr>
        <p:spPr/>
        <p:txBody>
          <a:bodyPr/>
          <a:lstStyle/>
          <a:p>
            <a:endParaRPr lang="en-NP"/>
          </a:p>
        </p:txBody>
      </p:sp>
      <p:sp>
        <p:nvSpPr>
          <p:cNvPr id="9" name="Slide Number Placeholder 8">
            <a:extLst>
              <a:ext uri="{FF2B5EF4-FFF2-40B4-BE49-F238E27FC236}">
                <a16:creationId xmlns:a16="http://schemas.microsoft.com/office/drawing/2014/main" id="{584FDE5A-AF54-2C40-2F34-8DF07B5E6BDD}"/>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415597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F183-F355-3C64-A63B-E927B340C06A}"/>
              </a:ext>
            </a:extLst>
          </p:cNvPr>
          <p:cNvSpPr>
            <a:spLocks noGrp="1"/>
          </p:cNvSpPr>
          <p:nvPr>
            <p:ph type="title"/>
          </p:nvPr>
        </p:nvSpPr>
        <p:spPr/>
        <p:txBody>
          <a:bodyPr/>
          <a:lstStyle/>
          <a:p>
            <a:r>
              <a:rPr lang="en-US"/>
              <a:t>Click to edit Master title style</a:t>
            </a:r>
            <a:endParaRPr lang="en-NP"/>
          </a:p>
        </p:txBody>
      </p:sp>
      <p:sp>
        <p:nvSpPr>
          <p:cNvPr id="3" name="Date Placeholder 2">
            <a:extLst>
              <a:ext uri="{FF2B5EF4-FFF2-40B4-BE49-F238E27FC236}">
                <a16:creationId xmlns:a16="http://schemas.microsoft.com/office/drawing/2014/main" id="{EB8B31C2-6686-268F-2CC0-358DADE795E3}"/>
              </a:ext>
            </a:extLst>
          </p:cNvPr>
          <p:cNvSpPr>
            <a:spLocks noGrp="1"/>
          </p:cNvSpPr>
          <p:nvPr>
            <p:ph type="dt" sz="half" idx="10"/>
          </p:nvPr>
        </p:nvSpPr>
        <p:spPr/>
        <p:txBody>
          <a:bodyPr/>
          <a:lstStyle/>
          <a:p>
            <a:fld id="{18E6523C-B7D8-A744-A5DB-864456F029D6}" type="datetime1">
              <a:rPr lang="en-US" smtClean="0"/>
              <a:t>6/23/25</a:t>
            </a:fld>
            <a:endParaRPr lang="en-NP"/>
          </a:p>
        </p:txBody>
      </p:sp>
      <p:sp>
        <p:nvSpPr>
          <p:cNvPr id="4" name="Footer Placeholder 3">
            <a:extLst>
              <a:ext uri="{FF2B5EF4-FFF2-40B4-BE49-F238E27FC236}">
                <a16:creationId xmlns:a16="http://schemas.microsoft.com/office/drawing/2014/main" id="{72F2B1B1-C500-F5C4-F223-35DA5DFE7C97}"/>
              </a:ext>
            </a:extLst>
          </p:cNvPr>
          <p:cNvSpPr>
            <a:spLocks noGrp="1"/>
          </p:cNvSpPr>
          <p:nvPr>
            <p:ph type="ftr" sz="quarter" idx="11"/>
          </p:nvPr>
        </p:nvSpPr>
        <p:spPr/>
        <p:txBody>
          <a:bodyPr/>
          <a:lstStyle/>
          <a:p>
            <a:endParaRPr lang="en-NP"/>
          </a:p>
        </p:txBody>
      </p:sp>
      <p:sp>
        <p:nvSpPr>
          <p:cNvPr id="5" name="Slide Number Placeholder 4">
            <a:extLst>
              <a:ext uri="{FF2B5EF4-FFF2-40B4-BE49-F238E27FC236}">
                <a16:creationId xmlns:a16="http://schemas.microsoft.com/office/drawing/2014/main" id="{CC7FF631-DE15-BC39-2ADE-A2632A37E353}"/>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92821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9327-9C2D-9B68-D3ED-A73650B6D405}"/>
              </a:ext>
            </a:extLst>
          </p:cNvPr>
          <p:cNvSpPr>
            <a:spLocks noGrp="1"/>
          </p:cNvSpPr>
          <p:nvPr>
            <p:ph type="dt" sz="half" idx="10"/>
          </p:nvPr>
        </p:nvSpPr>
        <p:spPr/>
        <p:txBody>
          <a:bodyPr/>
          <a:lstStyle/>
          <a:p>
            <a:fld id="{EF51121D-DD50-864B-BF6E-93D4F00DBE37}" type="datetime1">
              <a:rPr lang="en-US" smtClean="0"/>
              <a:t>6/23/25</a:t>
            </a:fld>
            <a:endParaRPr lang="en-NP"/>
          </a:p>
        </p:txBody>
      </p:sp>
      <p:sp>
        <p:nvSpPr>
          <p:cNvPr id="3" name="Footer Placeholder 2">
            <a:extLst>
              <a:ext uri="{FF2B5EF4-FFF2-40B4-BE49-F238E27FC236}">
                <a16:creationId xmlns:a16="http://schemas.microsoft.com/office/drawing/2014/main" id="{0E16E0EE-D418-238F-4A9E-2A52A5B19675}"/>
              </a:ext>
            </a:extLst>
          </p:cNvPr>
          <p:cNvSpPr>
            <a:spLocks noGrp="1"/>
          </p:cNvSpPr>
          <p:nvPr>
            <p:ph type="ftr" sz="quarter" idx="11"/>
          </p:nvPr>
        </p:nvSpPr>
        <p:spPr/>
        <p:txBody>
          <a:bodyPr/>
          <a:lstStyle/>
          <a:p>
            <a:endParaRPr lang="en-NP"/>
          </a:p>
        </p:txBody>
      </p:sp>
      <p:sp>
        <p:nvSpPr>
          <p:cNvPr id="4" name="Slide Number Placeholder 3">
            <a:extLst>
              <a:ext uri="{FF2B5EF4-FFF2-40B4-BE49-F238E27FC236}">
                <a16:creationId xmlns:a16="http://schemas.microsoft.com/office/drawing/2014/main" id="{16694553-1A5D-2E36-C9C4-684A69288A73}"/>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64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ED5D-29FA-51AF-8FAB-81F1442C2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P"/>
          </a:p>
        </p:txBody>
      </p:sp>
      <p:sp>
        <p:nvSpPr>
          <p:cNvPr id="3" name="Content Placeholder 2">
            <a:extLst>
              <a:ext uri="{FF2B5EF4-FFF2-40B4-BE49-F238E27FC236}">
                <a16:creationId xmlns:a16="http://schemas.microsoft.com/office/drawing/2014/main" id="{3A40FF5D-2D22-3EDA-88DB-A5D2569D3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Text Placeholder 3">
            <a:extLst>
              <a:ext uri="{FF2B5EF4-FFF2-40B4-BE49-F238E27FC236}">
                <a16:creationId xmlns:a16="http://schemas.microsoft.com/office/drawing/2014/main" id="{7610511B-AF9F-1009-679B-5C976C74E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8B492-B4C7-405D-0ACE-E3175F57480E}"/>
              </a:ext>
            </a:extLst>
          </p:cNvPr>
          <p:cNvSpPr>
            <a:spLocks noGrp="1"/>
          </p:cNvSpPr>
          <p:nvPr>
            <p:ph type="dt" sz="half" idx="10"/>
          </p:nvPr>
        </p:nvSpPr>
        <p:spPr/>
        <p:txBody>
          <a:bodyPr/>
          <a:lstStyle/>
          <a:p>
            <a:fld id="{7956FFC8-35CE-F644-8144-5217C65B1B7F}" type="datetime1">
              <a:rPr lang="en-US" smtClean="0"/>
              <a:t>6/23/25</a:t>
            </a:fld>
            <a:endParaRPr lang="en-NP"/>
          </a:p>
        </p:txBody>
      </p:sp>
      <p:sp>
        <p:nvSpPr>
          <p:cNvPr id="6" name="Footer Placeholder 5">
            <a:extLst>
              <a:ext uri="{FF2B5EF4-FFF2-40B4-BE49-F238E27FC236}">
                <a16:creationId xmlns:a16="http://schemas.microsoft.com/office/drawing/2014/main" id="{24EB2E4B-C983-F0D6-4AE5-70AB83C2340A}"/>
              </a:ext>
            </a:extLst>
          </p:cNvPr>
          <p:cNvSpPr>
            <a:spLocks noGrp="1"/>
          </p:cNvSpPr>
          <p:nvPr>
            <p:ph type="ftr" sz="quarter" idx="11"/>
          </p:nvPr>
        </p:nvSpPr>
        <p:spPr/>
        <p:txBody>
          <a:bodyPr/>
          <a:lstStyle/>
          <a:p>
            <a:endParaRPr lang="en-NP"/>
          </a:p>
        </p:txBody>
      </p:sp>
      <p:sp>
        <p:nvSpPr>
          <p:cNvPr id="7" name="Slide Number Placeholder 6">
            <a:extLst>
              <a:ext uri="{FF2B5EF4-FFF2-40B4-BE49-F238E27FC236}">
                <a16:creationId xmlns:a16="http://schemas.microsoft.com/office/drawing/2014/main" id="{CBC8D0A6-7E44-5259-2E0C-921989339564}"/>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162846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E1A1-A5E8-B7EC-A971-365FD6749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P"/>
          </a:p>
        </p:txBody>
      </p:sp>
      <p:sp>
        <p:nvSpPr>
          <p:cNvPr id="3" name="Picture Placeholder 2">
            <a:extLst>
              <a:ext uri="{FF2B5EF4-FFF2-40B4-BE49-F238E27FC236}">
                <a16:creationId xmlns:a16="http://schemas.microsoft.com/office/drawing/2014/main" id="{0B04858B-3524-C50C-A4AD-85F5984D4A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P"/>
          </a:p>
        </p:txBody>
      </p:sp>
      <p:sp>
        <p:nvSpPr>
          <p:cNvPr id="4" name="Text Placeholder 3">
            <a:extLst>
              <a:ext uri="{FF2B5EF4-FFF2-40B4-BE49-F238E27FC236}">
                <a16:creationId xmlns:a16="http://schemas.microsoft.com/office/drawing/2014/main" id="{0782E666-7566-3CAA-91B1-9B8B40D4F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85E92-4E19-FBEB-5C30-A8AEBA3CBD8F}"/>
              </a:ext>
            </a:extLst>
          </p:cNvPr>
          <p:cNvSpPr>
            <a:spLocks noGrp="1"/>
          </p:cNvSpPr>
          <p:nvPr>
            <p:ph type="dt" sz="half" idx="10"/>
          </p:nvPr>
        </p:nvSpPr>
        <p:spPr/>
        <p:txBody>
          <a:bodyPr/>
          <a:lstStyle/>
          <a:p>
            <a:fld id="{114E1917-1146-5845-B611-0BF49962DB41}" type="datetime1">
              <a:rPr lang="en-US" smtClean="0"/>
              <a:t>6/23/25</a:t>
            </a:fld>
            <a:endParaRPr lang="en-NP"/>
          </a:p>
        </p:txBody>
      </p:sp>
      <p:sp>
        <p:nvSpPr>
          <p:cNvPr id="6" name="Footer Placeholder 5">
            <a:extLst>
              <a:ext uri="{FF2B5EF4-FFF2-40B4-BE49-F238E27FC236}">
                <a16:creationId xmlns:a16="http://schemas.microsoft.com/office/drawing/2014/main" id="{1BD2C658-FA1F-FB38-DF42-277A569C8B64}"/>
              </a:ext>
            </a:extLst>
          </p:cNvPr>
          <p:cNvSpPr>
            <a:spLocks noGrp="1"/>
          </p:cNvSpPr>
          <p:nvPr>
            <p:ph type="ftr" sz="quarter" idx="11"/>
          </p:nvPr>
        </p:nvSpPr>
        <p:spPr/>
        <p:txBody>
          <a:bodyPr/>
          <a:lstStyle/>
          <a:p>
            <a:endParaRPr lang="en-NP"/>
          </a:p>
        </p:txBody>
      </p:sp>
      <p:sp>
        <p:nvSpPr>
          <p:cNvPr id="7" name="Slide Number Placeholder 6">
            <a:extLst>
              <a:ext uri="{FF2B5EF4-FFF2-40B4-BE49-F238E27FC236}">
                <a16:creationId xmlns:a16="http://schemas.microsoft.com/office/drawing/2014/main" id="{885D8516-0C66-3717-0F05-80C0A40BD20B}"/>
              </a:ext>
            </a:extLst>
          </p:cNvPr>
          <p:cNvSpPr>
            <a:spLocks noGrp="1"/>
          </p:cNvSpPr>
          <p:nvPr>
            <p:ph type="sldNum" sz="quarter" idx="12"/>
          </p:nvPr>
        </p:nvSpPr>
        <p:spPr/>
        <p:txBody>
          <a:bodyPr/>
          <a:lstStyle/>
          <a:p>
            <a:fld id="{D62B0FB4-02AE-9048-8AD7-5261155369E5}" type="slidenum">
              <a:rPr lang="en-NP" smtClean="0"/>
              <a:t>‹#›</a:t>
            </a:fld>
            <a:endParaRPr lang="en-NP"/>
          </a:p>
        </p:txBody>
      </p:sp>
    </p:spTree>
    <p:extLst>
      <p:ext uri="{BB962C8B-B14F-4D97-AF65-F5344CB8AC3E}">
        <p14:creationId xmlns:p14="http://schemas.microsoft.com/office/powerpoint/2010/main" val="235944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1F1BE-B726-CF82-CF3A-1F8F00B71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P"/>
          </a:p>
        </p:txBody>
      </p:sp>
      <p:sp>
        <p:nvSpPr>
          <p:cNvPr id="3" name="Text Placeholder 2">
            <a:extLst>
              <a:ext uri="{FF2B5EF4-FFF2-40B4-BE49-F238E27FC236}">
                <a16:creationId xmlns:a16="http://schemas.microsoft.com/office/drawing/2014/main" id="{D93CD981-FA2B-2594-2135-988B8CBC1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P"/>
          </a:p>
        </p:txBody>
      </p:sp>
      <p:sp>
        <p:nvSpPr>
          <p:cNvPr id="4" name="Date Placeholder 3">
            <a:extLst>
              <a:ext uri="{FF2B5EF4-FFF2-40B4-BE49-F238E27FC236}">
                <a16:creationId xmlns:a16="http://schemas.microsoft.com/office/drawing/2014/main" id="{3ED123F6-79EF-B0DA-8753-3FAD17E7A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5EB304-9FFE-9349-9BB6-03F900B6DCBD}" type="datetime1">
              <a:rPr lang="en-US" smtClean="0"/>
              <a:t>6/23/25</a:t>
            </a:fld>
            <a:endParaRPr lang="en-NP"/>
          </a:p>
        </p:txBody>
      </p:sp>
      <p:sp>
        <p:nvSpPr>
          <p:cNvPr id="5" name="Footer Placeholder 4">
            <a:extLst>
              <a:ext uri="{FF2B5EF4-FFF2-40B4-BE49-F238E27FC236}">
                <a16:creationId xmlns:a16="http://schemas.microsoft.com/office/drawing/2014/main" id="{201FC124-BD3C-079B-F8C9-F38BCE80C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P"/>
          </a:p>
        </p:txBody>
      </p:sp>
      <p:sp>
        <p:nvSpPr>
          <p:cNvPr id="6" name="Slide Number Placeholder 5">
            <a:extLst>
              <a:ext uri="{FF2B5EF4-FFF2-40B4-BE49-F238E27FC236}">
                <a16:creationId xmlns:a16="http://schemas.microsoft.com/office/drawing/2014/main" id="{EE6FF78B-7D29-19D7-2A94-C3A1AA7D3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2B0FB4-02AE-9048-8AD7-5261155369E5}" type="slidenum">
              <a:rPr lang="en-NP" smtClean="0"/>
              <a:t>‹#›</a:t>
            </a:fld>
            <a:endParaRPr lang="en-NP"/>
          </a:p>
        </p:txBody>
      </p:sp>
    </p:spTree>
    <p:extLst>
      <p:ext uri="{BB962C8B-B14F-4D97-AF65-F5344CB8AC3E}">
        <p14:creationId xmlns:p14="http://schemas.microsoft.com/office/powerpoint/2010/main" val="114040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386F-0067-56BE-258C-693A249527C4}"/>
              </a:ext>
            </a:extLst>
          </p:cNvPr>
          <p:cNvSpPr>
            <a:spLocks noGrp="1"/>
          </p:cNvSpPr>
          <p:nvPr>
            <p:ph type="ctrTitle"/>
          </p:nvPr>
        </p:nvSpPr>
        <p:spPr/>
        <p:txBody>
          <a:bodyPr>
            <a:normAutofit fontScale="90000"/>
          </a:bodyPr>
          <a:lstStyle/>
          <a:p>
            <a:r>
              <a:rPr lang="en-US" dirty="0"/>
              <a:t>Utilizing Chatbots To Improve The Growth of High Purity Germanium Crystals at USD</a:t>
            </a:r>
            <a:br>
              <a:rPr lang="en-US" dirty="0"/>
            </a:br>
            <a:endParaRPr lang="en-NP" dirty="0"/>
          </a:p>
        </p:txBody>
      </p:sp>
      <p:sp>
        <p:nvSpPr>
          <p:cNvPr id="3" name="Subtitle 2">
            <a:extLst>
              <a:ext uri="{FF2B5EF4-FFF2-40B4-BE49-F238E27FC236}">
                <a16:creationId xmlns:a16="http://schemas.microsoft.com/office/drawing/2014/main" id="{8ECF7B04-C448-AF04-7407-90B4F1857FA0}"/>
              </a:ext>
            </a:extLst>
          </p:cNvPr>
          <p:cNvSpPr>
            <a:spLocks noGrp="1"/>
          </p:cNvSpPr>
          <p:nvPr>
            <p:ph type="subTitle" idx="1"/>
          </p:nvPr>
        </p:nvSpPr>
        <p:spPr/>
        <p:txBody>
          <a:bodyPr/>
          <a:lstStyle/>
          <a:p>
            <a:r>
              <a:rPr lang="en-NP" dirty="0"/>
              <a:t>Sanjay Bhattarai</a:t>
            </a:r>
          </a:p>
          <a:p>
            <a:r>
              <a:rPr lang="en-NP" dirty="0"/>
              <a:t>The University of South Dakota</a:t>
            </a:r>
          </a:p>
          <a:p>
            <a:r>
              <a:rPr lang="en-NP" dirty="0"/>
              <a:t>June 24, 2025</a:t>
            </a:r>
          </a:p>
        </p:txBody>
      </p:sp>
      <p:sp>
        <p:nvSpPr>
          <p:cNvPr id="4" name="TextBox 3">
            <a:extLst>
              <a:ext uri="{FF2B5EF4-FFF2-40B4-BE49-F238E27FC236}">
                <a16:creationId xmlns:a16="http://schemas.microsoft.com/office/drawing/2014/main" id="{B5DE8E97-8D55-A1AE-11AC-092429715651}"/>
              </a:ext>
            </a:extLst>
          </p:cNvPr>
          <p:cNvSpPr txBox="1"/>
          <p:nvPr/>
        </p:nvSpPr>
        <p:spPr>
          <a:xfrm>
            <a:off x="532336" y="5451432"/>
            <a:ext cx="9353070" cy="1077218"/>
          </a:xfrm>
          <a:prstGeom prst="rect">
            <a:avLst/>
          </a:prstGeom>
          <a:noFill/>
        </p:spPr>
        <p:txBody>
          <a:bodyPr wrap="square" rtlCol="0">
            <a:spAutoFit/>
          </a:bodyPr>
          <a:lstStyle/>
          <a:p>
            <a:pPr fontAlgn="base"/>
            <a:r>
              <a:rPr lang="en-US" sz="1400" dirty="0">
                <a:solidFill>
                  <a:srgbClr val="FF0000"/>
                </a:solidFill>
              </a:rPr>
              <a:t>This work was supported in part by NSF OISE 1743790, NSF PHYS 2310027, DOE DE-SC0024519, DE-SC0004768,  and a research center supported by the State of South Dakota.</a:t>
            </a:r>
          </a:p>
          <a:p>
            <a:pPr fontAlgn="base"/>
            <a:br>
              <a:rPr lang="en-US" dirty="0"/>
            </a:br>
            <a:endParaRPr lang="en-US" dirty="0"/>
          </a:p>
        </p:txBody>
      </p:sp>
      <p:pic>
        <p:nvPicPr>
          <p:cNvPr id="1026" name="Picture 2" descr="NSF Policy on Brand Standards - Policies | NSF - National ...">
            <a:extLst>
              <a:ext uri="{FF2B5EF4-FFF2-40B4-BE49-F238E27FC236}">
                <a16:creationId xmlns:a16="http://schemas.microsoft.com/office/drawing/2014/main" id="{0AC37142-97DF-BCD8-74E9-C19C19D3E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86" y="1127898"/>
            <a:ext cx="2498048" cy="1618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931710A-C42A-6870-94F1-A2BC9ED96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185" y="1600200"/>
            <a:ext cx="1927654" cy="56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35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6FB1-233E-9C9A-18D2-6860408B7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A31CB-E22E-C877-AB46-47DA06E80D37}"/>
              </a:ext>
            </a:extLst>
          </p:cNvPr>
          <p:cNvSpPr>
            <a:spLocks noGrp="1"/>
          </p:cNvSpPr>
          <p:nvPr>
            <p:ph type="title"/>
          </p:nvPr>
        </p:nvSpPr>
        <p:spPr>
          <a:xfrm>
            <a:off x="1524000" y="227664"/>
            <a:ext cx="9144000" cy="915336"/>
          </a:xfrm>
        </p:spPr>
        <p:txBody>
          <a:bodyPr/>
          <a:lstStyle/>
          <a:p>
            <a:pPr algn="ctr"/>
            <a:r>
              <a:rPr lang="en-US" b="1" dirty="0"/>
              <a:t>Dislocation Measurement</a:t>
            </a:r>
          </a:p>
        </p:txBody>
      </p:sp>
      <p:sp>
        <p:nvSpPr>
          <p:cNvPr id="5" name="Date Placeholder 4">
            <a:extLst>
              <a:ext uri="{FF2B5EF4-FFF2-40B4-BE49-F238E27FC236}">
                <a16:creationId xmlns:a16="http://schemas.microsoft.com/office/drawing/2014/main" id="{569F059F-BB29-C6ED-B84B-AE904FE0D610}"/>
              </a:ext>
            </a:extLst>
          </p:cNvPr>
          <p:cNvSpPr>
            <a:spLocks noGrp="1"/>
          </p:cNvSpPr>
          <p:nvPr>
            <p:ph type="dt" sz="half" idx="10"/>
          </p:nvPr>
        </p:nvSpPr>
        <p:spPr/>
        <p:txBody>
          <a:bodyPr/>
          <a:lstStyle/>
          <a:p>
            <a:fld id="{7500C01F-5F97-4F48-96F6-E6AE088D1743}" type="datetime1">
              <a:rPr lang="en-US" smtClean="0"/>
              <a:t>6/23/25</a:t>
            </a:fld>
            <a:endParaRPr lang="en-US"/>
          </a:p>
        </p:txBody>
      </p:sp>
      <p:sp>
        <p:nvSpPr>
          <p:cNvPr id="8" name="Slide Number Placeholder 7">
            <a:extLst>
              <a:ext uri="{FF2B5EF4-FFF2-40B4-BE49-F238E27FC236}">
                <a16:creationId xmlns:a16="http://schemas.microsoft.com/office/drawing/2014/main" id="{2AFB13AB-222D-7332-F59E-4D1CC6A88624}"/>
              </a:ext>
            </a:extLst>
          </p:cNvPr>
          <p:cNvSpPr>
            <a:spLocks noGrp="1"/>
          </p:cNvSpPr>
          <p:nvPr>
            <p:ph type="sldNum" sz="quarter" idx="12"/>
          </p:nvPr>
        </p:nvSpPr>
        <p:spPr/>
        <p:txBody>
          <a:bodyPr/>
          <a:lstStyle/>
          <a:p>
            <a:fld id="{5B0A2A78-FE4B-4BC2-B7B9-750DB15C63EF}" type="slidenum">
              <a:rPr lang="en-US" smtClean="0"/>
              <a:t>10</a:t>
            </a:fld>
            <a:endParaRPr lang="en-US"/>
          </a:p>
        </p:txBody>
      </p:sp>
      <p:pic>
        <p:nvPicPr>
          <p:cNvPr id="14" name="Picture 13">
            <a:extLst>
              <a:ext uri="{FF2B5EF4-FFF2-40B4-BE49-F238E27FC236}">
                <a16:creationId xmlns:a16="http://schemas.microsoft.com/office/drawing/2014/main" id="{DD1464C0-6E4A-CD05-BF76-56C4B7029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7" y="1172226"/>
            <a:ext cx="2960766" cy="2217801"/>
          </a:xfrm>
          <a:prstGeom prst="rect">
            <a:avLst/>
          </a:prstGeom>
        </p:spPr>
      </p:pic>
      <p:grpSp>
        <p:nvGrpSpPr>
          <p:cNvPr id="23" name="Group 22">
            <a:extLst>
              <a:ext uri="{FF2B5EF4-FFF2-40B4-BE49-F238E27FC236}">
                <a16:creationId xmlns:a16="http://schemas.microsoft.com/office/drawing/2014/main" id="{62F5BD02-C4EA-C436-CF14-F3F84881CC98}"/>
              </a:ext>
            </a:extLst>
          </p:cNvPr>
          <p:cNvGrpSpPr/>
          <p:nvPr/>
        </p:nvGrpSpPr>
        <p:grpSpPr>
          <a:xfrm>
            <a:off x="6342495" y="1273266"/>
            <a:ext cx="4086819" cy="2232869"/>
            <a:chOff x="5105400" y="1209189"/>
            <a:chExt cx="3870347" cy="2582782"/>
          </a:xfrm>
        </p:grpSpPr>
        <p:sp>
          <p:nvSpPr>
            <p:cNvPr id="7" name="Freeform 6">
              <a:extLst>
                <a:ext uri="{FF2B5EF4-FFF2-40B4-BE49-F238E27FC236}">
                  <a16:creationId xmlns:a16="http://schemas.microsoft.com/office/drawing/2014/main" id="{BA47F45A-E312-778B-E764-23B82F3B3B51}"/>
                </a:ext>
              </a:extLst>
            </p:cNvPr>
            <p:cNvSpPr/>
            <p:nvPr/>
          </p:nvSpPr>
          <p:spPr>
            <a:xfrm>
              <a:off x="5105400" y="1209189"/>
              <a:ext cx="1614239" cy="968543"/>
            </a:xfrm>
            <a:custGeom>
              <a:avLst/>
              <a:gdLst>
                <a:gd name="connsiteX0" fmla="*/ 0 w 1614239"/>
                <a:gd name="connsiteY0" fmla="*/ 96854 h 968543"/>
                <a:gd name="connsiteX1" fmla="*/ 96854 w 1614239"/>
                <a:gd name="connsiteY1" fmla="*/ 0 h 968543"/>
                <a:gd name="connsiteX2" fmla="*/ 1517385 w 1614239"/>
                <a:gd name="connsiteY2" fmla="*/ 0 h 968543"/>
                <a:gd name="connsiteX3" fmla="*/ 1614239 w 1614239"/>
                <a:gd name="connsiteY3" fmla="*/ 96854 h 968543"/>
                <a:gd name="connsiteX4" fmla="*/ 1614239 w 1614239"/>
                <a:gd name="connsiteY4" fmla="*/ 871689 h 968543"/>
                <a:gd name="connsiteX5" fmla="*/ 1517385 w 1614239"/>
                <a:gd name="connsiteY5" fmla="*/ 968543 h 968543"/>
                <a:gd name="connsiteX6" fmla="*/ 96854 w 1614239"/>
                <a:gd name="connsiteY6" fmla="*/ 968543 h 968543"/>
                <a:gd name="connsiteX7" fmla="*/ 0 w 1614239"/>
                <a:gd name="connsiteY7" fmla="*/ 871689 h 968543"/>
                <a:gd name="connsiteX8" fmla="*/ 0 w 1614239"/>
                <a:gd name="connsiteY8" fmla="*/ 96854 h 9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239" h="968543">
                  <a:moveTo>
                    <a:pt x="0" y="96854"/>
                  </a:moveTo>
                  <a:cubicBezTo>
                    <a:pt x="0" y="43363"/>
                    <a:pt x="43363" y="0"/>
                    <a:pt x="96854" y="0"/>
                  </a:cubicBezTo>
                  <a:lnTo>
                    <a:pt x="1517385" y="0"/>
                  </a:lnTo>
                  <a:cubicBezTo>
                    <a:pt x="1570876" y="0"/>
                    <a:pt x="1614239" y="43363"/>
                    <a:pt x="1614239" y="96854"/>
                  </a:cubicBezTo>
                  <a:lnTo>
                    <a:pt x="1614239" y="871689"/>
                  </a:lnTo>
                  <a:cubicBezTo>
                    <a:pt x="1614239" y="925180"/>
                    <a:pt x="1570876" y="968543"/>
                    <a:pt x="1517385" y="968543"/>
                  </a:cubicBezTo>
                  <a:lnTo>
                    <a:pt x="96854" y="968543"/>
                  </a:lnTo>
                  <a:cubicBezTo>
                    <a:pt x="43363" y="968543"/>
                    <a:pt x="0" y="925180"/>
                    <a:pt x="0" y="871689"/>
                  </a:cubicBezTo>
                  <a:lnTo>
                    <a:pt x="0" y="96854"/>
                  </a:lnTo>
                  <a:close/>
                </a:path>
              </a:pathLst>
            </a:custGeom>
            <a:solidFill>
              <a:srgbClr val="0070C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8378" tIns="108378" rIns="108378" bIns="10837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n-ea"/>
                  <a:cs typeface="+mn-cs"/>
                </a:rPr>
                <a:t>Cutting</a:t>
              </a:r>
            </a:p>
          </p:txBody>
        </p:sp>
        <p:sp>
          <p:nvSpPr>
            <p:cNvPr id="9" name="Freeform 8">
              <a:extLst>
                <a:ext uri="{FF2B5EF4-FFF2-40B4-BE49-F238E27FC236}">
                  <a16:creationId xmlns:a16="http://schemas.microsoft.com/office/drawing/2014/main" id="{5B1D7C7E-FAC3-2BC4-962D-B2AFE12CA9F7}"/>
                </a:ext>
              </a:extLst>
            </p:cNvPr>
            <p:cNvSpPr/>
            <p:nvPr/>
          </p:nvSpPr>
          <p:spPr>
            <a:xfrm>
              <a:off x="6861693" y="1493295"/>
              <a:ext cx="342218" cy="400331"/>
            </a:xfrm>
            <a:custGeom>
              <a:avLst/>
              <a:gdLst>
                <a:gd name="connsiteX0" fmla="*/ 0 w 342218"/>
                <a:gd name="connsiteY0" fmla="*/ 80066 h 400331"/>
                <a:gd name="connsiteX1" fmla="*/ 171109 w 342218"/>
                <a:gd name="connsiteY1" fmla="*/ 80066 h 400331"/>
                <a:gd name="connsiteX2" fmla="*/ 171109 w 342218"/>
                <a:gd name="connsiteY2" fmla="*/ 0 h 400331"/>
                <a:gd name="connsiteX3" fmla="*/ 342218 w 342218"/>
                <a:gd name="connsiteY3" fmla="*/ 200166 h 400331"/>
                <a:gd name="connsiteX4" fmla="*/ 171109 w 342218"/>
                <a:gd name="connsiteY4" fmla="*/ 400331 h 400331"/>
                <a:gd name="connsiteX5" fmla="*/ 171109 w 342218"/>
                <a:gd name="connsiteY5" fmla="*/ 320265 h 400331"/>
                <a:gd name="connsiteX6" fmla="*/ 0 w 342218"/>
                <a:gd name="connsiteY6" fmla="*/ 320265 h 400331"/>
                <a:gd name="connsiteX7" fmla="*/ 0 w 342218"/>
                <a:gd name="connsiteY7" fmla="*/ 80066 h 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18" h="400331">
                  <a:moveTo>
                    <a:pt x="0" y="80066"/>
                  </a:moveTo>
                  <a:lnTo>
                    <a:pt x="171109" y="80066"/>
                  </a:lnTo>
                  <a:lnTo>
                    <a:pt x="171109" y="0"/>
                  </a:lnTo>
                  <a:lnTo>
                    <a:pt x="342218" y="200166"/>
                  </a:lnTo>
                  <a:lnTo>
                    <a:pt x="171109" y="400331"/>
                  </a:lnTo>
                  <a:lnTo>
                    <a:pt x="171109" y="320265"/>
                  </a:lnTo>
                  <a:lnTo>
                    <a:pt x="0" y="320265"/>
                  </a:lnTo>
                  <a:lnTo>
                    <a:pt x="0" y="80066"/>
                  </a:lnTo>
                  <a:close/>
                </a:path>
              </a:pathLst>
            </a:custGeom>
            <a:solidFill>
              <a:srgbClr val="0070C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80066" rIns="102665" bIns="80066"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10">
              <a:extLst>
                <a:ext uri="{FF2B5EF4-FFF2-40B4-BE49-F238E27FC236}">
                  <a16:creationId xmlns:a16="http://schemas.microsoft.com/office/drawing/2014/main" id="{8E2B8D53-9328-4FF5-4A31-22B3074A306F}"/>
                </a:ext>
              </a:extLst>
            </p:cNvPr>
            <p:cNvSpPr/>
            <p:nvPr/>
          </p:nvSpPr>
          <p:spPr>
            <a:xfrm>
              <a:off x="7345965" y="1220322"/>
              <a:ext cx="1614239" cy="968543"/>
            </a:xfrm>
            <a:custGeom>
              <a:avLst/>
              <a:gdLst>
                <a:gd name="connsiteX0" fmla="*/ 0 w 1614239"/>
                <a:gd name="connsiteY0" fmla="*/ 96854 h 968543"/>
                <a:gd name="connsiteX1" fmla="*/ 96854 w 1614239"/>
                <a:gd name="connsiteY1" fmla="*/ 0 h 968543"/>
                <a:gd name="connsiteX2" fmla="*/ 1517385 w 1614239"/>
                <a:gd name="connsiteY2" fmla="*/ 0 h 968543"/>
                <a:gd name="connsiteX3" fmla="*/ 1614239 w 1614239"/>
                <a:gd name="connsiteY3" fmla="*/ 96854 h 968543"/>
                <a:gd name="connsiteX4" fmla="*/ 1614239 w 1614239"/>
                <a:gd name="connsiteY4" fmla="*/ 871689 h 968543"/>
                <a:gd name="connsiteX5" fmla="*/ 1517385 w 1614239"/>
                <a:gd name="connsiteY5" fmla="*/ 968543 h 968543"/>
                <a:gd name="connsiteX6" fmla="*/ 96854 w 1614239"/>
                <a:gd name="connsiteY6" fmla="*/ 968543 h 968543"/>
                <a:gd name="connsiteX7" fmla="*/ 0 w 1614239"/>
                <a:gd name="connsiteY7" fmla="*/ 871689 h 968543"/>
                <a:gd name="connsiteX8" fmla="*/ 0 w 1614239"/>
                <a:gd name="connsiteY8" fmla="*/ 96854 h 9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239" h="968543">
                  <a:moveTo>
                    <a:pt x="0" y="96854"/>
                  </a:moveTo>
                  <a:cubicBezTo>
                    <a:pt x="0" y="43363"/>
                    <a:pt x="43363" y="0"/>
                    <a:pt x="96854" y="0"/>
                  </a:cubicBezTo>
                  <a:lnTo>
                    <a:pt x="1517385" y="0"/>
                  </a:lnTo>
                  <a:cubicBezTo>
                    <a:pt x="1570876" y="0"/>
                    <a:pt x="1614239" y="43363"/>
                    <a:pt x="1614239" y="96854"/>
                  </a:cubicBezTo>
                  <a:lnTo>
                    <a:pt x="1614239" y="871689"/>
                  </a:lnTo>
                  <a:cubicBezTo>
                    <a:pt x="1614239" y="925180"/>
                    <a:pt x="1570876" y="968543"/>
                    <a:pt x="1517385" y="968543"/>
                  </a:cubicBezTo>
                  <a:lnTo>
                    <a:pt x="96854" y="968543"/>
                  </a:lnTo>
                  <a:cubicBezTo>
                    <a:pt x="43363" y="968543"/>
                    <a:pt x="0" y="925180"/>
                    <a:pt x="0" y="871689"/>
                  </a:cubicBezTo>
                  <a:lnTo>
                    <a:pt x="0" y="96854"/>
                  </a:lnTo>
                  <a:close/>
                </a:path>
              </a:pathLst>
            </a:custGeom>
            <a:solidFill>
              <a:srgbClr val="0070C0"/>
            </a:solidFill>
          </p:spPr>
          <p:style>
            <a:lnRef idx="2">
              <a:schemeClr val="lt1">
                <a:hueOff val="0"/>
                <a:satOff val="0"/>
                <a:lumOff val="0"/>
                <a:alphaOff val="0"/>
              </a:schemeClr>
            </a:lnRef>
            <a:fillRef idx="1">
              <a:schemeClr val="accent2">
                <a:hueOff val="222378"/>
                <a:satOff val="0"/>
                <a:lumOff val="11667"/>
                <a:alphaOff val="0"/>
              </a:schemeClr>
            </a:fillRef>
            <a:effectRef idx="0">
              <a:schemeClr val="accent2">
                <a:hueOff val="222378"/>
                <a:satOff val="0"/>
                <a:lumOff val="11667"/>
                <a:alphaOff val="0"/>
              </a:schemeClr>
            </a:effectRef>
            <a:fontRef idx="minor">
              <a:schemeClr val="lt1"/>
            </a:fontRef>
          </p:style>
          <p:txBody>
            <a:bodyPr spcFirstLastPara="0" vert="horz" wrap="square" lIns="108378" tIns="108378" rIns="108378" bIns="10837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n-ea"/>
                  <a:cs typeface="+mn-cs"/>
                </a:rPr>
                <a:t>Polishing</a:t>
              </a:r>
            </a:p>
          </p:txBody>
        </p:sp>
        <p:sp>
          <p:nvSpPr>
            <p:cNvPr id="12" name="Freeform 11">
              <a:extLst>
                <a:ext uri="{FF2B5EF4-FFF2-40B4-BE49-F238E27FC236}">
                  <a16:creationId xmlns:a16="http://schemas.microsoft.com/office/drawing/2014/main" id="{4898FB3C-06F7-613B-69C3-7846B1E049D2}"/>
                </a:ext>
              </a:extLst>
            </p:cNvPr>
            <p:cNvSpPr/>
            <p:nvPr/>
          </p:nvSpPr>
          <p:spPr>
            <a:xfrm>
              <a:off x="6881064" y="3107534"/>
              <a:ext cx="342219" cy="400332"/>
            </a:xfrm>
            <a:custGeom>
              <a:avLst/>
              <a:gdLst>
                <a:gd name="connsiteX0" fmla="*/ 0 w 342218"/>
                <a:gd name="connsiteY0" fmla="*/ 80066 h 400331"/>
                <a:gd name="connsiteX1" fmla="*/ 171109 w 342218"/>
                <a:gd name="connsiteY1" fmla="*/ 80066 h 400331"/>
                <a:gd name="connsiteX2" fmla="*/ 171109 w 342218"/>
                <a:gd name="connsiteY2" fmla="*/ 0 h 400331"/>
                <a:gd name="connsiteX3" fmla="*/ 342218 w 342218"/>
                <a:gd name="connsiteY3" fmla="*/ 200166 h 400331"/>
                <a:gd name="connsiteX4" fmla="*/ 171109 w 342218"/>
                <a:gd name="connsiteY4" fmla="*/ 400331 h 400331"/>
                <a:gd name="connsiteX5" fmla="*/ 171109 w 342218"/>
                <a:gd name="connsiteY5" fmla="*/ 320265 h 400331"/>
                <a:gd name="connsiteX6" fmla="*/ 0 w 342218"/>
                <a:gd name="connsiteY6" fmla="*/ 320265 h 400331"/>
                <a:gd name="connsiteX7" fmla="*/ 0 w 342218"/>
                <a:gd name="connsiteY7" fmla="*/ 80066 h 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18" h="400331">
                  <a:moveTo>
                    <a:pt x="342218" y="320265"/>
                  </a:moveTo>
                  <a:lnTo>
                    <a:pt x="171109" y="320265"/>
                  </a:lnTo>
                  <a:lnTo>
                    <a:pt x="171109" y="400331"/>
                  </a:lnTo>
                  <a:lnTo>
                    <a:pt x="0" y="200165"/>
                  </a:lnTo>
                  <a:lnTo>
                    <a:pt x="171109" y="0"/>
                  </a:lnTo>
                  <a:lnTo>
                    <a:pt x="171109" y="80066"/>
                  </a:lnTo>
                  <a:lnTo>
                    <a:pt x="342218" y="80066"/>
                  </a:lnTo>
                  <a:lnTo>
                    <a:pt x="342218" y="320265"/>
                  </a:lnTo>
                  <a:close/>
                </a:path>
              </a:pathLst>
            </a:custGeom>
            <a:solidFill>
              <a:srgbClr val="0070C0"/>
            </a:solidFill>
          </p:spPr>
          <p:style>
            <a:lnRef idx="0">
              <a:schemeClr val="lt1">
                <a:hueOff val="0"/>
                <a:satOff val="0"/>
                <a:lumOff val="0"/>
                <a:alphaOff val="0"/>
              </a:schemeClr>
            </a:lnRef>
            <a:fillRef idx="1">
              <a:schemeClr val="accent2">
                <a:hueOff val="296504"/>
                <a:satOff val="0"/>
                <a:lumOff val="15556"/>
                <a:alphaOff val="0"/>
              </a:schemeClr>
            </a:fillRef>
            <a:effectRef idx="0">
              <a:schemeClr val="accent2">
                <a:hueOff val="296504"/>
                <a:satOff val="0"/>
                <a:lumOff val="15556"/>
                <a:alphaOff val="0"/>
              </a:schemeClr>
            </a:effectRef>
            <a:fontRef idx="minor">
              <a:schemeClr val="lt1"/>
            </a:fontRef>
          </p:style>
          <p:txBody>
            <a:bodyPr spcFirstLastPara="0" vert="horz" wrap="square" lIns="102665" tIns="80067" rIns="1" bIns="80066"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12">
              <a:extLst>
                <a:ext uri="{FF2B5EF4-FFF2-40B4-BE49-F238E27FC236}">
                  <a16:creationId xmlns:a16="http://schemas.microsoft.com/office/drawing/2014/main" id="{74925DA3-9D15-ABAB-CA88-7FD0A2CBAAC3}"/>
                </a:ext>
              </a:extLst>
            </p:cNvPr>
            <p:cNvSpPr/>
            <p:nvPr/>
          </p:nvSpPr>
          <p:spPr>
            <a:xfrm>
              <a:off x="7361508" y="2823428"/>
              <a:ext cx="1614239" cy="968543"/>
            </a:xfrm>
            <a:custGeom>
              <a:avLst/>
              <a:gdLst>
                <a:gd name="connsiteX0" fmla="*/ 0 w 1614239"/>
                <a:gd name="connsiteY0" fmla="*/ 96854 h 968543"/>
                <a:gd name="connsiteX1" fmla="*/ 96854 w 1614239"/>
                <a:gd name="connsiteY1" fmla="*/ 0 h 968543"/>
                <a:gd name="connsiteX2" fmla="*/ 1517385 w 1614239"/>
                <a:gd name="connsiteY2" fmla="*/ 0 h 968543"/>
                <a:gd name="connsiteX3" fmla="*/ 1614239 w 1614239"/>
                <a:gd name="connsiteY3" fmla="*/ 96854 h 968543"/>
                <a:gd name="connsiteX4" fmla="*/ 1614239 w 1614239"/>
                <a:gd name="connsiteY4" fmla="*/ 871689 h 968543"/>
                <a:gd name="connsiteX5" fmla="*/ 1517385 w 1614239"/>
                <a:gd name="connsiteY5" fmla="*/ 968543 h 968543"/>
                <a:gd name="connsiteX6" fmla="*/ 96854 w 1614239"/>
                <a:gd name="connsiteY6" fmla="*/ 968543 h 968543"/>
                <a:gd name="connsiteX7" fmla="*/ 0 w 1614239"/>
                <a:gd name="connsiteY7" fmla="*/ 871689 h 968543"/>
                <a:gd name="connsiteX8" fmla="*/ 0 w 1614239"/>
                <a:gd name="connsiteY8" fmla="*/ 96854 h 9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239" h="968543">
                  <a:moveTo>
                    <a:pt x="0" y="96854"/>
                  </a:moveTo>
                  <a:cubicBezTo>
                    <a:pt x="0" y="43363"/>
                    <a:pt x="43363" y="0"/>
                    <a:pt x="96854" y="0"/>
                  </a:cubicBezTo>
                  <a:lnTo>
                    <a:pt x="1517385" y="0"/>
                  </a:lnTo>
                  <a:cubicBezTo>
                    <a:pt x="1570876" y="0"/>
                    <a:pt x="1614239" y="43363"/>
                    <a:pt x="1614239" y="96854"/>
                  </a:cubicBezTo>
                  <a:lnTo>
                    <a:pt x="1614239" y="871689"/>
                  </a:lnTo>
                  <a:cubicBezTo>
                    <a:pt x="1614239" y="925180"/>
                    <a:pt x="1570876" y="968543"/>
                    <a:pt x="1517385" y="968543"/>
                  </a:cubicBezTo>
                  <a:lnTo>
                    <a:pt x="96854" y="968543"/>
                  </a:lnTo>
                  <a:cubicBezTo>
                    <a:pt x="43363" y="968543"/>
                    <a:pt x="0" y="925180"/>
                    <a:pt x="0" y="871689"/>
                  </a:cubicBezTo>
                  <a:lnTo>
                    <a:pt x="0" y="96854"/>
                  </a:lnTo>
                  <a:close/>
                </a:path>
              </a:pathLst>
            </a:custGeom>
            <a:solidFill>
              <a:srgbClr val="0070C0"/>
            </a:solidFill>
          </p:spPr>
          <p:style>
            <a:lnRef idx="2">
              <a:schemeClr val="lt1">
                <a:hueOff val="0"/>
                <a:satOff val="0"/>
                <a:lumOff val="0"/>
                <a:alphaOff val="0"/>
              </a:schemeClr>
            </a:lnRef>
            <a:fillRef idx="1">
              <a:schemeClr val="accent2">
                <a:hueOff val="333567"/>
                <a:satOff val="0"/>
                <a:lumOff val="17500"/>
                <a:alphaOff val="0"/>
              </a:schemeClr>
            </a:fillRef>
            <a:effectRef idx="0">
              <a:schemeClr val="accent2">
                <a:hueOff val="333567"/>
                <a:satOff val="0"/>
                <a:lumOff val="17500"/>
                <a:alphaOff val="0"/>
              </a:schemeClr>
            </a:effectRef>
            <a:fontRef idx="minor">
              <a:schemeClr val="lt1"/>
            </a:fontRef>
          </p:style>
          <p:txBody>
            <a:bodyPr spcFirstLastPara="0" vert="horz" wrap="square" lIns="108378" tIns="108378" rIns="108378" bIns="10837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Etching1</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HNO3:HF=3:1</a:t>
              </a:r>
            </a:p>
          </p:txBody>
        </p:sp>
      </p:grpSp>
      <p:pic>
        <p:nvPicPr>
          <p:cNvPr id="21" name="Picture 20">
            <a:extLst>
              <a:ext uri="{FF2B5EF4-FFF2-40B4-BE49-F238E27FC236}">
                <a16:creationId xmlns:a16="http://schemas.microsoft.com/office/drawing/2014/main" id="{13164B9B-AD52-B7CE-32A0-7D4290BE3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483" y="3957970"/>
            <a:ext cx="4046357" cy="2532162"/>
          </a:xfrm>
          <a:prstGeom prst="rect">
            <a:avLst/>
          </a:prstGeom>
        </p:spPr>
      </p:pic>
      <p:pic>
        <p:nvPicPr>
          <p:cNvPr id="22" name="Picture 21">
            <a:extLst>
              <a:ext uri="{FF2B5EF4-FFF2-40B4-BE49-F238E27FC236}">
                <a16:creationId xmlns:a16="http://schemas.microsoft.com/office/drawing/2014/main" id="{4E80F5DC-A64A-AA3E-93BD-0D9EA0637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134" y="3898038"/>
            <a:ext cx="4012485" cy="2668302"/>
          </a:xfrm>
          <a:prstGeom prst="rect">
            <a:avLst/>
          </a:prstGeom>
        </p:spPr>
      </p:pic>
      <p:sp>
        <p:nvSpPr>
          <p:cNvPr id="3" name="TextBox 2">
            <a:extLst>
              <a:ext uri="{FF2B5EF4-FFF2-40B4-BE49-F238E27FC236}">
                <a16:creationId xmlns:a16="http://schemas.microsoft.com/office/drawing/2014/main" id="{800606E7-A150-5BFC-E4B2-E51E9AE30B36}"/>
              </a:ext>
            </a:extLst>
          </p:cNvPr>
          <p:cNvSpPr txBox="1"/>
          <p:nvPr/>
        </p:nvSpPr>
        <p:spPr>
          <a:xfrm>
            <a:off x="824884" y="3444579"/>
            <a:ext cx="527111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Dislocations observation under microscope</a:t>
            </a:r>
          </a:p>
        </p:txBody>
      </p:sp>
      <p:sp>
        <p:nvSpPr>
          <p:cNvPr id="18" name="Freeform 17">
            <a:extLst>
              <a:ext uri="{FF2B5EF4-FFF2-40B4-BE49-F238E27FC236}">
                <a16:creationId xmlns:a16="http://schemas.microsoft.com/office/drawing/2014/main" id="{1DE55258-23C1-14A6-AA05-6644093ACD8F}"/>
              </a:ext>
            </a:extLst>
          </p:cNvPr>
          <p:cNvSpPr/>
          <p:nvPr/>
        </p:nvSpPr>
        <p:spPr>
          <a:xfrm rot="5400000">
            <a:off x="9339061" y="2189536"/>
            <a:ext cx="342218" cy="400331"/>
          </a:xfrm>
          <a:custGeom>
            <a:avLst/>
            <a:gdLst>
              <a:gd name="connsiteX0" fmla="*/ 0 w 342218"/>
              <a:gd name="connsiteY0" fmla="*/ 80066 h 400331"/>
              <a:gd name="connsiteX1" fmla="*/ 171109 w 342218"/>
              <a:gd name="connsiteY1" fmla="*/ 80066 h 400331"/>
              <a:gd name="connsiteX2" fmla="*/ 171109 w 342218"/>
              <a:gd name="connsiteY2" fmla="*/ 0 h 400331"/>
              <a:gd name="connsiteX3" fmla="*/ 342218 w 342218"/>
              <a:gd name="connsiteY3" fmla="*/ 200166 h 400331"/>
              <a:gd name="connsiteX4" fmla="*/ 171109 w 342218"/>
              <a:gd name="connsiteY4" fmla="*/ 400331 h 400331"/>
              <a:gd name="connsiteX5" fmla="*/ 171109 w 342218"/>
              <a:gd name="connsiteY5" fmla="*/ 320265 h 400331"/>
              <a:gd name="connsiteX6" fmla="*/ 0 w 342218"/>
              <a:gd name="connsiteY6" fmla="*/ 320265 h 400331"/>
              <a:gd name="connsiteX7" fmla="*/ 0 w 342218"/>
              <a:gd name="connsiteY7" fmla="*/ 80066 h 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18" h="400331">
                <a:moveTo>
                  <a:pt x="0" y="80066"/>
                </a:moveTo>
                <a:lnTo>
                  <a:pt x="171109" y="80066"/>
                </a:lnTo>
                <a:lnTo>
                  <a:pt x="171109" y="0"/>
                </a:lnTo>
                <a:lnTo>
                  <a:pt x="342218" y="200166"/>
                </a:lnTo>
                <a:lnTo>
                  <a:pt x="171109" y="400331"/>
                </a:lnTo>
                <a:lnTo>
                  <a:pt x="171109" y="320265"/>
                </a:lnTo>
                <a:lnTo>
                  <a:pt x="0" y="320265"/>
                </a:lnTo>
                <a:lnTo>
                  <a:pt x="0" y="80066"/>
                </a:lnTo>
                <a:close/>
              </a:path>
            </a:pathLst>
          </a:custGeom>
          <a:solidFill>
            <a:srgbClr val="0070C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80066" rIns="102665" bIns="80066"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FE39E8B8-521F-5428-6B8F-AA28563151A2}"/>
              </a:ext>
            </a:extLst>
          </p:cNvPr>
          <p:cNvSpPr txBox="1"/>
          <p:nvPr/>
        </p:nvSpPr>
        <p:spPr>
          <a:xfrm>
            <a:off x="3603808" y="6541857"/>
            <a:ext cx="769620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Full view of the dislocation distribution on the whole slice</a:t>
            </a:r>
          </a:p>
        </p:txBody>
      </p:sp>
      <p:sp>
        <p:nvSpPr>
          <p:cNvPr id="20" name="Freeform 12">
            <a:extLst>
              <a:ext uri="{FF2B5EF4-FFF2-40B4-BE49-F238E27FC236}">
                <a16:creationId xmlns:a16="http://schemas.microsoft.com/office/drawing/2014/main" id="{4073C48B-5776-2FC2-1F2C-19DC2D489DB8}"/>
              </a:ext>
            </a:extLst>
          </p:cNvPr>
          <p:cNvSpPr/>
          <p:nvPr/>
        </p:nvSpPr>
        <p:spPr>
          <a:xfrm>
            <a:off x="6366995" y="2678536"/>
            <a:ext cx="1704525" cy="837326"/>
          </a:xfrm>
          <a:custGeom>
            <a:avLst/>
            <a:gdLst>
              <a:gd name="connsiteX0" fmla="*/ 0 w 1614239"/>
              <a:gd name="connsiteY0" fmla="*/ 96854 h 968543"/>
              <a:gd name="connsiteX1" fmla="*/ 96854 w 1614239"/>
              <a:gd name="connsiteY1" fmla="*/ 0 h 968543"/>
              <a:gd name="connsiteX2" fmla="*/ 1517385 w 1614239"/>
              <a:gd name="connsiteY2" fmla="*/ 0 h 968543"/>
              <a:gd name="connsiteX3" fmla="*/ 1614239 w 1614239"/>
              <a:gd name="connsiteY3" fmla="*/ 96854 h 968543"/>
              <a:gd name="connsiteX4" fmla="*/ 1614239 w 1614239"/>
              <a:gd name="connsiteY4" fmla="*/ 871689 h 968543"/>
              <a:gd name="connsiteX5" fmla="*/ 1517385 w 1614239"/>
              <a:gd name="connsiteY5" fmla="*/ 968543 h 968543"/>
              <a:gd name="connsiteX6" fmla="*/ 96854 w 1614239"/>
              <a:gd name="connsiteY6" fmla="*/ 968543 h 968543"/>
              <a:gd name="connsiteX7" fmla="*/ 0 w 1614239"/>
              <a:gd name="connsiteY7" fmla="*/ 871689 h 968543"/>
              <a:gd name="connsiteX8" fmla="*/ 0 w 1614239"/>
              <a:gd name="connsiteY8" fmla="*/ 96854 h 9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239" h="968543">
                <a:moveTo>
                  <a:pt x="0" y="96854"/>
                </a:moveTo>
                <a:cubicBezTo>
                  <a:pt x="0" y="43363"/>
                  <a:pt x="43363" y="0"/>
                  <a:pt x="96854" y="0"/>
                </a:cubicBezTo>
                <a:lnTo>
                  <a:pt x="1517385" y="0"/>
                </a:lnTo>
                <a:cubicBezTo>
                  <a:pt x="1570876" y="0"/>
                  <a:pt x="1614239" y="43363"/>
                  <a:pt x="1614239" y="96854"/>
                </a:cubicBezTo>
                <a:lnTo>
                  <a:pt x="1614239" y="871689"/>
                </a:lnTo>
                <a:cubicBezTo>
                  <a:pt x="1614239" y="925180"/>
                  <a:pt x="1570876" y="968543"/>
                  <a:pt x="1517385" y="968543"/>
                </a:cubicBezTo>
                <a:lnTo>
                  <a:pt x="96854" y="968543"/>
                </a:lnTo>
                <a:cubicBezTo>
                  <a:pt x="43363" y="968543"/>
                  <a:pt x="0" y="925180"/>
                  <a:pt x="0" y="871689"/>
                </a:cubicBezTo>
                <a:lnTo>
                  <a:pt x="0" y="96854"/>
                </a:lnTo>
                <a:close/>
              </a:path>
            </a:pathLst>
          </a:custGeom>
          <a:solidFill>
            <a:srgbClr val="0070C0"/>
          </a:solidFill>
        </p:spPr>
        <p:style>
          <a:lnRef idx="2">
            <a:schemeClr val="lt1">
              <a:hueOff val="0"/>
              <a:satOff val="0"/>
              <a:lumOff val="0"/>
              <a:alphaOff val="0"/>
            </a:schemeClr>
          </a:lnRef>
          <a:fillRef idx="1">
            <a:schemeClr val="accent2">
              <a:hueOff val="333567"/>
              <a:satOff val="0"/>
              <a:lumOff val="17500"/>
              <a:alphaOff val="0"/>
            </a:schemeClr>
          </a:fillRef>
          <a:effectRef idx="0">
            <a:schemeClr val="accent2">
              <a:hueOff val="333567"/>
              <a:satOff val="0"/>
              <a:lumOff val="17500"/>
              <a:alphaOff val="0"/>
            </a:schemeClr>
          </a:effectRef>
          <a:fontRef idx="minor">
            <a:schemeClr val="lt1"/>
          </a:fontRef>
        </p:style>
        <p:txBody>
          <a:bodyPr spcFirstLastPara="0" vert="horz" wrap="square" lIns="108378" tIns="108378" rIns="108378" bIns="10837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Etching2 </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HF: HNO3:Acetic acid=5:10:11 with 30 mg iodine</a:t>
            </a:r>
          </a:p>
        </p:txBody>
      </p:sp>
      <p:pic>
        <p:nvPicPr>
          <p:cNvPr id="24" name="Picture 23">
            <a:extLst>
              <a:ext uri="{FF2B5EF4-FFF2-40B4-BE49-F238E27FC236}">
                <a16:creationId xmlns:a16="http://schemas.microsoft.com/office/drawing/2014/main" id="{BBF280BE-B2C3-AB31-20A0-C168B6DD5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4383" y="1168254"/>
            <a:ext cx="2962363" cy="2221773"/>
          </a:xfrm>
          <a:prstGeom prst="rect">
            <a:avLst/>
          </a:prstGeom>
        </p:spPr>
      </p:pic>
      <p:pic>
        <p:nvPicPr>
          <p:cNvPr id="10" name="Picture 9">
            <a:extLst>
              <a:ext uri="{FF2B5EF4-FFF2-40B4-BE49-F238E27FC236}">
                <a16:creationId xmlns:a16="http://schemas.microsoft.com/office/drawing/2014/main" id="{34FAD341-F3AE-7D7F-25C0-672D739950F4}"/>
              </a:ext>
            </a:extLst>
          </p:cNvPr>
          <p:cNvPicPr>
            <a:picLocks noChangeAspect="1"/>
          </p:cNvPicPr>
          <p:nvPr/>
        </p:nvPicPr>
        <p:blipFill>
          <a:blip r:embed="rId6"/>
          <a:stretch>
            <a:fillRect/>
          </a:stretch>
        </p:blipFill>
        <p:spPr>
          <a:xfrm>
            <a:off x="10530322" y="1321462"/>
            <a:ext cx="1539373" cy="2088061"/>
          </a:xfrm>
          <a:prstGeom prst="rect">
            <a:avLst/>
          </a:prstGeom>
        </p:spPr>
      </p:pic>
      <p:sp>
        <p:nvSpPr>
          <p:cNvPr id="16" name="TextBox 15">
            <a:extLst>
              <a:ext uri="{FF2B5EF4-FFF2-40B4-BE49-F238E27FC236}">
                <a16:creationId xmlns:a16="http://schemas.microsoft.com/office/drawing/2014/main" id="{38312B97-C412-247D-6FA6-0AADDCE6FAD0}"/>
              </a:ext>
            </a:extLst>
          </p:cNvPr>
          <p:cNvSpPr txBox="1"/>
          <p:nvPr/>
        </p:nvSpPr>
        <p:spPr>
          <a:xfrm>
            <a:off x="2570856" y="3117552"/>
            <a:ext cx="480291" cy="261610"/>
          </a:xfrm>
          <a:prstGeom prst="rect">
            <a:avLst/>
          </a:prstGeom>
          <a:noFill/>
        </p:spPr>
        <p:txBody>
          <a:bodyPr wrap="square" rtlCol="0">
            <a:spAutoFit/>
          </a:bodyPr>
          <a:lstStyle/>
          <a:p>
            <a:r>
              <a:rPr lang="en-US" sz="1100" dirty="0"/>
              <a:t>10X</a:t>
            </a:r>
          </a:p>
        </p:txBody>
      </p:sp>
      <p:sp>
        <p:nvSpPr>
          <p:cNvPr id="25" name="TextBox 24">
            <a:extLst>
              <a:ext uri="{FF2B5EF4-FFF2-40B4-BE49-F238E27FC236}">
                <a16:creationId xmlns:a16="http://schemas.microsoft.com/office/drawing/2014/main" id="{6636A3F0-FF1A-ED40-596A-C20544337BC9}"/>
              </a:ext>
            </a:extLst>
          </p:cNvPr>
          <p:cNvSpPr txBox="1"/>
          <p:nvPr/>
        </p:nvSpPr>
        <p:spPr>
          <a:xfrm>
            <a:off x="5578386" y="3129715"/>
            <a:ext cx="480291" cy="261610"/>
          </a:xfrm>
          <a:prstGeom prst="rect">
            <a:avLst/>
          </a:prstGeom>
          <a:noFill/>
        </p:spPr>
        <p:txBody>
          <a:bodyPr wrap="square" rtlCol="0">
            <a:spAutoFit/>
          </a:bodyPr>
          <a:lstStyle/>
          <a:p>
            <a:r>
              <a:rPr lang="en-US" sz="1100" dirty="0"/>
              <a:t>50X</a:t>
            </a:r>
          </a:p>
        </p:txBody>
      </p:sp>
    </p:spTree>
    <p:extLst>
      <p:ext uri="{BB962C8B-B14F-4D97-AF65-F5344CB8AC3E}">
        <p14:creationId xmlns:p14="http://schemas.microsoft.com/office/powerpoint/2010/main" val="3324789758"/>
      </p:ext>
    </p:extLst>
  </p:cSld>
  <p:clrMapOvr>
    <a:masterClrMapping/>
  </p:clrMapOvr>
  <mc:AlternateContent xmlns:mc="http://schemas.openxmlformats.org/markup-compatibility/2006" xmlns:p14="http://schemas.microsoft.com/office/powerpoint/2010/main">
    <mc:Choice Requires="p14">
      <p:transition spd="slow" p14:dur="2000" advTm="124"/>
    </mc:Choice>
    <mc:Fallback xmlns="">
      <p:transition spd="slow" advTm="12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471E5D-2DE0-3078-70BE-2B8C32226A97}"/>
              </a:ext>
            </a:extLst>
          </p:cNvPr>
          <p:cNvSpPr txBox="1"/>
          <p:nvPr/>
        </p:nvSpPr>
        <p:spPr>
          <a:xfrm>
            <a:off x="960033" y="1538738"/>
            <a:ext cx="6097904" cy="3780522"/>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High Frequency AC current (25 </a:t>
            </a:r>
            <a:r>
              <a:rPr lang="en-US" sz="1800" b="0" i="0" u="none" strike="noStrike" dirty="0" err="1">
                <a:solidFill>
                  <a:srgbClr val="000000"/>
                </a:solidFill>
                <a:effectLst/>
                <a:latin typeface="Calibri" panose="020F0502020204030204" pitchFamily="34" charset="0"/>
              </a:rPr>
              <a:t>KHz</a:t>
            </a:r>
            <a:r>
              <a:rPr lang="en-US" sz="1800" b="0" i="0" u="none" strike="noStrike" dirty="0">
                <a:solidFill>
                  <a:srgbClr val="000000"/>
                </a:solidFill>
                <a:effectLst/>
                <a:latin typeface="Calibri" panose="020F0502020204030204" pitchFamily="34" charset="0"/>
              </a:rPr>
              <a:t>) is provided by high voltage source(not shown in figure)</a:t>
            </a:r>
            <a:endParaRPr lang="en-US" sz="1800" b="0" i="0" u="none" strike="noStrike" dirty="0">
              <a:solidFill>
                <a:srgbClr val="000000"/>
              </a:solidFill>
              <a:effectLst/>
              <a:latin typeface="Arial" panose="020B0604020202020204" pitchFamily="34" charset="0"/>
            </a:endParaRPr>
          </a:p>
          <a:p>
            <a:pPr rtl="0" fontAlgn="base">
              <a:spcBef>
                <a:spcPts val="1000"/>
              </a:spcBef>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graphite susceptor (conductor) kept inside the solenoidal copper coil gets heated by eddy current due to electromagnetic induction</a:t>
            </a:r>
            <a:endParaRPr lang="en-US" sz="1800" b="0" i="0" u="none" strike="noStrike" dirty="0">
              <a:solidFill>
                <a:srgbClr val="000000"/>
              </a:solidFill>
              <a:effectLst/>
              <a:latin typeface="Arial" panose="020B0604020202020204" pitchFamily="34" charset="0"/>
            </a:endParaRPr>
          </a:p>
          <a:p>
            <a:pPr rtl="0" fontAlgn="base">
              <a:spcBef>
                <a:spcPts val="1000"/>
              </a:spcBef>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Quartz crucible containing the germanium ingots gets heated by conduction.</a:t>
            </a:r>
          </a:p>
          <a:p>
            <a:pPr rtl="0" fontAlgn="base">
              <a:spcBef>
                <a:spcPts val="1000"/>
              </a:spcBef>
              <a:buFont typeface="Arial" panose="020B0604020202020204" pitchFamily="34" charset="0"/>
              <a:buChar char="•"/>
            </a:pPr>
            <a:r>
              <a:rPr lang="en-US" dirty="0">
                <a:solidFill>
                  <a:srgbClr val="000000"/>
                </a:solidFill>
                <a:latin typeface="Calibri" panose="020F0502020204030204" pitchFamily="34" charset="0"/>
              </a:rPr>
              <a:t>Tried to maintain exact dimension and materials. Position may vary within acceptable range of error.</a:t>
            </a:r>
          </a:p>
          <a:p>
            <a:pPr rtl="0" fontAlgn="base">
              <a:spcBef>
                <a:spcPts val="1000"/>
              </a:spcBef>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Only 2D simulation to start</a:t>
            </a:r>
          </a:p>
          <a:p>
            <a:pPr rtl="0" fontAlgn="base">
              <a:spcBef>
                <a:spcPts val="1000"/>
              </a:spcBef>
              <a:buFont typeface="Arial" panose="020B0604020202020204" pitchFamily="34" charset="0"/>
              <a:buChar char="•"/>
            </a:pPr>
            <a:r>
              <a:rPr lang="en-US" dirty="0">
                <a:solidFill>
                  <a:srgbClr val="000000"/>
                </a:solidFill>
                <a:latin typeface="Calibri" panose="020F0502020204030204" pitchFamily="34" charset="0"/>
              </a:rPr>
              <a:t>Complete help from GROK 3 beta </a:t>
            </a:r>
            <a:endParaRPr lang="en-US" sz="1800" b="0" i="0" u="none" strike="noStrike" dirty="0">
              <a:solidFill>
                <a:srgbClr val="000000"/>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0712BC8A-8E2E-5B15-4482-9F73BE794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875" y="997527"/>
            <a:ext cx="3648334" cy="4862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9659C4-027E-4E3F-FA4E-5E920CAA4D2C}"/>
              </a:ext>
            </a:extLst>
          </p:cNvPr>
          <p:cNvSpPr txBox="1"/>
          <p:nvPr/>
        </p:nvSpPr>
        <p:spPr>
          <a:xfrm>
            <a:off x="1735628" y="628195"/>
            <a:ext cx="2092945" cy="707886"/>
          </a:xfrm>
          <a:prstGeom prst="rect">
            <a:avLst/>
          </a:prstGeom>
          <a:noFill/>
        </p:spPr>
        <p:txBody>
          <a:bodyPr wrap="none" rtlCol="0">
            <a:spAutoFit/>
          </a:bodyPr>
          <a:lstStyle/>
          <a:p>
            <a:r>
              <a:rPr lang="en-NP" sz="4000" b="1" dirty="0"/>
              <a:t>Furnace</a:t>
            </a:r>
          </a:p>
        </p:txBody>
      </p:sp>
      <p:sp>
        <p:nvSpPr>
          <p:cNvPr id="2" name="Date Placeholder 1">
            <a:extLst>
              <a:ext uri="{FF2B5EF4-FFF2-40B4-BE49-F238E27FC236}">
                <a16:creationId xmlns:a16="http://schemas.microsoft.com/office/drawing/2014/main" id="{00A70728-CA2F-6B02-51E8-DB28597422B3}"/>
              </a:ext>
            </a:extLst>
          </p:cNvPr>
          <p:cNvSpPr>
            <a:spLocks noGrp="1"/>
          </p:cNvSpPr>
          <p:nvPr>
            <p:ph type="dt" sz="half" idx="10"/>
          </p:nvPr>
        </p:nvSpPr>
        <p:spPr/>
        <p:txBody>
          <a:bodyPr/>
          <a:lstStyle/>
          <a:p>
            <a:fld id="{0F5AB3D0-A871-C94E-9679-B8059B9C1862}" type="datetime1">
              <a:rPr lang="en-US" smtClean="0"/>
              <a:t>6/23/25</a:t>
            </a:fld>
            <a:endParaRPr lang="en-NP"/>
          </a:p>
        </p:txBody>
      </p:sp>
      <p:sp>
        <p:nvSpPr>
          <p:cNvPr id="3" name="Slide Number Placeholder 2">
            <a:extLst>
              <a:ext uri="{FF2B5EF4-FFF2-40B4-BE49-F238E27FC236}">
                <a16:creationId xmlns:a16="http://schemas.microsoft.com/office/drawing/2014/main" id="{0802AD11-E4A8-386E-BB82-9204F0C6D56E}"/>
              </a:ext>
            </a:extLst>
          </p:cNvPr>
          <p:cNvSpPr>
            <a:spLocks noGrp="1"/>
          </p:cNvSpPr>
          <p:nvPr>
            <p:ph type="sldNum" sz="quarter" idx="12"/>
          </p:nvPr>
        </p:nvSpPr>
        <p:spPr/>
        <p:txBody>
          <a:bodyPr/>
          <a:lstStyle/>
          <a:p>
            <a:fld id="{D62B0FB4-02AE-9048-8AD7-5261155369E5}" type="slidenum">
              <a:rPr lang="en-NP" smtClean="0"/>
              <a:t>11</a:t>
            </a:fld>
            <a:endParaRPr lang="en-NP"/>
          </a:p>
        </p:txBody>
      </p:sp>
    </p:spTree>
    <p:extLst>
      <p:ext uri="{BB962C8B-B14F-4D97-AF65-F5344CB8AC3E}">
        <p14:creationId xmlns:p14="http://schemas.microsoft.com/office/powerpoint/2010/main" val="283691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8A223D9-9A0A-CAEA-9DE4-3B7778A9B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12" r="710"/>
          <a:stretch/>
        </p:blipFill>
        <p:spPr bwMode="auto">
          <a:xfrm>
            <a:off x="8446443" y="685800"/>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5D8E84-84CB-7F28-99D8-A4062D8CE469}"/>
              </a:ext>
            </a:extLst>
          </p:cNvPr>
          <p:cNvSpPr txBox="1"/>
          <p:nvPr/>
        </p:nvSpPr>
        <p:spPr>
          <a:xfrm>
            <a:off x="4107712" y="2732739"/>
            <a:ext cx="3976577" cy="3083270"/>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sz="2000" dirty="0">
                <a:solidFill>
                  <a:schemeClr val="bg1"/>
                </a:solidFill>
              </a:rPr>
              <a:t>2D geometry of grower with 4Kg of germanium melted with (8600 watts) and without seed (11000 watts) and rod.</a:t>
            </a:r>
          </a:p>
        </p:txBody>
      </p:sp>
      <p:sp>
        <p:nvSpPr>
          <p:cNvPr id="3" name="TextBox 2">
            <a:extLst>
              <a:ext uri="{FF2B5EF4-FFF2-40B4-BE49-F238E27FC236}">
                <a16:creationId xmlns:a16="http://schemas.microsoft.com/office/drawing/2014/main" id="{4284AC71-7CBC-0960-29DF-0F109818DF99}"/>
              </a:ext>
            </a:extLst>
          </p:cNvPr>
          <p:cNvSpPr txBox="1"/>
          <p:nvPr/>
        </p:nvSpPr>
        <p:spPr>
          <a:xfrm>
            <a:off x="1880315" y="399245"/>
            <a:ext cx="3786358" cy="707886"/>
          </a:xfrm>
          <a:prstGeom prst="rect">
            <a:avLst/>
          </a:prstGeom>
          <a:noFill/>
        </p:spPr>
        <p:txBody>
          <a:bodyPr wrap="none" rtlCol="0">
            <a:spAutoFit/>
          </a:bodyPr>
          <a:lstStyle/>
          <a:p>
            <a:r>
              <a:rPr lang="en-NP" sz="4000" b="1" dirty="0"/>
              <a:t>Gemoetry in 2D</a:t>
            </a:r>
          </a:p>
        </p:txBody>
      </p:sp>
      <p:sp>
        <p:nvSpPr>
          <p:cNvPr id="4" name="TextBox 3">
            <a:extLst>
              <a:ext uri="{FF2B5EF4-FFF2-40B4-BE49-F238E27FC236}">
                <a16:creationId xmlns:a16="http://schemas.microsoft.com/office/drawing/2014/main" id="{7759E2A8-1BCA-6664-A6DA-C146277BC6EE}"/>
              </a:ext>
            </a:extLst>
          </p:cNvPr>
          <p:cNvSpPr txBox="1"/>
          <p:nvPr/>
        </p:nvSpPr>
        <p:spPr>
          <a:xfrm>
            <a:off x="218941" y="1532410"/>
            <a:ext cx="618185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U</a:t>
            </a:r>
            <a:r>
              <a:rPr lang="en-NP" sz="2400" dirty="0"/>
              <a:t>sed help of GROK 3 to write the code for setting up geometry</a:t>
            </a:r>
          </a:p>
          <a:p>
            <a:pPr marL="342900" indent="-342900">
              <a:buFont typeface="Arial" panose="020B0604020202020204" pitchFamily="34" charset="0"/>
              <a:buChar char="•"/>
            </a:pPr>
            <a:r>
              <a:rPr lang="en-NP" sz="2400" dirty="0"/>
              <a:t>Provided the dimensions of our crystal growth chamber and its components.</a:t>
            </a:r>
          </a:p>
        </p:txBody>
      </p:sp>
      <p:sp>
        <p:nvSpPr>
          <p:cNvPr id="5" name="Date Placeholder 4">
            <a:extLst>
              <a:ext uri="{FF2B5EF4-FFF2-40B4-BE49-F238E27FC236}">
                <a16:creationId xmlns:a16="http://schemas.microsoft.com/office/drawing/2014/main" id="{D049A442-9544-4933-C0C8-708CA02A6733}"/>
              </a:ext>
            </a:extLst>
          </p:cNvPr>
          <p:cNvSpPr>
            <a:spLocks noGrp="1"/>
          </p:cNvSpPr>
          <p:nvPr>
            <p:ph type="dt" sz="half" idx="10"/>
          </p:nvPr>
        </p:nvSpPr>
        <p:spPr/>
        <p:txBody>
          <a:bodyPr/>
          <a:lstStyle/>
          <a:p>
            <a:fld id="{F5D3A94B-308C-9841-A293-B64DD6A0E13F}" type="datetime1">
              <a:rPr lang="en-US" smtClean="0"/>
              <a:t>6/23/25</a:t>
            </a:fld>
            <a:endParaRPr lang="en-NP"/>
          </a:p>
        </p:txBody>
      </p:sp>
      <p:sp>
        <p:nvSpPr>
          <p:cNvPr id="6" name="Slide Number Placeholder 5">
            <a:extLst>
              <a:ext uri="{FF2B5EF4-FFF2-40B4-BE49-F238E27FC236}">
                <a16:creationId xmlns:a16="http://schemas.microsoft.com/office/drawing/2014/main" id="{9D414010-430D-E687-95CD-9D0BDD4B48B4}"/>
              </a:ext>
            </a:extLst>
          </p:cNvPr>
          <p:cNvSpPr>
            <a:spLocks noGrp="1"/>
          </p:cNvSpPr>
          <p:nvPr>
            <p:ph type="sldNum" sz="quarter" idx="12"/>
          </p:nvPr>
        </p:nvSpPr>
        <p:spPr/>
        <p:txBody>
          <a:bodyPr/>
          <a:lstStyle/>
          <a:p>
            <a:fld id="{D62B0FB4-02AE-9048-8AD7-5261155369E5}" type="slidenum">
              <a:rPr lang="en-NP" smtClean="0"/>
              <a:t>12</a:t>
            </a:fld>
            <a:endParaRPr lang="en-NP"/>
          </a:p>
        </p:txBody>
      </p:sp>
    </p:spTree>
    <p:extLst>
      <p:ext uri="{BB962C8B-B14F-4D97-AF65-F5344CB8AC3E}">
        <p14:creationId xmlns:p14="http://schemas.microsoft.com/office/powerpoint/2010/main" val="46158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DDDCDED-3D59-E592-9285-ED8B81BF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02" y="1668517"/>
            <a:ext cx="6009278" cy="35209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A003FC-ECBD-7A69-4A70-172295E14D5A}"/>
              </a:ext>
            </a:extLst>
          </p:cNvPr>
          <p:cNvSpPr txBox="1"/>
          <p:nvPr/>
        </p:nvSpPr>
        <p:spPr>
          <a:xfrm>
            <a:off x="333041" y="5725845"/>
            <a:ext cx="10773104" cy="646331"/>
          </a:xfrm>
          <a:prstGeom prst="rect">
            <a:avLst/>
          </a:prstGeom>
          <a:noFill/>
        </p:spPr>
        <p:txBody>
          <a:bodyPr wrap="square" rtlCol="0">
            <a:spAutoFit/>
          </a:bodyPr>
          <a:lstStyle/>
          <a:p>
            <a:r>
              <a:rPr lang="en-NP" dirty="0"/>
              <a:t>Simulation for 11000 KW, 67A rms current, 25khz and 8600 watts, 48A rms, 22khz. </a:t>
            </a:r>
          </a:p>
          <a:p>
            <a:r>
              <a:rPr lang="en-NP" dirty="0"/>
              <a:t>Reasonable temeprature profile with some errors  in the sorrounding.</a:t>
            </a:r>
          </a:p>
        </p:txBody>
      </p:sp>
      <p:sp>
        <p:nvSpPr>
          <p:cNvPr id="3" name="TextBox 2">
            <a:extLst>
              <a:ext uri="{FF2B5EF4-FFF2-40B4-BE49-F238E27FC236}">
                <a16:creationId xmlns:a16="http://schemas.microsoft.com/office/drawing/2014/main" id="{51A0972A-AD72-1B13-413D-90B9079B2143}"/>
              </a:ext>
            </a:extLst>
          </p:cNvPr>
          <p:cNvSpPr txBox="1"/>
          <p:nvPr/>
        </p:nvSpPr>
        <p:spPr>
          <a:xfrm>
            <a:off x="1609859" y="489397"/>
            <a:ext cx="7153497" cy="707886"/>
          </a:xfrm>
          <a:prstGeom prst="rect">
            <a:avLst/>
          </a:prstGeom>
          <a:noFill/>
        </p:spPr>
        <p:txBody>
          <a:bodyPr wrap="none" rtlCol="0">
            <a:spAutoFit/>
          </a:bodyPr>
          <a:lstStyle/>
          <a:p>
            <a:r>
              <a:rPr lang="en-NP" sz="4000" b="1" dirty="0"/>
              <a:t>Simulation of melting process</a:t>
            </a:r>
          </a:p>
        </p:txBody>
      </p:sp>
      <p:sp>
        <p:nvSpPr>
          <p:cNvPr id="4" name="Date Placeholder 3">
            <a:extLst>
              <a:ext uri="{FF2B5EF4-FFF2-40B4-BE49-F238E27FC236}">
                <a16:creationId xmlns:a16="http://schemas.microsoft.com/office/drawing/2014/main" id="{DC136A4F-B388-1708-FE18-697A256A8F76}"/>
              </a:ext>
            </a:extLst>
          </p:cNvPr>
          <p:cNvSpPr>
            <a:spLocks noGrp="1"/>
          </p:cNvSpPr>
          <p:nvPr>
            <p:ph type="dt" sz="half" idx="10"/>
          </p:nvPr>
        </p:nvSpPr>
        <p:spPr/>
        <p:txBody>
          <a:bodyPr/>
          <a:lstStyle/>
          <a:p>
            <a:fld id="{EB92D646-E82D-094A-9C4F-B59215DC4E28}" type="datetime1">
              <a:rPr lang="en-US" smtClean="0"/>
              <a:t>6/23/25</a:t>
            </a:fld>
            <a:endParaRPr lang="en-NP"/>
          </a:p>
        </p:txBody>
      </p:sp>
      <p:sp>
        <p:nvSpPr>
          <p:cNvPr id="5" name="Slide Number Placeholder 4">
            <a:extLst>
              <a:ext uri="{FF2B5EF4-FFF2-40B4-BE49-F238E27FC236}">
                <a16:creationId xmlns:a16="http://schemas.microsoft.com/office/drawing/2014/main" id="{7689FD27-0D56-9D7C-2112-B9F251D4EB97}"/>
              </a:ext>
            </a:extLst>
          </p:cNvPr>
          <p:cNvSpPr>
            <a:spLocks noGrp="1"/>
          </p:cNvSpPr>
          <p:nvPr>
            <p:ph type="sldNum" sz="quarter" idx="12"/>
          </p:nvPr>
        </p:nvSpPr>
        <p:spPr/>
        <p:txBody>
          <a:bodyPr/>
          <a:lstStyle/>
          <a:p>
            <a:fld id="{D62B0FB4-02AE-9048-8AD7-5261155369E5}" type="slidenum">
              <a:rPr lang="en-NP" smtClean="0"/>
              <a:t>13</a:t>
            </a:fld>
            <a:endParaRPr lang="en-NP"/>
          </a:p>
        </p:txBody>
      </p:sp>
    </p:spTree>
    <p:extLst>
      <p:ext uri="{BB962C8B-B14F-4D97-AF65-F5344CB8AC3E}">
        <p14:creationId xmlns:p14="http://schemas.microsoft.com/office/powerpoint/2010/main" val="1673684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929065B-4DBA-581B-D6AE-CC0ABF73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5" y="1268238"/>
            <a:ext cx="6760981" cy="3392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63FBCF-ADF6-4610-FC4C-FEDCCB71C4B8}"/>
              </a:ext>
            </a:extLst>
          </p:cNvPr>
          <p:cNvSpPr txBox="1"/>
          <p:nvPr/>
        </p:nvSpPr>
        <p:spPr>
          <a:xfrm>
            <a:off x="7252137" y="1948982"/>
            <a:ext cx="4939863" cy="3170099"/>
          </a:xfrm>
          <a:prstGeom prst="rect">
            <a:avLst/>
          </a:prstGeom>
          <a:noFill/>
        </p:spPr>
        <p:txBody>
          <a:bodyPr wrap="square" rtlCol="0">
            <a:spAutoFit/>
          </a:bodyPr>
          <a:lstStyle/>
          <a:p>
            <a:pPr marL="285750" indent="-285750">
              <a:buFont typeface="Arial" panose="020B0604020202020204" pitchFamily="34" charset="0"/>
              <a:buChar char="•"/>
            </a:pPr>
            <a:r>
              <a:rPr lang="en-NP" sz="2000" dirty="0"/>
              <a:t>Crystal assumed to be of mass 1500 grams with 2500 grams melt in crucible. </a:t>
            </a:r>
          </a:p>
          <a:p>
            <a:pPr marL="285750" indent="-285750">
              <a:buFont typeface="Arial" panose="020B0604020202020204" pitchFamily="34" charset="0"/>
              <a:buChar char="•"/>
            </a:pPr>
            <a:r>
              <a:rPr lang="en-NP" sz="2000" dirty="0"/>
              <a:t>Axial temperature gradient ~20K/cm.</a:t>
            </a:r>
          </a:p>
          <a:p>
            <a:pPr marL="285750" indent="-285750">
              <a:buFont typeface="Arial" panose="020B0604020202020204" pitchFamily="34" charset="0"/>
              <a:buChar char="•"/>
            </a:pPr>
            <a:r>
              <a:rPr lang="en-NP" sz="2000" dirty="0"/>
              <a:t> Need more simulation for various growth stages and more accurate physics process. (gas flow, fluid dynamics etc). </a:t>
            </a:r>
          </a:p>
          <a:p>
            <a:pPr marL="285750" indent="-285750">
              <a:buFont typeface="Arial" panose="020B0604020202020204" pitchFamily="34" charset="0"/>
              <a:buChar char="•"/>
            </a:pPr>
            <a:r>
              <a:rPr lang="en-NP" sz="2000" dirty="0"/>
              <a:t> Based on electromagnetic induction joules heating by eddy current and heat transfer equation.</a:t>
            </a:r>
          </a:p>
        </p:txBody>
      </p:sp>
      <p:sp>
        <p:nvSpPr>
          <p:cNvPr id="3" name="TextBox 2">
            <a:extLst>
              <a:ext uri="{FF2B5EF4-FFF2-40B4-BE49-F238E27FC236}">
                <a16:creationId xmlns:a16="http://schemas.microsoft.com/office/drawing/2014/main" id="{6B3E4538-4C8F-34AF-6B06-1B400CBE93C9}"/>
              </a:ext>
            </a:extLst>
          </p:cNvPr>
          <p:cNvSpPr txBox="1"/>
          <p:nvPr/>
        </p:nvSpPr>
        <p:spPr>
          <a:xfrm>
            <a:off x="103335" y="5564782"/>
            <a:ext cx="6838090" cy="923330"/>
          </a:xfrm>
          <a:prstGeom prst="rect">
            <a:avLst/>
          </a:prstGeom>
          <a:noFill/>
        </p:spPr>
        <p:txBody>
          <a:bodyPr wrap="none" rtlCol="0">
            <a:spAutoFit/>
          </a:bodyPr>
          <a:lstStyle/>
          <a:p>
            <a:r>
              <a:rPr lang="en-NP" dirty="0"/>
              <a:t>Boundary condition used: Melt: seed interface temperature: 1210K.</a:t>
            </a:r>
          </a:p>
          <a:p>
            <a:r>
              <a:rPr lang="en-US" dirty="0"/>
              <a:t>C</a:t>
            </a:r>
            <a:r>
              <a:rPr lang="en-NP" dirty="0"/>
              <a:t>oil temperature: 300K</a:t>
            </a:r>
          </a:p>
          <a:p>
            <a:r>
              <a:rPr lang="en-NP" dirty="0"/>
              <a:t>Sorrounding temperature: 300K</a:t>
            </a:r>
          </a:p>
        </p:txBody>
      </p:sp>
      <p:sp>
        <p:nvSpPr>
          <p:cNvPr id="6" name="TextBox 5">
            <a:extLst>
              <a:ext uri="{FF2B5EF4-FFF2-40B4-BE49-F238E27FC236}">
                <a16:creationId xmlns:a16="http://schemas.microsoft.com/office/drawing/2014/main" id="{F66FFAF0-F32E-1121-80A5-69E55958C79F}"/>
              </a:ext>
            </a:extLst>
          </p:cNvPr>
          <p:cNvSpPr txBox="1"/>
          <p:nvPr/>
        </p:nvSpPr>
        <p:spPr>
          <a:xfrm>
            <a:off x="331417" y="4661053"/>
            <a:ext cx="6098146" cy="369332"/>
          </a:xfrm>
          <a:prstGeom prst="rect">
            <a:avLst/>
          </a:prstGeom>
          <a:noFill/>
        </p:spPr>
        <p:txBody>
          <a:bodyPr wrap="square">
            <a:spAutoFit/>
          </a:bodyPr>
          <a:lstStyle/>
          <a:p>
            <a:r>
              <a:rPr lang="en-NP" dirty="0"/>
              <a:t>Close up simulation for crystal and melt.</a:t>
            </a:r>
          </a:p>
        </p:txBody>
      </p:sp>
      <p:sp>
        <p:nvSpPr>
          <p:cNvPr id="7" name="TextBox 6">
            <a:extLst>
              <a:ext uri="{FF2B5EF4-FFF2-40B4-BE49-F238E27FC236}">
                <a16:creationId xmlns:a16="http://schemas.microsoft.com/office/drawing/2014/main" id="{39B3D8D2-8A18-B1F2-D5CD-CC7E6D67CB88}"/>
              </a:ext>
            </a:extLst>
          </p:cNvPr>
          <p:cNvSpPr txBox="1"/>
          <p:nvPr/>
        </p:nvSpPr>
        <p:spPr>
          <a:xfrm>
            <a:off x="1200150" y="342900"/>
            <a:ext cx="4770024" cy="707886"/>
          </a:xfrm>
          <a:prstGeom prst="rect">
            <a:avLst/>
          </a:prstGeom>
          <a:noFill/>
        </p:spPr>
        <p:txBody>
          <a:bodyPr wrap="none" rtlCol="0">
            <a:spAutoFit/>
          </a:bodyPr>
          <a:lstStyle/>
          <a:p>
            <a:r>
              <a:rPr lang="en-NP" sz="4000" b="1" dirty="0"/>
              <a:t>Temperature Profile</a:t>
            </a:r>
          </a:p>
        </p:txBody>
      </p:sp>
      <p:sp>
        <p:nvSpPr>
          <p:cNvPr id="4" name="Date Placeholder 3">
            <a:extLst>
              <a:ext uri="{FF2B5EF4-FFF2-40B4-BE49-F238E27FC236}">
                <a16:creationId xmlns:a16="http://schemas.microsoft.com/office/drawing/2014/main" id="{3A420360-A167-FF19-D042-D51C16524968}"/>
              </a:ext>
            </a:extLst>
          </p:cNvPr>
          <p:cNvSpPr>
            <a:spLocks noGrp="1"/>
          </p:cNvSpPr>
          <p:nvPr>
            <p:ph type="dt" sz="half" idx="10"/>
          </p:nvPr>
        </p:nvSpPr>
        <p:spPr/>
        <p:txBody>
          <a:bodyPr/>
          <a:lstStyle/>
          <a:p>
            <a:fld id="{539E3E0B-7421-F04B-AD77-E46FFE938457}" type="datetime1">
              <a:rPr lang="en-US" smtClean="0"/>
              <a:t>6/23/25</a:t>
            </a:fld>
            <a:endParaRPr lang="en-NP"/>
          </a:p>
        </p:txBody>
      </p:sp>
      <p:sp>
        <p:nvSpPr>
          <p:cNvPr id="5" name="Slide Number Placeholder 4">
            <a:extLst>
              <a:ext uri="{FF2B5EF4-FFF2-40B4-BE49-F238E27FC236}">
                <a16:creationId xmlns:a16="http://schemas.microsoft.com/office/drawing/2014/main" id="{5B44DB7C-BFC7-F33A-269B-B31AD2EAF52D}"/>
              </a:ext>
            </a:extLst>
          </p:cNvPr>
          <p:cNvSpPr>
            <a:spLocks noGrp="1"/>
          </p:cNvSpPr>
          <p:nvPr>
            <p:ph type="sldNum" sz="quarter" idx="12"/>
          </p:nvPr>
        </p:nvSpPr>
        <p:spPr/>
        <p:txBody>
          <a:bodyPr/>
          <a:lstStyle/>
          <a:p>
            <a:fld id="{D62B0FB4-02AE-9048-8AD7-5261155369E5}" type="slidenum">
              <a:rPr lang="en-NP" smtClean="0"/>
              <a:t>14</a:t>
            </a:fld>
            <a:endParaRPr lang="en-NP"/>
          </a:p>
        </p:txBody>
      </p:sp>
    </p:spTree>
    <p:extLst>
      <p:ext uri="{BB962C8B-B14F-4D97-AF65-F5344CB8AC3E}">
        <p14:creationId xmlns:p14="http://schemas.microsoft.com/office/powerpoint/2010/main" val="18573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C1DBB20C-4604-D99E-1ECD-BCC301F26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7448612" cy="2719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2013A-0D9E-8229-B828-82E49BE15EEB}"/>
              </a:ext>
            </a:extLst>
          </p:cNvPr>
          <p:cNvSpPr txBox="1"/>
          <p:nvPr/>
        </p:nvSpPr>
        <p:spPr>
          <a:xfrm>
            <a:off x="205916" y="4132476"/>
            <a:ext cx="6798271" cy="646331"/>
          </a:xfrm>
          <a:prstGeom prst="rect">
            <a:avLst/>
          </a:prstGeom>
          <a:noFill/>
        </p:spPr>
        <p:txBody>
          <a:bodyPr wrap="none" rtlCol="0">
            <a:spAutoFit/>
          </a:bodyPr>
          <a:lstStyle/>
          <a:p>
            <a:r>
              <a:rPr lang="en-NP" dirty="0"/>
              <a:t>Temperature plot on right for axial position in central part of crystal.</a:t>
            </a:r>
          </a:p>
          <a:p>
            <a:r>
              <a:rPr lang="en-NP" dirty="0"/>
              <a:t>8.5 cm diameter </a:t>
            </a:r>
          </a:p>
        </p:txBody>
      </p:sp>
      <p:pic>
        <p:nvPicPr>
          <p:cNvPr id="5126" name="Picture 6">
            <a:extLst>
              <a:ext uri="{FF2B5EF4-FFF2-40B4-BE49-F238E27FC236}">
                <a16:creationId xmlns:a16="http://schemas.microsoft.com/office/drawing/2014/main" id="{CAECA80A-3F98-0047-1373-3BBCD7935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917" y="990819"/>
            <a:ext cx="4419600" cy="3594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AD880B-E22E-B8A6-8AB5-948CD0F9FA90}"/>
              </a:ext>
            </a:extLst>
          </p:cNvPr>
          <p:cNvSpPr txBox="1"/>
          <p:nvPr/>
        </p:nvSpPr>
        <p:spPr>
          <a:xfrm>
            <a:off x="7975907" y="4929352"/>
            <a:ext cx="4216093" cy="1661993"/>
          </a:xfrm>
          <a:prstGeom prst="rect">
            <a:avLst/>
          </a:prstGeom>
          <a:noFill/>
        </p:spPr>
        <p:txBody>
          <a:bodyPr wrap="square" rtlCol="0">
            <a:spAutoFit/>
          </a:bodyPr>
          <a:lstStyle/>
          <a:p>
            <a:r>
              <a:rPr lang="en-NP" dirty="0"/>
              <a:t>Measured thermal gradient for same chamber (</a:t>
            </a:r>
            <a:r>
              <a:rPr lang="en-US" sz="1200" b="0" i="0" dirty="0">
                <a:solidFill>
                  <a:srgbClr val="1F1F1F"/>
                </a:solidFill>
                <a:effectLst/>
                <a:latin typeface="ElsevierGulliver"/>
              </a:rPr>
              <a:t>Fig from : Dislocation density control in high-purity germanium crystal growth(For </a:t>
            </a:r>
            <a:r>
              <a:rPr lang="en-US" sz="1200" b="1" i="0" dirty="0">
                <a:solidFill>
                  <a:srgbClr val="1F1F1F"/>
                </a:solidFill>
                <a:effectLst/>
                <a:latin typeface="ElsevierGulliver"/>
              </a:rPr>
              <a:t>3.5 cm diameter</a:t>
            </a:r>
            <a:r>
              <a:rPr lang="en-US" sz="1200" b="0" i="0" dirty="0">
                <a:solidFill>
                  <a:srgbClr val="1F1F1F"/>
                </a:solidFill>
                <a:effectLst/>
                <a:latin typeface="ElsevierGulliver"/>
              </a:rPr>
              <a:t> USD grown crystal) </a:t>
            </a:r>
            <a:r>
              <a:rPr lang="en-US" sz="1200" b="0" i="0" dirty="0" err="1">
                <a:solidFill>
                  <a:srgbClr val="1F1F1F"/>
                </a:solidFill>
                <a:effectLst/>
                <a:latin typeface="ElsevierSans"/>
              </a:rPr>
              <a:t>Guojian</a:t>
            </a:r>
            <a:r>
              <a:rPr lang="en-US" sz="1200" b="0" i="0" dirty="0">
                <a:solidFill>
                  <a:srgbClr val="1F1F1F"/>
                </a:solidFill>
                <a:effectLst/>
                <a:latin typeface="ElsevierSans"/>
              </a:rPr>
              <a:t> Wang, Yutong Guan, Hao Mei, </a:t>
            </a:r>
            <a:r>
              <a:rPr lang="en-US" sz="1200" b="0" i="0" dirty="0" err="1">
                <a:solidFill>
                  <a:srgbClr val="1F1F1F"/>
                </a:solidFill>
                <a:effectLst/>
                <a:latin typeface="ElsevierSans"/>
              </a:rPr>
              <a:t>Dongming</a:t>
            </a:r>
            <a:r>
              <a:rPr lang="en-US" sz="1200" b="0" i="0" dirty="0">
                <a:solidFill>
                  <a:srgbClr val="1F1F1F"/>
                </a:solidFill>
                <a:effectLst/>
                <a:latin typeface="ElsevierSans"/>
              </a:rPr>
              <a:t> Mei, Gang Yang, Jayesh </a:t>
            </a:r>
            <a:r>
              <a:rPr lang="en-US" sz="1200" b="0" i="0" dirty="0" err="1">
                <a:solidFill>
                  <a:srgbClr val="1F1F1F"/>
                </a:solidFill>
                <a:effectLst/>
                <a:latin typeface="ElsevierSans"/>
              </a:rPr>
              <a:t>Govani</a:t>
            </a:r>
            <a:r>
              <a:rPr lang="en-US" sz="1200" b="0" i="0" dirty="0">
                <a:solidFill>
                  <a:srgbClr val="1F1F1F"/>
                </a:solidFill>
                <a:effectLst/>
                <a:latin typeface="ElsevierSans"/>
              </a:rPr>
              <a:t>, Muhammad </a:t>
            </a:r>
            <a:r>
              <a:rPr lang="en-US" sz="1200" b="0" i="0" dirty="0" err="1">
                <a:solidFill>
                  <a:srgbClr val="1F1F1F"/>
                </a:solidFill>
                <a:effectLst/>
                <a:latin typeface="ElsevierSans"/>
              </a:rPr>
              <a:t>Khizar</a:t>
            </a:r>
            <a:endParaRPr lang="en-US" sz="1200" b="0" i="0" dirty="0">
              <a:solidFill>
                <a:srgbClr val="1F1F1F"/>
              </a:solidFill>
              <a:effectLst/>
              <a:latin typeface="ElsevierSans"/>
            </a:endParaRPr>
          </a:p>
          <a:p>
            <a:endParaRPr lang="en-NP" dirty="0"/>
          </a:p>
        </p:txBody>
      </p:sp>
      <p:sp>
        <p:nvSpPr>
          <p:cNvPr id="4" name="TextBox 3">
            <a:extLst>
              <a:ext uri="{FF2B5EF4-FFF2-40B4-BE49-F238E27FC236}">
                <a16:creationId xmlns:a16="http://schemas.microsoft.com/office/drawing/2014/main" id="{D79ED5E7-390F-F4A4-F790-AB7B55B4B13B}"/>
              </a:ext>
            </a:extLst>
          </p:cNvPr>
          <p:cNvSpPr txBox="1"/>
          <p:nvPr/>
        </p:nvSpPr>
        <p:spPr>
          <a:xfrm>
            <a:off x="785611" y="360608"/>
            <a:ext cx="5164684" cy="707886"/>
          </a:xfrm>
          <a:prstGeom prst="rect">
            <a:avLst/>
          </a:prstGeom>
          <a:noFill/>
        </p:spPr>
        <p:txBody>
          <a:bodyPr wrap="none" rtlCol="0">
            <a:spAutoFit/>
          </a:bodyPr>
          <a:lstStyle/>
          <a:p>
            <a:r>
              <a:rPr lang="en-NP" sz="4000" b="1" dirty="0"/>
              <a:t>Temeprature gradient</a:t>
            </a:r>
          </a:p>
        </p:txBody>
      </p:sp>
      <p:sp>
        <p:nvSpPr>
          <p:cNvPr id="5" name="Date Placeholder 4">
            <a:extLst>
              <a:ext uri="{FF2B5EF4-FFF2-40B4-BE49-F238E27FC236}">
                <a16:creationId xmlns:a16="http://schemas.microsoft.com/office/drawing/2014/main" id="{36C90940-976A-FE90-65D0-E2BCB9EB9D80}"/>
              </a:ext>
            </a:extLst>
          </p:cNvPr>
          <p:cNvSpPr>
            <a:spLocks noGrp="1"/>
          </p:cNvSpPr>
          <p:nvPr>
            <p:ph type="dt" sz="half" idx="10"/>
          </p:nvPr>
        </p:nvSpPr>
        <p:spPr/>
        <p:txBody>
          <a:bodyPr/>
          <a:lstStyle/>
          <a:p>
            <a:fld id="{5A6AA03A-4462-E844-AD33-C24435BAA783}" type="datetime1">
              <a:rPr lang="en-US" smtClean="0"/>
              <a:t>6/23/25</a:t>
            </a:fld>
            <a:endParaRPr lang="en-NP"/>
          </a:p>
        </p:txBody>
      </p:sp>
      <p:sp>
        <p:nvSpPr>
          <p:cNvPr id="6" name="Slide Number Placeholder 5">
            <a:extLst>
              <a:ext uri="{FF2B5EF4-FFF2-40B4-BE49-F238E27FC236}">
                <a16:creationId xmlns:a16="http://schemas.microsoft.com/office/drawing/2014/main" id="{CDF24DCA-1B01-3C7E-3E1D-3031273D83A8}"/>
              </a:ext>
            </a:extLst>
          </p:cNvPr>
          <p:cNvSpPr>
            <a:spLocks noGrp="1"/>
          </p:cNvSpPr>
          <p:nvPr>
            <p:ph type="sldNum" sz="quarter" idx="12"/>
          </p:nvPr>
        </p:nvSpPr>
        <p:spPr/>
        <p:txBody>
          <a:bodyPr/>
          <a:lstStyle/>
          <a:p>
            <a:fld id="{D62B0FB4-02AE-9048-8AD7-5261155369E5}" type="slidenum">
              <a:rPr lang="en-NP" smtClean="0"/>
              <a:t>15</a:t>
            </a:fld>
            <a:endParaRPr lang="en-NP"/>
          </a:p>
        </p:txBody>
      </p:sp>
    </p:spTree>
    <p:extLst>
      <p:ext uri="{BB962C8B-B14F-4D97-AF65-F5344CB8AC3E}">
        <p14:creationId xmlns:p14="http://schemas.microsoft.com/office/powerpoint/2010/main" val="359416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green line&#10;&#10;AI-generated content may be incorrect.">
            <a:extLst>
              <a:ext uri="{FF2B5EF4-FFF2-40B4-BE49-F238E27FC236}">
                <a16:creationId xmlns:a16="http://schemas.microsoft.com/office/drawing/2014/main" id="{673DF05E-10CD-6716-007A-C7C379B13C02}"/>
              </a:ext>
            </a:extLst>
          </p:cNvPr>
          <p:cNvPicPr>
            <a:picLocks noChangeAspect="1"/>
          </p:cNvPicPr>
          <p:nvPr/>
        </p:nvPicPr>
        <p:blipFill>
          <a:blip r:embed="rId2"/>
          <a:stretch>
            <a:fillRect/>
          </a:stretch>
        </p:blipFill>
        <p:spPr>
          <a:xfrm>
            <a:off x="507274" y="2040701"/>
            <a:ext cx="4799595" cy="3846786"/>
          </a:xfrm>
          <a:prstGeom prst="rect">
            <a:avLst/>
          </a:prstGeom>
        </p:spPr>
      </p:pic>
      <p:sp>
        <p:nvSpPr>
          <p:cNvPr id="4" name="TextBox 3">
            <a:extLst>
              <a:ext uri="{FF2B5EF4-FFF2-40B4-BE49-F238E27FC236}">
                <a16:creationId xmlns:a16="http://schemas.microsoft.com/office/drawing/2014/main" id="{4D85629F-AC89-44EA-B459-02DF1335D5CD}"/>
              </a:ext>
            </a:extLst>
          </p:cNvPr>
          <p:cNvSpPr txBox="1"/>
          <p:nvPr/>
        </p:nvSpPr>
        <p:spPr>
          <a:xfrm>
            <a:off x="417870" y="5887488"/>
            <a:ext cx="5167268" cy="646331"/>
          </a:xfrm>
          <a:prstGeom prst="rect">
            <a:avLst/>
          </a:prstGeom>
          <a:noFill/>
        </p:spPr>
        <p:txBody>
          <a:bodyPr wrap="square" rtlCol="0">
            <a:spAutoFit/>
          </a:bodyPr>
          <a:lstStyle/>
          <a:p>
            <a:r>
              <a:rPr lang="en-NP" dirty="0"/>
              <a:t>Reasonable prediction of dislocation densities (8.5cm diameter).</a:t>
            </a:r>
          </a:p>
        </p:txBody>
      </p:sp>
      <p:pic>
        <p:nvPicPr>
          <p:cNvPr id="6146" name="Picture 2">
            <a:extLst>
              <a:ext uri="{FF2B5EF4-FFF2-40B4-BE49-F238E27FC236}">
                <a16:creationId xmlns:a16="http://schemas.microsoft.com/office/drawing/2014/main" id="{A0053AF7-1DDB-F521-BA6B-2C76DBE03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420" y="1558579"/>
            <a:ext cx="4799595" cy="3457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61216F-1EB6-7880-1653-211B3F564F6C}"/>
              </a:ext>
            </a:extLst>
          </p:cNvPr>
          <p:cNvSpPr txBox="1"/>
          <p:nvPr/>
        </p:nvSpPr>
        <p:spPr>
          <a:xfrm>
            <a:off x="6885132" y="5471989"/>
            <a:ext cx="4960883" cy="830997"/>
          </a:xfrm>
          <a:prstGeom prst="rect">
            <a:avLst/>
          </a:prstGeom>
          <a:noFill/>
        </p:spPr>
        <p:txBody>
          <a:bodyPr wrap="square">
            <a:spAutoFit/>
          </a:bodyPr>
          <a:lstStyle/>
          <a:p>
            <a:pPr algn="l">
              <a:spcBef>
                <a:spcPts val="1200"/>
              </a:spcBef>
              <a:spcAft>
                <a:spcPts val="1200"/>
              </a:spcAft>
            </a:pPr>
            <a:r>
              <a:rPr lang="en-US" sz="1200" b="0" i="0" dirty="0">
                <a:solidFill>
                  <a:srgbClr val="1F1F1F"/>
                </a:solidFill>
                <a:effectLst/>
                <a:latin typeface="ElsevierGulliver"/>
              </a:rPr>
              <a:t>Fig from : Dislocation density control in high-purity germanium crystal growth(For 3.5 cm diameter USD grown crystal) </a:t>
            </a:r>
            <a:r>
              <a:rPr lang="en-US" sz="1200" b="0" i="0" dirty="0" err="1">
                <a:solidFill>
                  <a:srgbClr val="1F1F1F"/>
                </a:solidFill>
                <a:effectLst/>
                <a:latin typeface="ElsevierSans"/>
              </a:rPr>
              <a:t>Guojian</a:t>
            </a:r>
            <a:r>
              <a:rPr lang="en-US" sz="1200" b="0" i="0" dirty="0">
                <a:solidFill>
                  <a:srgbClr val="1F1F1F"/>
                </a:solidFill>
                <a:effectLst/>
                <a:latin typeface="ElsevierSans"/>
              </a:rPr>
              <a:t> Wang, Yutong Guan, Hao Mei, </a:t>
            </a:r>
            <a:r>
              <a:rPr lang="en-US" sz="1200" b="0" i="0" dirty="0" err="1">
                <a:solidFill>
                  <a:srgbClr val="1F1F1F"/>
                </a:solidFill>
                <a:effectLst/>
                <a:latin typeface="ElsevierSans"/>
              </a:rPr>
              <a:t>Dongming</a:t>
            </a:r>
            <a:r>
              <a:rPr lang="en-US" sz="1200" b="0" i="0" dirty="0">
                <a:solidFill>
                  <a:srgbClr val="1F1F1F"/>
                </a:solidFill>
                <a:effectLst/>
                <a:latin typeface="ElsevierSans"/>
              </a:rPr>
              <a:t> Mei, Gang Yang, Jayesh </a:t>
            </a:r>
            <a:r>
              <a:rPr lang="en-US" sz="1200" b="0" i="0" dirty="0" err="1">
                <a:solidFill>
                  <a:srgbClr val="1F1F1F"/>
                </a:solidFill>
                <a:effectLst/>
                <a:latin typeface="ElsevierSans"/>
              </a:rPr>
              <a:t>Govani</a:t>
            </a:r>
            <a:r>
              <a:rPr lang="en-US" sz="1200" b="0" i="0" dirty="0">
                <a:solidFill>
                  <a:srgbClr val="1F1F1F"/>
                </a:solidFill>
                <a:effectLst/>
                <a:latin typeface="ElsevierSans"/>
              </a:rPr>
              <a:t>, Muhammad </a:t>
            </a:r>
            <a:r>
              <a:rPr lang="en-US" sz="1200" b="0" i="0" dirty="0" err="1">
                <a:solidFill>
                  <a:srgbClr val="1F1F1F"/>
                </a:solidFill>
                <a:effectLst/>
                <a:latin typeface="ElsevierSans"/>
              </a:rPr>
              <a:t>Khizar</a:t>
            </a:r>
            <a:endParaRPr lang="en-US" sz="1200" b="0" i="0" dirty="0">
              <a:solidFill>
                <a:srgbClr val="1F1F1F"/>
              </a:solidFill>
              <a:effectLst/>
              <a:latin typeface="ElsevierSans"/>
            </a:endParaRPr>
          </a:p>
        </p:txBody>
      </p:sp>
      <p:sp>
        <p:nvSpPr>
          <p:cNvPr id="2" name="TextBox 1">
            <a:extLst>
              <a:ext uri="{FF2B5EF4-FFF2-40B4-BE49-F238E27FC236}">
                <a16:creationId xmlns:a16="http://schemas.microsoft.com/office/drawing/2014/main" id="{6C1E4FE5-9A33-0B6A-6E82-D55A230A2CB1}"/>
              </a:ext>
            </a:extLst>
          </p:cNvPr>
          <p:cNvSpPr txBox="1"/>
          <p:nvPr/>
        </p:nvSpPr>
        <p:spPr>
          <a:xfrm>
            <a:off x="838200" y="342900"/>
            <a:ext cx="4750531" cy="707886"/>
          </a:xfrm>
          <a:prstGeom prst="rect">
            <a:avLst/>
          </a:prstGeom>
          <a:noFill/>
        </p:spPr>
        <p:txBody>
          <a:bodyPr wrap="none" rtlCol="0">
            <a:spAutoFit/>
          </a:bodyPr>
          <a:lstStyle/>
          <a:p>
            <a:r>
              <a:rPr lang="en-NP" sz="4000" b="1" dirty="0"/>
              <a:t>Dislocation Density</a:t>
            </a:r>
          </a:p>
        </p:txBody>
      </p:sp>
      <p:sp>
        <p:nvSpPr>
          <p:cNvPr id="5" name="Date Placeholder 4">
            <a:extLst>
              <a:ext uri="{FF2B5EF4-FFF2-40B4-BE49-F238E27FC236}">
                <a16:creationId xmlns:a16="http://schemas.microsoft.com/office/drawing/2014/main" id="{4372F7C1-7479-4876-7F73-DEE4F9172AB7}"/>
              </a:ext>
            </a:extLst>
          </p:cNvPr>
          <p:cNvSpPr>
            <a:spLocks noGrp="1"/>
          </p:cNvSpPr>
          <p:nvPr>
            <p:ph type="dt" sz="half" idx="10"/>
          </p:nvPr>
        </p:nvSpPr>
        <p:spPr/>
        <p:txBody>
          <a:bodyPr/>
          <a:lstStyle/>
          <a:p>
            <a:fld id="{CF2BD81F-243A-534B-B567-53AFA3EE6440}" type="datetime1">
              <a:rPr lang="en-US" smtClean="0"/>
              <a:t>6/23/25</a:t>
            </a:fld>
            <a:endParaRPr lang="en-NP"/>
          </a:p>
        </p:txBody>
      </p:sp>
      <p:sp>
        <p:nvSpPr>
          <p:cNvPr id="7" name="Slide Number Placeholder 6">
            <a:extLst>
              <a:ext uri="{FF2B5EF4-FFF2-40B4-BE49-F238E27FC236}">
                <a16:creationId xmlns:a16="http://schemas.microsoft.com/office/drawing/2014/main" id="{E546AEB2-F3B1-6ABA-939C-1374CC7340C9}"/>
              </a:ext>
            </a:extLst>
          </p:cNvPr>
          <p:cNvSpPr>
            <a:spLocks noGrp="1"/>
          </p:cNvSpPr>
          <p:nvPr>
            <p:ph type="sldNum" sz="quarter" idx="12"/>
          </p:nvPr>
        </p:nvSpPr>
        <p:spPr/>
        <p:txBody>
          <a:bodyPr/>
          <a:lstStyle/>
          <a:p>
            <a:fld id="{D62B0FB4-02AE-9048-8AD7-5261155369E5}" type="slidenum">
              <a:rPr lang="en-NP" smtClean="0"/>
              <a:t>16</a:t>
            </a:fld>
            <a:endParaRPr lang="en-NP"/>
          </a:p>
        </p:txBody>
      </p:sp>
    </p:spTree>
    <p:extLst>
      <p:ext uri="{BB962C8B-B14F-4D97-AF65-F5344CB8AC3E}">
        <p14:creationId xmlns:p14="http://schemas.microsoft.com/office/powerpoint/2010/main" val="390374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Conclusions</a:t>
            </a:r>
          </a:p>
        </p:txBody>
      </p:sp>
      <p:sp>
        <p:nvSpPr>
          <p:cNvPr id="3" name="Content Placeholder 2"/>
          <p:cNvSpPr>
            <a:spLocks noGrp="1"/>
          </p:cNvSpPr>
          <p:nvPr>
            <p:ph idx="1"/>
          </p:nvPr>
        </p:nvSpPr>
        <p:spPr>
          <a:xfrm>
            <a:off x="609600" y="1383632"/>
            <a:ext cx="10972800" cy="4876800"/>
          </a:xfrm>
        </p:spPr>
        <p:txBody>
          <a:bodyPr>
            <a:normAutofit/>
          </a:bodyPr>
          <a:lstStyle/>
          <a:p>
            <a:endParaRPr lang="en-US" dirty="0"/>
          </a:p>
          <a:p>
            <a:r>
              <a:rPr lang="en-US" sz="2400" dirty="0"/>
              <a:t>At USD, we have successfully built a production chain that can purify Ge raw materials, grow detector-grade HP-Ge crystals, and fabricate them into Ge detectors</a:t>
            </a:r>
          </a:p>
          <a:p>
            <a:endParaRPr lang="en-US" sz="2400" dirty="0"/>
          </a:p>
          <a:p>
            <a:r>
              <a:rPr lang="en-US" sz="2400" dirty="0"/>
              <a:t>Chatbots could be useful for further analysis and improvement of  well-controlled segregation method and thermal field  used to control the shape of the crystal and  the distribution of impurities during crystal growth to meet the requirements for detector-grade Ge crystals.</a:t>
            </a:r>
          </a:p>
          <a:p>
            <a:r>
              <a:rPr lang="en-NP" sz="2400" dirty="0"/>
              <a:t>In future we plan use  multiphysics simulation software COMSOL or SimScale  to simulate with time steps for all processes from start to finish in 3D (chatbots are useful for geometry creation and can help with software use).</a:t>
            </a:r>
            <a:endParaRPr lang="en-US" sz="2400" dirty="0"/>
          </a:p>
          <a:p>
            <a:pPr marL="0" indent="0">
              <a:buNone/>
            </a:pPr>
            <a:endParaRPr lang="en-US" dirty="0"/>
          </a:p>
        </p:txBody>
      </p:sp>
      <p:sp>
        <p:nvSpPr>
          <p:cNvPr id="4" name="Date Placeholder 3">
            <a:extLst>
              <a:ext uri="{FF2B5EF4-FFF2-40B4-BE49-F238E27FC236}">
                <a16:creationId xmlns:a16="http://schemas.microsoft.com/office/drawing/2014/main" id="{F5663D88-EFFE-467D-BEEB-DB286141F462}"/>
              </a:ext>
            </a:extLst>
          </p:cNvPr>
          <p:cNvSpPr>
            <a:spLocks noGrp="1"/>
          </p:cNvSpPr>
          <p:nvPr>
            <p:ph type="dt" sz="half" idx="10"/>
          </p:nvPr>
        </p:nvSpPr>
        <p:spPr/>
        <p:txBody>
          <a:bodyPr/>
          <a:lstStyle/>
          <a:p>
            <a:fld id="{958DA928-CBFE-034D-A6B5-985DFDDDFF6B}" type="datetime1">
              <a:rPr lang="en-US" smtClean="0"/>
              <a:t>6/23/25</a:t>
            </a:fld>
            <a:endParaRPr lang="en-US"/>
          </a:p>
        </p:txBody>
      </p:sp>
      <p:sp>
        <p:nvSpPr>
          <p:cNvPr id="7" name="Slide Number Placeholder 6">
            <a:extLst>
              <a:ext uri="{FF2B5EF4-FFF2-40B4-BE49-F238E27FC236}">
                <a16:creationId xmlns:a16="http://schemas.microsoft.com/office/drawing/2014/main" id="{7A19809B-00F6-4A1C-A127-CEF11FBEAC24}"/>
              </a:ext>
            </a:extLst>
          </p:cNvPr>
          <p:cNvSpPr>
            <a:spLocks noGrp="1"/>
          </p:cNvSpPr>
          <p:nvPr>
            <p:ph type="sldNum" sz="quarter" idx="12"/>
          </p:nvPr>
        </p:nvSpPr>
        <p:spPr/>
        <p:txBody>
          <a:bodyPr/>
          <a:lstStyle/>
          <a:p>
            <a:fld id="{5B0A2A78-FE4B-4BC2-B7B9-750DB15C63EF}" type="slidenum">
              <a:rPr lang="en-US" smtClean="0"/>
              <a:t>17</a:t>
            </a:fld>
            <a:endParaRPr lang="en-US"/>
          </a:p>
        </p:txBody>
      </p:sp>
    </p:spTree>
    <p:extLst>
      <p:ext uri="{BB962C8B-B14F-4D97-AF65-F5344CB8AC3E}">
        <p14:creationId xmlns:p14="http://schemas.microsoft.com/office/powerpoint/2010/main" val="149765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FC33-F1FC-BB7D-B5BC-4D7F5CC0250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E5A4A56-3005-06AB-8D28-0A766E63B48F}"/>
              </a:ext>
            </a:extLst>
          </p:cNvPr>
          <p:cNvSpPr txBox="1"/>
          <p:nvPr/>
        </p:nvSpPr>
        <p:spPr>
          <a:xfrm>
            <a:off x="1524000" y="2478146"/>
            <a:ext cx="9144000" cy="1938992"/>
          </a:xfrm>
          <a:prstGeom prst="rect">
            <a:avLst/>
          </a:prstGeom>
          <a:noFill/>
        </p:spPr>
        <p:txBody>
          <a:bodyPr wrap="square" rtlCol="0">
            <a:spAutoFit/>
          </a:bodyPr>
          <a:lstStyle/>
          <a:p>
            <a:pPr algn="ctr"/>
            <a:r>
              <a:rPr lang="en-US" sz="6000" b="1" dirty="0">
                <a:solidFill>
                  <a:srgbClr val="FF0000"/>
                </a:solidFill>
              </a:rPr>
              <a:t>Thanks!</a:t>
            </a:r>
          </a:p>
          <a:p>
            <a:pPr algn="ctr"/>
            <a:r>
              <a:rPr lang="en-US" sz="6000" b="1" dirty="0">
                <a:solidFill>
                  <a:srgbClr val="FF0000"/>
                </a:solidFill>
              </a:rPr>
              <a:t>                   </a:t>
            </a:r>
            <a:endParaRPr lang="en-US" sz="2400" b="1" dirty="0">
              <a:solidFill>
                <a:srgbClr val="FF0000"/>
              </a:solidFill>
            </a:endParaRPr>
          </a:p>
        </p:txBody>
      </p:sp>
      <p:sp>
        <p:nvSpPr>
          <p:cNvPr id="2" name="Date Placeholder 1">
            <a:extLst>
              <a:ext uri="{FF2B5EF4-FFF2-40B4-BE49-F238E27FC236}">
                <a16:creationId xmlns:a16="http://schemas.microsoft.com/office/drawing/2014/main" id="{3AFFCA64-FB5B-3068-93C7-0EF7F27CF838}"/>
              </a:ext>
            </a:extLst>
          </p:cNvPr>
          <p:cNvSpPr>
            <a:spLocks noGrp="1"/>
          </p:cNvSpPr>
          <p:nvPr>
            <p:ph type="dt" sz="half" idx="10"/>
          </p:nvPr>
        </p:nvSpPr>
        <p:spPr/>
        <p:txBody>
          <a:bodyPr/>
          <a:lstStyle/>
          <a:p>
            <a:fld id="{9E36016B-788E-364C-932F-6AE7ED2C4508}" type="datetime1">
              <a:rPr lang="en-US" smtClean="0"/>
              <a:t>6/23/25</a:t>
            </a:fld>
            <a:endParaRPr lang="en-US"/>
          </a:p>
        </p:txBody>
      </p:sp>
      <p:sp>
        <p:nvSpPr>
          <p:cNvPr id="4" name="Slide Number Placeholder 3">
            <a:extLst>
              <a:ext uri="{FF2B5EF4-FFF2-40B4-BE49-F238E27FC236}">
                <a16:creationId xmlns:a16="http://schemas.microsoft.com/office/drawing/2014/main" id="{10AAE0F9-C589-5867-B869-3F33E6420C72}"/>
              </a:ext>
            </a:extLst>
          </p:cNvPr>
          <p:cNvSpPr>
            <a:spLocks noGrp="1"/>
          </p:cNvSpPr>
          <p:nvPr>
            <p:ph type="sldNum" sz="quarter" idx="12"/>
          </p:nvPr>
        </p:nvSpPr>
        <p:spPr/>
        <p:txBody>
          <a:bodyPr/>
          <a:lstStyle/>
          <a:p>
            <a:fld id="{5B0A2A78-FE4B-4BC2-B7B9-750DB15C63EF}" type="slidenum">
              <a:rPr lang="en-US" smtClean="0"/>
              <a:t>18</a:t>
            </a:fld>
            <a:endParaRPr lang="en-US"/>
          </a:p>
        </p:txBody>
      </p:sp>
    </p:spTree>
    <p:extLst>
      <p:ext uri="{BB962C8B-B14F-4D97-AF65-F5344CB8AC3E}">
        <p14:creationId xmlns:p14="http://schemas.microsoft.com/office/powerpoint/2010/main" val="28515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04CC8-FB7A-4D6B-9915-0B38E4B0D4E9}"/>
              </a:ext>
            </a:extLst>
          </p:cNvPr>
          <p:cNvSpPr txBox="1"/>
          <p:nvPr/>
        </p:nvSpPr>
        <p:spPr>
          <a:xfrm>
            <a:off x="1813169" y="656492"/>
            <a:ext cx="3220625" cy="707886"/>
          </a:xfrm>
          <a:prstGeom prst="rect">
            <a:avLst/>
          </a:prstGeom>
          <a:noFill/>
        </p:spPr>
        <p:txBody>
          <a:bodyPr wrap="none" rtlCol="0">
            <a:spAutoFit/>
          </a:bodyPr>
          <a:lstStyle/>
          <a:p>
            <a:r>
              <a:rPr lang="en-US" sz="4000" b="1" dirty="0"/>
              <a:t>MOTIVATIONS</a:t>
            </a:r>
          </a:p>
        </p:txBody>
      </p:sp>
      <p:sp>
        <p:nvSpPr>
          <p:cNvPr id="3" name="TextBox 2">
            <a:extLst>
              <a:ext uri="{FF2B5EF4-FFF2-40B4-BE49-F238E27FC236}">
                <a16:creationId xmlns:a16="http://schemas.microsoft.com/office/drawing/2014/main" id="{47EEF086-5B75-4767-A638-EB344BE31F61}"/>
              </a:ext>
            </a:extLst>
          </p:cNvPr>
          <p:cNvSpPr txBox="1"/>
          <p:nvPr/>
        </p:nvSpPr>
        <p:spPr>
          <a:xfrm>
            <a:off x="838200" y="1166842"/>
            <a:ext cx="10007600" cy="4524315"/>
          </a:xfrm>
          <a:prstGeom prst="rect">
            <a:avLst/>
          </a:prstGeom>
          <a:noFill/>
        </p:spPr>
        <p:txBody>
          <a:bodyPr wrap="square" rtlCol="0">
            <a:spAutoFit/>
          </a:bodyPr>
          <a:lstStyle/>
          <a:p>
            <a:endParaRPr lang="en-NP" sz="2400" b="1" dirty="0"/>
          </a:p>
          <a:p>
            <a:pPr marL="342900" indent="-342900">
              <a:buFont typeface="Arial" panose="020B0604020202020204" pitchFamily="34" charset="0"/>
              <a:buChar char="•"/>
            </a:pPr>
            <a:r>
              <a:rPr lang="en-NP" sz="2400" dirty="0"/>
              <a:t>Simulate the thermophysical process of the high purity germanium crystal growth process </a:t>
            </a:r>
            <a:r>
              <a:rPr lang="en-US" sz="2400" dirty="0"/>
              <a:t> through Chatbot-assisted simulations to simplify and accelerate the design and analysis.</a:t>
            </a:r>
          </a:p>
          <a:p>
            <a:pPr marL="342900" indent="-342900">
              <a:buFont typeface="Arial" panose="020B0604020202020204" pitchFamily="34" charset="0"/>
              <a:buChar char="•"/>
            </a:pPr>
            <a:r>
              <a:rPr lang="en-NP" sz="2400" dirty="0"/>
              <a:t>Understand thermal field, temperature gradient in the crystal and crystal growth components.</a:t>
            </a:r>
          </a:p>
          <a:p>
            <a:pPr marL="342900" indent="-342900">
              <a:buFont typeface="Arial" panose="020B0604020202020204" pitchFamily="34" charset="0"/>
              <a:buChar char="•"/>
            </a:pPr>
            <a:r>
              <a:rPr lang="en-NP" sz="2400" dirty="0"/>
              <a:t>Predict the dislocation density, thermal stress, defects,meniscus shape.</a:t>
            </a:r>
          </a:p>
          <a:p>
            <a:pPr marL="342900" indent="-342900">
              <a:buFont typeface="Arial" panose="020B0604020202020204" pitchFamily="34" charset="0"/>
              <a:buChar char="•"/>
            </a:pPr>
            <a:r>
              <a:rPr lang="en-NP" sz="2400" dirty="0"/>
              <a:t>Optimize pull rate, rotation rate, applied power and hence  the shape, size and quality of crystal.</a:t>
            </a:r>
          </a:p>
          <a:p>
            <a:pPr marL="342900" indent="-342900">
              <a:buFont typeface="Arial" charset="0"/>
              <a:buChar char="•"/>
            </a:pPr>
            <a:r>
              <a:rPr lang="en-US" sz="2400" dirty="0"/>
              <a:t>Cultivate large HP-Ge crystals consistently, transform them into functional detectors, and conduct in-depth analyses to understand detector behavior, with a particular emphasis on rare event detection</a:t>
            </a:r>
          </a:p>
        </p:txBody>
      </p:sp>
      <p:sp>
        <p:nvSpPr>
          <p:cNvPr id="4" name="Date Placeholder 3">
            <a:extLst>
              <a:ext uri="{FF2B5EF4-FFF2-40B4-BE49-F238E27FC236}">
                <a16:creationId xmlns:a16="http://schemas.microsoft.com/office/drawing/2014/main" id="{EA36B1FB-38BB-4ECF-8C72-A839967A7AF2}"/>
              </a:ext>
            </a:extLst>
          </p:cNvPr>
          <p:cNvSpPr>
            <a:spLocks noGrp="1"/>
          </p:cNvSpPr>
          <p:nvPr>
            <p:ph type="dt" sz="half" idx="10"/>
          </p:nvPr>
        </p:nvSpPr>
        <p:spPr/>
        <p:txBody>
          <a:bodyPr/>
          <a:lstStyle/>
          <a:p>
            <a:fld id="{AF9B28A1-C778-9F4D-8108-85ECBA487B2A}" type="datetime1">
              <a:rPr lang="en-US" smtClean="0"/>
              <a:t>6/23/25</a:t>
            </a:fld>
            <a:endParaRPr lang="en-US" dirty="0"/>
          </a:p>
        </p:txBody>
      </p:sp>
      <p:sp>
        <p:nvSpPr>
          <p:cNvPr id="6" name="Slide Number Placeholder 5">
            <a:extLst>
              <a:ext uri="{FF2B5EF4-FFF2-40B4-BE49-F238E27FC236}">
                <a16:creationId xmlns:a16="http://schemas.microsoft.com/office/drawing/2014/main" id="{0B0D42BB-7FB5-4F56-B39F-1A3AB2BD227D}"/>
              </a:ext>
            </a:extLst>
          </p:cNvPr>
          <p:cNvSpPr>
            <a:spLocks noGrp="1"/>
          </p:cNvSpPr>
          <p:nvPr>
            <p:ph type="sldNum" sz="quarter" idx="12"/>
          </p:nvPr>
        </p:nvSpPr>
        <p:spPr/>
        <p:txBody>
          <a:bodyPr/>
          <a:lstStyle/>
          <a:p>
            <a:r>
              <a:rPr lang="en-US" dirty="0"/>
              <a:t>2</a:t>
            </a:r>
          </a:p>
        </p:txBody>
      </p:sp>
    </p:spTree>
    <p:extLst>
      <p:ext uri="{BB962C8B-B14F-4D97-AF65-F5344CB8AC3E}">
        <p14:creationId xmlns:p14="http://schemas.microsoft.com/office/powerpoint/2010/main" val="120587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26FEB9-C837-4EB3-AE75-3C5B96170DDE}"/>
              </a:ext>
            </a:extLst>
          </p:cNvPr>
          <p:cNvSpPr/>
          <p:nvPr/>
        </p:nvSpPr>
        <p:spPr>
          <a:xfrm>
            <a:off x="1048676" y="415164"/>
            <a:ext cx="4045018" cy="707886"/>
          </a:xfrm>
          <a:prstGeom prst="rect">
            <a:avLst/>
          </a:prstGeom>
        </p:spPr>
        <p:txBody>
          <a:bodyPr wrap="none">
            <a:spAutoFit/>
          </a:bodyPr>
          <a:lstStyle/>
          <a:p>
            <a:r>
              <a:rPr lang="en-US" sz="4000" b="1" dirty="0"/>
              <a:t>Why Germanium?</a:t>
            </a:r>
            <a:endParaRPr lang="en-US" sz="4000" dirty="0"/>
          </a:p>
        </p:txBody>
      </p:sp>
      <p:sp>
        <p:nvSpPr>
          <p:cNvPr id="3" name="Rectangle 2">
            <a:extLst>
              <a:ext uri="{FF2B5EF4-FFF2-40B4-BE49-F238E27FC236}">
                <a16:creationId xmlns:a16="http://schemas.microsoft.com/office/drawing/2014/main" id="{4157BDC0-6C4F-4006-AA5A-ACF51E8BFB7D}"/>
              </a:ext>
            </a:extLst>
          </p:cNvPr>
          <p:cNvSpPr/>
          <p:nvPr/>
        </p:nvSpPr>
        <p:spPr>
          <a:xfrm>
            <a:off x="295470" y="1781693"/>
            <a:ext cx="6096000" cy="3046988"/>
          </a:xfrm>
          <a:prstGeom prst="rect">
            <a:avLst/>
          </a:prstGeom>
        </p:spPr>
        <p:txBody>
          <a:bodyPr>
            <a:spAutoFit/>
          </a:bodyPr>
          <a:lstStyle/>
          <a:p>
            <a:pPr marL="342900" indent="-342900">
              <a:buFont typeface="Arial" panose="020B0604020202020204" pitchFamily="34" charset="0"/>
              <a:buChar char="•"/>
            </a:pPr>
            <a:r>
              <a:rPr lang="en-US" sz="2400" dirty="0"/>
              <a:t>Low energy threshold</a:t>
            </a:r>
          </a:p>
          <a:p>
            <a:pPr marL="285750" indent="-285750">
              <a:buFont typeface="Arial" panose="020B0604020202020204" pitchFamily="34" charset="0"/>
              <a:buChar char="•"/>
            </a:pPr>
            <a:r>
              <a:rPr lang="en-US" sz="2400" dirty="0"/>
              <a:t> Excellent energy resolution</a:t>
            </a:r>
          </a:p>
          <a:p>
            <a:pPr marL="285750" indent="-285750">
              <a:buFont typeface="Arial" panose="020B0604020202020204" pitchFamily="34" charset="0"/>
              <a:buChar char="•"/>
            </a:pPr>
            <a:r>
              <a:rPr lang="en-US" sz="2400" dirty="0"/>
              <a:t> Relatively simple cooling systems </a:t>
            </a:r>
          </a:p>
          <a:p>
            <a:pPr marL="285750" indent="-285750">
              <a:buFont typeface="Arial" panose="020B0604020202020204" pitchFamily="34" charset="0"/>
              <a:buChar char="•"/>
            </a:pPr>
            <a:r>
              <a:rPr lang="en-US" sz="2400" dirty="0"/>
              <a:t> Excellent event/background discrimination power</a:t>
            </a:r>
          </a:p>
          <a:p>
            <a:pPr marL="285750" indent="-285750">
              <a:buFont typeface="Arial" panose="020B0604020202020204" pitchFamily="34" charset="0"/>
              <a:buChar char="•"/>
            </a:pPr>
            <a:r>
              <a:rPr lang="en-US" sz="2400" dirty="0"/>
              <a:t>For </a:t>
            </a:r>
            <a:r>
              <a:rPr lang="en-US" sz="2400" dirty="0" err="1"/>
              <a:t>neutrinoless</a:t>
            </a:r>
            <a:r>
              <a:rPr lang="en-US" sz="2400" dirty="0"/>
              <a:t> beta decay </a:t>
            </a:r>
            <a:r>
              <a:rPr lang="en-US" sz="2400" baseline="30000" dirty="0"/>
              <a:t>76</a:t>
            </a:r>
            <a:r>
              <a:rPr lang="en-US" sz="2400" dirty="0"/>
              <a:t>Ge acts as both source and detector with relatively low half time for decay</a:t>
            </a:r>
          </a:p>
        </p:txBody>
      </p:sp>
      <p:pic>
        <p:nvPicPr>
          <p:cNvPr id="4" name="Content Placeholder 4">
            <a:extLst>
              <a:ext uri="{FF2B5EF4-FFF2-40B4-BE49-F238E27FC236}">
                <a16:creationId xmlns:a16="http://schemas.microsoft.com/office/drawing/2014/main" id="{09D52627-C35D-436E-A161-BE9F9C56BEC1}"/>
              </a:ext>
            </a:extLst>
          </p:cNvPr>
          <p:cNvPicPr>
            <a:picLocks noChangeAspect="1"/>
          </p:cNvPicPr>
          <p:nvPr/>
        </p:nvPicPr>
        <p:blipFill>
          <a:blip r:embed="rId2"/>
          <a:stretch>
            <a:fillRect/>
          </a:stretch>
        </p:blipFill>
        <p:spPr>
          <a:xfrm>
            <a:off x="7105896" y="966527"/>
            <a:ext cx="3867150" cy="3533775"/>
          </a:xfrm>
          <a:prstGeom prst="rect">
            <a:avLst/>
          </a:prstGeom>
        </p:spPr>
      </p:pic>
      <p:sp>
        <p:nvSpPr>
          <p:cNvPr id="5" name="Rectangle 4">
            <a:extLst>
              <a:ext uri="{FF2B5EF4-FFF2-40B4-BE49-F238E27FC236}">
                <a16:creationId xmlns:a16="http://schemas.microsoft.com/office/drawing/2014/main" id="{3C92EE89-8FDE-40BB-A95C-42FCE5A46EDD}"/>
              </a:ext>
            </a:extLst>
          </p:cNvPr>
          <p:cNvSpPr/>
          <p:nvPr/>
        </p:nvSpPr>
        <p:spPr>
          <a:xfrm>
            <a:off x="6211077" y="4729009"/>
            <a:ext cx="6096000" cy="1815882"/>
          </a:xfrm>
          <a:prstGeom prst="rect">
            <a:avLst/>
          </a:prstGeom>
        </p:spPr>
        <p:txBody>
          <a:bodyPr>
            <a:spAutoFit/>
          </a:bodyPr>
          <a:lstStyle/>
          <a:p>
            <a:pPr marL="285750" indent="-285750">
              <a:buFont typeface="Arial" panose="020B0604020202020204" pitchFamily="34" charset="0"/>
              <a:buChar char="•"/>
            </a:pPr>
            <a:r>
              <a:rPr lang="en-US" sz="2400" dirty="0"/>
              <a:t>More recoil (more energetic interaction) for Ge; more counts for </a:t>
            </a:r>
            <a:r>
              <a:rPr lang="en-US" sz="2400" dirty="0" err="1"/>
              <a:t>Xe</a:t>
            </a:r>
            <a:r>
              <a:rPr lang="en-US" sz="2400" dirty="0"/>
              <a:t>.</a:t>
            </a:r>
          </a:p>
          <a:p>
            <a:pPr marL="285750" indent="-285750">
              <a:buFont typeface="Arial" panose="020B0604020202020204" pitchFamily="34" charset="0"/>
              <a:buChar char="•"/>
            </a:pPr>
            <a:r>
              <a:rPr lang="en-US" sz="2400" dirty="0"/>
              <a:t>Counts can be increased by increasing detector size.</a:t>
            </a:r>
          </a:p>
          <a:p>
            <a:pPr lvl="0">
              <a:defRPr/>
            </a:pPr>
            <a:r>
              <a:rPr lang="en-US" sz="800" dirty="0">
                <a:solidFill>
                  <a:prstClr val="black"/>
                </a:solidFill>
              </a:rPr>
              <a:t>WIMP Dark Matter Direct Detection</a:t>
            </a:r>
          </a:p>
          <a:p>
            <a:pPr lvl="0">
              <a:defRPr/>
            </a:pPr>
            <a:r>
              <a:rPr lang="en-US" sz="800" dirty="0">
                <a:solidFill>
                  <a:prstClr val="black"/>
                </a:solidFill>
              </a:rPr>
              <a:t>P. Cushman, C. </a:t>
            </a:r>
            <a:r>
              <a:rPr lang="en-US" sz="800" dirty="0" err="1">
                <a:solidFill>
                  <a:prstClr val="black"/>
                </a:solidFill>
              </a:rPr>
              <a:t>Galbiati</a:t>
            </a:r>
            <a:r>
              <a:rPr lang="en-US" sz="800" dirty="0">
                <a:solidFill>
                  <a:prstClr val="black"/>
                </a:solidFill>
              </a:rPr>
              <a:t>, D. N. McKinsey, H. Robertson, T. M. P. Tait</a:t>
            </a:r>
          </a:p>
        </p:txBody>
      </p:sp>
      <p:sp>
        <p:nvSpPr>
          <p:cNvPr id="6" name="Date Placeholder 5">
            <a:extLst>
              <a:ext uri="{FF2B5EF4-FFF2-40B4-BE49-F238E27FC236}">
                <a16:creationId xmlns:a16="http://schemas.microsoft.com/office/drawing/2014/main" id="{0C150A6B-4EF5-496F-A7A0-9AE300B78F12}"/>
              </a:ext>
            </a:extLst>
          </p:cNvPr>
          <p:cNvSpPr>
            <a:spLocks noGrp="1"/>
          </p:cNvSpPr>
          <p:nvPr>
            <p:ph type="dt" sz="half" idx="10"/>
          </p:nvPr>
        </p:nvSpPr>
        <p:spPr/>
        <p:txBody>
          <a:bodyPr/>
          <a:lstStyle/>
          <a:p>
            <a:fld id="{F62FB708-E1AC-084E-9835-CAD6A91C1C4D}" type="datetime1">
              <a:rPr lang="en-US" smtClean="0"/>
              <a:t>6/23/25</a:t>
            </a:fld>
            <a:endParaRPr lang="en-US" dirty="0"/>
          </a:p>
        </p:txBody>
      </p:sp>
      <p:sp>
        <p:nvSpPr>
          <p:cNvPr id="8" name="Slide Number Placeholder 7">
            <a:extLst>
              <a:ext uri="{FF2B5EF4-FFF2-40B4-BE49-F238E27FC236}">
                <a16:creationId xmlns:a16="http://schemas.microsoft.com/office/drawing/2014/main" id="{D02C43D9-560D-4745-8A3E-1C3DED0935D5}"/>
              </a:ext>
            </a:extLst>
          </p:cNvPr>
          <p:cNvSpPr>
            <a:spLocks noGrp="1"/>
          </p:cNvSpPr>
          <p:nvPr>
            <p:ph type="sldNum" sz="quarter" idx="12"/>
          </p:nvPr>
        </p:nvSpPr>
        <p:spPr/>
        <p:txBody>
          <a:bodyPr/>
          <a:lstStyle/>
          <a:p>
            <a:r>
              <a:rPr lang="en-US" dirty="0"/>
              <a:t>3</a:t>
            </a:r>
          </a:p>
        </p:txBody>
      </p:sp>
    </p:spTree>
    <p:extLst>
      <p:ext uri="{BB962C8B-B14F-4D97-AF65-F5344CB8AC3E}">
        <p14:creationId xmlns:p14="http://schemas.microsoft.com/office/powerpoint/2010/main" val="172199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6E1DC97-E2CC-4E0C-9806-97BB12FDA6C5}"/>
                  </a:ext>
                </a:extLst>
              </p:cNvPr>
              <p:cNvSpPr/>
              <p:nvPr/>
            </p:nvSpPr>
            <p:spPr>
              <a:xfrm>
                <a:off x="276807" y="1250300"/>
                <a:ext cx="11477871" cy="4105676"/>
              </a:xfrm>
              <a:prstGeom prst="rect">
                <a:avLst/>
              </a:prstGeom>
            </p:spPr>
            <p:txBody>
              <a:bodyPr wrap="square">
                <a:spAutoFit/>
              </a:bodyPr>
              <a:lstStyle/>
              <a:p>
                <a:pPr marL="285750" lvl="0" indent="-285750">
                  <a:buFont typeface="Arial" panose="020B0604020202020204" pitchFamily="34" charset="0"/>
                  <a:buChar char="•"/>
                  <a:defRPr/>
                </a:pPr>
                <a:r>
                  <a:rPr lang="en-US" sz="2400" dirty="0">
                    <a:solidFill>
                      <a:prstClr val="black"/>
                    </a:solidFill>
                  </a:rPr>
                  <a:t>Depletion depth </a:t>
                </a:r>
                <a14:m>
                  <m:oMath xmlns:m="http://schemas.openxmlformats.org/officeDocument/2006/math">
                    <m:r>
                      <a:rPr lang="en-US" sz="2400" i="1">
                        <a:solidFill>
                          <a:prstClr val="black"/>
                        </a:solidFill>
                        <a:latin typeface="Cambria Math" panose="02040503050406030204" pitchFamily="18" charset="0"/>
                      </a:rPr>
                      <m:t>𝑑</m:t>
                    </m:r>
                  </m:oMath>
                </a14:m>
                <a:r>
                  <a:rPr lang="en-US" sz="2400" dirty="0">
                    <a:solidFill>
                      <a:prstClr val="black"/>
                    </a:solidFill>
                  </a:rPr>
                  <a:t> of  a planar detector</a:t>
                </a:r>
              </a:p>
              <a:p>
                <a:pPr lvl="0">
                  <a:defRPr/>
                </a:pPr>
                <a:r>
                  <a:rPr lang="en-US" dirty="0">
                    <a:solidFill>
                      <a:prstClr val="black"/>
                    </a:solidFill>
                  </a:rPr>
                  <a:t>                        </a:t>
                </a:r>
                <a14:m>
                  <m:oMath xmlns:m="http://schemas.openxmlformats.org/officeDocument/2006/math">
                    <m:r>
                      <a:rPr lang="en-US" i="1">
                        <a:solidFill>
                          <a:prstClr val="black"/>
                        </a:solidFill>
                        <a:latin typeface="Cambria Math" panose="02040503050406030204" pitchFamily="18" charset="0"/>
                      </a:rPr>
                      <m:t>𝑑</m:t>
                    </m:r>
                    <m:r>
                      <a:rPr lang="en-US" i="1">
                        <a:solidFill>
                          <a:prstClr val="black"/>
                        </a:solidFill>
                        <a:latin typeface="Cambria Math" panose="02040503050406030204" pitchFamily="18" charset="0"/>
                      </a:rPr>
                      <m:t>=</m:t>
                    </m:r>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m:t>
                        </m:r>
                        <m:sSub>
                          <m:sSubPr>
                            <m:ctrlPr>
                              <a:rPr lang="en-US" i="1">
                                <a:solidFill>
                                  <a:prstClr val="black"/>
                                </a:solidFill>
                                <a:latin typeface="Cambria Math" panose="02040503050406030204" pitchFamily="18" charset="0"/>
                                <a:ea typeface="Cambria Math" panose="02040503050406030204" pitchFamily="18" charset="0"/>
                              </a:rPr>
                            </m:ctrlPr>
                          </m:sSubPr>
                          <m:e>
                            <m:r>
                              <a:rPr lang="en-US" i="1">
                                <a:solidFill>
                                  <a:prstClr val="black"/>
                                </a:solidFill>
                                <a:latin typeface="Cambria Math" panose="02040503050406030204" pitchFamily="18" charset="0"/>
                                <a:ea typeface="Cambria Math" panose="02040503050406030204" pitchFamily="18" charset="0"/>
                              </a:rPr>
                              <m:t>𝑉</m:t>
                            </m:r>
                          </m:e>
                          <m:sub>
                            <m:r>
                              <a:rPr lang="en-US" i="1">
                                <a:solidFill>
                                  <a:prstClr val="black"/>
                                </a:solidFill>
                                <a:latin typeface="Cambria Math" panose="02040503050406030204" pitchFamily="18" charset="0"/>
                                <a:ea typeface="Cambria Math" panose="02040503050406030204" pitchFamily="18" charset="0"/>
                              </a:rPr>
                              <m:t>0</m:t>
                            </m:r>
                          </m:sub>
                        </m:sSub>
                        <m: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𝑒𝑁</m:t>
                        </m:r>
                      </m:e>
                    </m:rad>
                  </m:oMath>
                </a14:m>
                <a:endParaRPr lang="en-US" dirty="0">
                  <a:solidFill>
                    <a:prstClr val="black"/>
                  </a:solidFill>
                </a:endParaRPr>
              </a:p>
              <a:p>
                <a:pPr lvl="0">
                  <a:defRPr/>
                </a:pPr>
                <a:r>
                  <a:rPr lang="en-US" sz="2400" dirty="0">
                    <a:solidFill>
                      <a:prstClr val="black"/>
                    </a:solidFill>
                  </a:rPr>
                  <a:t>here,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𝑉</m:t>
                        </m:r>
                      </m:e>
                      <m:sub>
                        <m:r>
                          <a:rPr lang="en-US" sz="2400" i="1">
                            <a:solidFill>
                              <a:prstClr val="black"/>
                            </a:solidFill>
                            <a:latin typeface="Cambria Math" panose="02040503050406030204" pitchFamily="18" charset="0"/>
                          </a:rPr>
                          <m:t>0</m:t>
                        </m:r>
                      </m:sub>
                    </m:sSub>
                  </m:oMath>
                </a14:m>
                <a:r>
                  <a:rPr lang="en-US" sz="2400" dirty="0">
                    <a:solidFill>
                      <a:prstClr val="black"/>
                    </a:solidFill>
                  </a:rPr>
                  <a:t> is the applied bias voltage, N is the net impurity concentration in the crystal, </a:t>
                </a:r>
                <a14:m>
                  <m:oMath xmlns:m="http://schemas.openxmlformats.org/officeDocument/2006/math">
                    <m:r>
                      <a:rPr lang="en-US" sz="2400" i="1">
                        <a:solidFill>
                          <a:prstClr val="black"/>
                        </a:solidFill>
                        <a:latin typeface="Cambria Math" panose="02040503050406030204" pitchFamily="18" charset="0"/>
                      </a:rPr>
                      <m:t>𝑒</m:t>
                    </m:r>
                  </m:oMath>
                </a14:m>
                <a:r>
                  <a:rPr lang="en-US" sz="2400" dirty="0">
                    <a:solidFill>
                      <a:prstClr val="black"/>
                    </a:solidFill>
                  </a:rPr>
                  <a:t> is the charge of, electron, and </a:t>
                </a:r>
                <a14:m>
                  <m:oMath xmlns:m="http://schemas.openxmlformats.org/officeDocument/2006/math">
                    <m:r>
                      <a:rPr lang="en-US" sz="2400" i="1">
                        <a:solidFill>
                          <a:prstClr val="black"/>
                        </a:solidFill>
                        <a:latin typeface="Cambria Math" panose="02040503050406030204" pitchFamily="18" charset="0"/>
                        <a:ea typeface="Cambria Math" panose="02040503050406030204" pitchFamily="18" charset="0"/>
                      </a:rPr>
                      <m:t>∈</m:t>
                    </m:r>
                    <m:r>
                      <a:rPr lang="en-US" sz="2400">
                        <a:solidFill>
                          <a:prstClr val="black"/>
                        </a:solidFill>
                        <a:latin typeface="Cambria Math" panose="02040503050406030204" pitchFamily="18" charset="0"/>
                        <a:ea typeface="Cambria Math" panose="02040503050406030204" pitchFamily="18" charset="0"/>
                      </a:rPr>
                      <m:t> </m:t>
                    </m:r>
                  </m:oMath>
                </a14:m>
                <a:r>
                  <a:rPr lang="en-US" sz="2400" dirty="0">
                    <a:solidFill>
                      <a:prstClr val="black"/>
                    </a:solidFill>
                  </a:rPr>
                  <a:t>is the dielectric constant of Ge </a:t>
                </a:r>
              </a:p>
              <a:p>
                <a:pPr marL="285750" lvl="0" indent="-285750">
                  <a:buFont typeface="Arial" panose="020B0604020202020204" pitchFamily="34" charset="0"/>
                  <a:buChar char="•"/>
                  <a:defRPr/>
                </a:pPr>
                <a:r>
                  <a:rPr lang="en-US" sz="2400" dirty="0">
                    <a:solidFill>
                      <a:prstClr val="black"/>
                    </a:solidFill>
                  </a:rPr>
                  <a:t>Net Impurity concentration should be </a:t>
                </a:r>
                <a14:m>
                  <m:oMath xmlns:m="http://schemas.openxmlformats.org/officeDocument/2006/math">
                    <m:sSup>
                      <m:sSupPr>
                        <m:ctrlPr>
                          <a:rPr lang="en-US" sz="2400" i="1">
                            <a:solidFill>
                              <a:prstClr val="black"/>
                            </a:solidFill>
                            <a:latin typeface="Cambria Math" panose="02040503050406030204" pitchFamily="18" charset="0"/>
                            <a:ea typeface="Cambria Math" panose="02040503050406030204" pitchFamily="18" charset="0"/>
                          </a:rPr>
                        </m:ctrlPr>
                      </m:sSupPr>
                      <m:e>
                        <m:r>
                          <a:rPr lang="en-US" sz="2400" i="1">
                            <a:solidFill>
                              <a:prstClr val="black"/>
                            </a:solidFill>
                            <a:latin typeface="Cambria Math" panose="02040503050406030204" pitchFamily="18" charset="0"/>
                            <a:ea typeface="Cambria Math" panose="02040503050406030204" pitchFamily="18" charset="0"/>
                          </a:rPr>
                          <m:t>~10</m:t>
                        </m:r>
                      </m:e>
                      <m:sup>
                        <m:r>
                          <a:rPr lang="en-US" sz="2400" i="1">
                            <a:solidFill>
                              <a:prstClr val="black"/>
                            </a:solidFill>
                            <a:latin typeface="Cambria Math" panose="02040503050406030204" pitchFamily="18" charset="0"/>
                            <a:ea typeface="Cambria Math" panose="02040503050406030204" pitchFamily="18" charset="0"/>
                          </a:rPr>
                          <m:t>10</m:t>
                        </m:r>
                      </m:sup>
                    </m:sSup>
                    <m:r>
                      <a:rPr lang="en-US" sz="2400" i="1">
                        <a:solidFill>
                          <a:prstClr val="black"/>
                        </a:solidFill>
                        <a:latin typeface="Cambria Math" panose="02040503050406030204" pitchFamily="18" charset="0"/>
                        <a:ea typeface="Cambria Math" panose="02040503050406030204" pitchFamily="18" charset="0"/>
                      </a:rPr>
                      <m:t>/</m:t>
                    </m:r>
                    <m:r>
                      <a:rPr lang="en-US" sz="2400" i="1">
                        <a:solidFill>
                          <a:prstClr val="black"/>
                        </a:solidFill>
                        <a:latin typeface="Cambria Math" panose="02040503050406030204" pitchFamily="18" charset="0"/>
                        <a:ea typeface="Cambria Math" panose="02040503050406030204" pitchFamily="18" charset="0"/>
                      </a:rPr>
                      <m:t>𝑐</m:t>
                    </m:r>
                    <m:sSup>
                      <m:sSupPr>
                        <m:ctrlPr>
                          <a:rPr lang="en-US" sz="2400" i="1">
                            <a:solidFill>
                              <a:prstClr val="black"/>
                            </a:solidFill>
                            <a:latin typeface="Cambria Math" panose="02040503050406030204" pitchFamily="18" charset="0"/>
                            <a:ea typeface="Cambria Math" panose="02040503050406030204" pitchFamily="18" charset="0"/>
                          </a:rPr>
                        </m:ctrlPr>
                      </m:sSupPr>
                      <m:e>
                        <m:r>
                          <a:rPr lang="en-US" sz="2400" i="1">
                            <a:solidFill>
                              <a:prstClr val="black"/>
                            </a:solidFill>
                            <a:latin typeface="Cambria Math" panose="02040503050406030204" pitchFamily="18" charset="0"/>
                            <a:ea typeface="Cambria Math" panose="02040503050406030204" pitchFamily="18" charset="0"/>
                          </a:rPr>
                          <m:t>𝑚</m:t>
                        </m:r>
                      </m:e>
                      <m:sup>
                        <m:r>
                          <a:rPr lang="en-US" sz="2400" i="1">
                            <a:solidFill>
                              <a:prstClr val="black"/>
                            </a:solidFill>
                            <a:latin typeface="Cambria Math" panose="02040503050406030204" pitchFamily="18" charset="0"/>
                            <a:ea typeface="Cambria Math" panose="02040503050406030204" pitchFamily="18" charset="0"/>
                          </a:rPr>
                          <m:t>3</m:t>
                        </m:r>
                      </m:sup>
                    </m:sSup>
                  </m:oMath>
                </a14:m>
                <a:r>
                  <a:rPr lang="en-US" sz="2400" dirty="0">
                    <a:solidFill>
                      <a:prstClr val="black"/>
                    </a:solidFill>
                  </a:rPr>
                  <a:t> for full depletion of about a 1 cm thick detector</a:t>
                </a:r>
              </a:p>
              <a:p>
                <a:pPr marL="285750" lvl="0" indent="-285750">
                  <a:buFont typeface="Arial" panose="020B0604020202020204" pitchFamily="34" charset="0"/>
                  <a:buChar char="•"/>
                  <a:defRPr/>
                </a:pPr>
                <a:r>
                  <a:rPr lang="en-US" sz="2400" dirty="0">
                    <a:solidFill>
                      <a:prstClr val="black"/>
                    </a:solidFill>
                  </a:rPr>
                  <a:t>Dislocation density  300-10000</a:t>
                </a:r>
                <a14:m>
                  <m:oMath xmlns:m="http://schemas.openxmlformats.org/officeDocument/2006/math">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𝑐</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𝑚</m:t>
                        </m:r>
                      </m:e>
                      <m:sup>
                        <m:r>
                          <a:rPr lang="en-US" sz="2400" i="1">
                            <a:solidFill>
                              <a:prstClr val="black"/>
                            </a:solidFill>
                            <a:latin typeface="Cambria Math" panose="02040503050406030204" pitchFamily="18" charset="0"/>
                          </a:rPr>
                          <m:t>2</m:t>
                        </m:r>
                      </m:sup>
                    </m:sSup>
                  </m:oMath>
                </a14:m>
                <a:r>
                  <a:rPr lang="en-US" sz="2400" dirty="0">
                    <a:solidFill>
                      <a:prstClr val="black"/>
                    </a:solidFill>
                  </a:rPr>
                  <a:t>; Otherwise, divacancy-hydrogen complex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𝑉</m:t>
                        </m:r>
                      </m:e>
                      <m:sub>
                        <m:r>
                          <a:rPr lang="en-US" sz="2400" i="1">
                            <a:solidFill>
                              <a:prstClr val="black"/>
                            </a:solidFill>
                            <a:latin typeface="Cambria Math" panose="02040503050406030204" pitchFamily="18" charset="0"/>
                          </a:rPr>
                          <m:t>2</m:t>
                        </m:r>
                      </m:sub>
                    </m:sSub>
                    <m:r>
                      <a:rPr lang="en-US" sz="2400" i="1">
                        <a:solidFill>
                          <a:prstClr val="black"/>
                        </a:solidFill>
                        <a:latin typeface="Cambria Math" panose="02040503050406030204" pitchFamily="18" charset="0"/>
                      </a:rPr>
                      <m:t>𝐻</m:t>
                    </m:r>
                  </m:oMath>
                </a14:m>
                <a:r>
                  <a:rPr lang="en-US" sz="2400" dirty="0">
                    <a:solidFill>
                      <a:prstClr val="black"/>
                    </a:solidFill>
                  </a:rPr>
                  <a:t>) or dislocation itself will work as charge trapping center (1)</a:t>
                </a:r>
              </a:p>
              <a:p>
                <a:pPr marL="285750" lvl="0" indent="-285750">
                  <a:buFont typeface="Arial" panose="020B0604020202020204" pitchFamily="34" charset="0"/>
                  <a:buChar char="•"/>
                  <a:defRPr/>
                </a:pPr>
                <a:r>
                  <a:rPr lang="en-US" sz="2400" dirty="0">
                    <a:solidFill>
                      <a:prstClr val="black"/>
                    </a:solidFill>
                  </a:rPr>
                  <a:t>Homogenous Impurity concentration along the detector</a:t>
                </a:r>
              </a:p>
              <a:p>
                <a:pPr marL="285750" lvl="0" indent="-285750">
                  <a:buFont typeface="Arial" panose="020B0604020202020204" pitchFamily="34" charset="0"/>
                  <a:buChar char="•"/>
                  <a:defRPr/>
                </a:pPr>
                <a:r>
                  <a:rPr lang="en-US" b="1" dirty="0">
                    <a:solidFill>
                      <a:srgbClr val="FF0000"/>
                    </a:solidFill>
                  </a:rPr>
                  <a:t>Ton-scale Ge-based experiments and large-size crystals are needed to improve the sensitivity and detection efficiency</a:t>
                </a:r>
              </a:p>
              <a:p>
                <a:r>
                  <a:rPr lang="en-US" sz="1100" dirty="0">
                    <a:solidFill>
                      <a:prstClr val="black"/>
                    </a:solidFill>
                  </a:rPr>
                  <a:t>1 (DIVACANCY HYDROGEN COMPLEXES IN DISLOCATION -FREE HIGH -PURITY GERMANIUM, E. E. Haller, G. S. Hubbard, W. L. Hansen, and A. Seeger)</a:t>
                </a:r>
                <a:endParaRPr lang="en-US" sz="1100" dirty="0"/>
              </a:p>
            </p:txBody>
          </p:sp>
        </mc:Choice>
        <mc:Fallback xmlns="">
          <p:sp>
            <p:nvSpPr>
              <p:cNvPr id="2" name="Rectangle 1">
                <a:extLst>
                  <a:ext uri="{FF2B5EF4-FFF2-40B4-BE49-F238E27FC236}">
                    <a16:creationId xmlns:a16="http://schemas.microsoft.com/office/drawing/2014/main" xmlns:a14="http://schemas.microsoft.com/office/drawing/2010/main" xmlns="" id="{06E1DC97-E2CC-4E0C-9806-97BB12FDA6C5}"/>
                  </a:ext>
                </a:extLst>
              </p:cNvPr>
              <p:cNvSpPr>
                <a:spLocks noRot="1" noChangeAspect="1" noMove="1" noResize="1" noEditPoints="1" noAdjustHandles="1" noChangeArrowheads="1" noChangeShapeType="1" noTextEdit="1"/>
              </p:cNvSpPr>
              <p:nvPr/>
            </p:nvSpPr>
            <p:spPr>
              <a:xfrm>
                <a:off x="276807" y="1250300"/>
                <a:ext cx="11477871" cy="4105676"/>
              </a:xfrm>
              <a:prstGeom prst="rect">
                <a:avLst/>
              </a:prstGeom>
              <a:blipFill rotWithShape="0">
                <a:blip r:embed="rId2"/>
                <a:stretch>
                  <a:fillRect l="-797" t="-118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6AF43579-B672-4286-9AC8-A02559EE97E9}"/>
              </a:ext>
            </a:extLst>
          </p:cNvPr>
          <p:cNvSpPr/>
          <p:nvPr/>
        </p:nvSpPr>
        <p:spPr>
          <a:xfrm>
            <a:off x="1993014" y="389167"/>
            <a:ext cx="8535670" cy="707886"/>
          </a:xfrm>
          <a:prstGeom prst="rect">
            <a:avLst/>
          </a:prstGeom>
        </p:spPr>
        <p:txBody>
          <a:bodyPr wrap="none">
            <a:spAutoFit/>
          </a:bodyPr>
          <a:lstStyle/>
          <a:p>
            <a:r>
              <a:rPr lang="en-US" sz="4000" b="1" dirty="0"/>
              <a:t>Requirements of Germanium Detectors</a:t>
            </a:r>
            <a:endParaRPr lang="en-US" sz="4000" dirty="0"/>
          </a:p>
        </p:txBody>
      </p:sp>
      <p:sp>
        <p:nvSpPr>
          <p:cNvPr id="4" name="Date Placeholder 3">
            <a:extLst>
              <a:ext uri="{FF2B5EF4-FFF2-40B4-BE49-F238E27FC236}">
                <a16:creationId xmlns:a16="http://schemas.microsoft.com/office/drawing/2014/main" id="{096D0670-A953-469C-A700-3409D940F743}"/>
              </a:ext>
            </a:extLst>
          </p:cNvPr>
          <p:cNvSpPr>
            <a:spLocks noGrp="1"/>
          </p:cNvSpPr>
          <p:nvPr>
            <p:ph type="dt" sz="half" idx="10"/>
          </p:nvPr>
        </p:nvSpPr>
        <p:spPr/>
        <p:txBody>
          <a:bodyPr/>
          <a:lstStyle/>
          <a:p>
            <a:fld id="{0A993635-57E0-B148-9222-EDDD67D55270}" type="datetime1">
              <a:rPr lang="en-US" smtClean="0"/>
              <a:t>6/23/25</a:t>
            </a:fld>
            <a:endParaRPr lang="en-US" dirty="0"/>
          </a:p>
        </p:txBody>
      </p:sp>
      <p:sp>
        <p:nvSpPr>
          <p:cNvPr id="6" name="Slide Number Placeholder 5">
            <a:extLst>
              <a:ext uri="{FF2B5EF4-FFF2-40B4-BE49-F238E27FC236}">
                <a16:creationId xmlns:a16="http://schemas.microsoft.com/office/drawing/2014/main" id="{3B943242-3E7C-4E38-BEED-359775F88894}"/>
              </a:ext>
            </a:extLst>
          </p:cNvPr>
          <p:cNvSpPr>
            <a:spLocks noGrp="1"/>
          </p:cNvSpPr>
          <p:nvPr>
            <p:ph type="sldNum" sz="quarter" idx="12"/>
          </p:nvPr>
        </p:nvSpPr>
        <p:spPr/>
        <p:txBody>
          <a:bodyPr/>
          <a:lstStyle/>
          <a:p>
            <a:r>
              <a:rPr lang="en-US" dirty="0"/>
              <a:t>4</a:t>
            </a:r>
          </a:p>
        </p:txBody>
      </p:sp>
    </p:spTree>
    <p:extLst>
      <p:ext uri="{BB962C8B-B14F-4D97-AF65-F5344CB8AC3E}">
        <p14:creationId xmlns:p14="http://schemas.microsoft.com/office/powerpoint/2010/main" val="24333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59043-B038-4B03-A8A6-735B63A50743}"/>
              </a:ext>
            </a:extLst>
          </p:cNvPr>
          <p:cNvSpPr>
            <a:spLocks noGrp="1"/>
          </p:cNvSpPr>
          <p:nvPr>
            <p:ph type="dt" sz="half" idx="10"/>
          </p:nvPr>
        </p:nvSpPr>
        <p:spPr/>
        <p:txBody>
          <a:bodyPr/>
          <a:lstStyle/>
          <a:p>
            <a:fld id="{209CEA88-09CF-8144-8CDF-8CB825414D10}" type="datetime1">
              <a:rPr lang="en-US" smtClean="0"/>
              <a:t>6/23/25</a:t>
            </a:fld>
            <a:endParaRPr lang="en-US"/>
          </a:p>
        </p:txBody>
      </p:sp>
      <p:sp>
        <p:nvSpPr>
          <p:cNvPr id="6" name="Slide Number Placeholder 5">
            <a:extLst>
              <a:ext uri="{FF2B5EF4-FFF2-40B4-BE49-F238E27FC236}">
                <a16:creationId xmlns:a16="http://schemas.microsoft.com/office/drawing/2014/main" id="{CFFF26CF-75A3-4D56-A0E0-A84F9108F43E}"/>
              </a:ext>
            </a:extLst>
          </p:cNvPr>
          <p:cNvSpPr>
            <a:spLocks noGrp="1"/>
          </p:cNvSpPr>
          <p:nvPr>
            <p:ph type="sldNum" sz="quarter" idx="12"/>
          </p:nvPr>
        </p:nvSpPr>
        <p:spPr/>
        <p:txBody>
          <a:bodyPr/>
          <a:lstStyle/>
          <a:p>
            <a:r>
              <a:rPr lang="en-US" dirty="0"/>
              <a:t>5</a:t>
            </a:r>
          </a:p>
        </p:txBody>
      </p:sp>
      <p:pic>
        <p:nvPicPr>
          <p:cNvPr id="5" name="Picture 4" descr="A picture containing text, indoor, counter, shelf&#10;&#10;Description automatically generated">
            <a:extLst>
              <a:ext uri="{FF2B5EF4-FFF2-40B4-BE49-F238E27FC236}">
                <a16:creationId xmlns:a16="http://schemas.microsoft.com/office/drawing/2014/main" id="{52E9D8BC-FC34-4971-920A-7A2871761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02" y="516416"/>
            <a:ext cx="5230192" cy="2941983"/>
          </a:xfrm>
          <a:prstGeom prst="rect">
            <a:avLst/>
          </a:prstGeom>
        </p:spPr>
      </p:pic>
      <p:pic>
        <p:nvPicPr>
          <p:cNvPr id="9" name="Picture 8" descr="A picture containing indoor, toilet, dirty&#10;&#10;Description automatically generated">
            <a:extLst>
              <a:ext uri="{FF2B5EF4-FFF2-40B4-BE49-F238E27FC236}">
                <a16:creationId xmlns:a16="http://schemas.microsoft.com/office/drawing/2014/main" id="{61FB06C3-19AE-4DB5-9399-5B3EE5D61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4279"/>
            <a:ext cx="3977997" cy="2107095"/>
          </a:xfrm>
          <a:prstGeom prst="rect">
            <a:avLst/>
          </a:prstGeom>
        </p:spPr>
      </p:pic>
      <p:pic>
        <p:nvPicPr>
          <p:cNvPr id="11" name="Picture 10">
            <a:extLst>
              <a:ext uri="{FF2B5EF4-FFF2-40B4-BE49-F238E27FC236}">
                <a16:creationId xmlns:a16="http://schemas.microsoft.com/office/drawing/2014/main" id="{3B171EC2-C34A-4F77-97F9-1DCB811AA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879" y="2485332"/>
            <a:ext cx="2563192" cy="3751197"/>
          </a:xfrm>
          <a:prstGeom prst="rect">
            <a:avLst/>
          </a:prstGeom>
        </p:spPr>
      </p:pic>
      <p:pic>
        <p:nvPicPr>
          <p:cNvPr id="13" name="Picture 12" descr="A picture containing text, floor, indoor, person&#10;&#10;Description automatically generated">
            <a:extLst>
              <a:ext uri="{FF2B5EF4-FFF2-40B4-BE49-F238E27FC236}">
                <a16:creationId xmlns:a16="http://schemas.microsoft.com/office/drawing/2014/main" id="{E3978FC1-BD0D-4D88-95F6-68A60B9F8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95" y="337930"/>
            <a:ext cx="1899144" cy="3585404"/>
          </a:xfrm>
          <a:prstGeom prst="rect">
            <a:avLst/>
          </a:prstGeom>
        </p:spPr>
      </p:pic>
      <p:sp>
        <p:nvSpPr>
          <p:cNvPr id="14" name="TextBox 13">
            <a:extLst>
              <a:ext uri="{FF2B5EF4-FFF2-40B4-BE49-F238E27FC236}">
                <a16:creationId xmlns:a16="http://schemas.microsoft.com/office/drawing/2014/main" id="{A8215703-6D6B-4DA2-B5F7-4EA88EB164E4}"/>
              </a:ext>
            </a:extLst>
          </p:cNvPr>
          <p:cNvSpPr txBox="1"/>
          <p:nvPr/>
        </p:nvSpPr>
        <p:spPr>
          <a:xfrm>
            <a:off x="1675880" y="-175307"/>
            <a:ext cx="4681923" cy="707886"/>
          </a:xfrm>
          <a:prstGeom prst="rect">
            <a:avLst/>
          </a:prstGeom>
          <a:noFill/>
        </p:spPr>
        <p:txBody>
          <a:bodyPr wrap="none" rtlCol="0">
            <a:spAutoFit/>
          </a:bodyPr>
          <a:lstStyle/>
          <a:p>
            <a:r>
              <a:rPr lang="en-US" dirty="0"/>
              <a:t> </a:t>
            </a:r>
            <a:r>
              <a:rPr lang="en-US" sz="4000" b="1" dirty="0"/>
              <a:t>Material Preparation</a:t>
            </a:r>
          </a:p>
        </p:txBody>
      </p:sp>
      <p:sp>
        <p:nvSpPr>
          <p:cNvPr id="15" name="TextBox 14">
            <a:extLst>
              <a:ext uri="{FF2B5EF4-FFF2-40B4-BE49-F238E27FC236}">
                <a16:creationId xmlns:a16="http://schemas.microsoft.com/office/drawing/2014/main" id="{0C7DB5F5-EB26-4081-AA3E-020B42574CE0}"/>
              </a:ext>
            </a:extLst>
          </p:cNvPr>
          <p:cNvSpPr txBox="1"/>
          <p:nvPr/>
        </p:nvSpPr>
        <p:spPr>
          <a:xfrm>
            <a:off x="46811" y="3412125"/>
            <a:ext cx="4601818" cy="369332"/>
          </a:xfrm>
          <a:prstGeom prst="rect">
            <a:avLst/>
          </a:prstGeom>
          <a:noFill/>
        </p:spPr>
        <p:txBody>
          <a:bodyPr wrap="square" rtlCol="0">
            <a:spAutoFit/>
          </a:bodyPr>
          <a:lstStyle/>
          <a:p>
            <a:r>
              <a:rPr lang="en-US" dirty="0"/>
              <a:t>Germanium ingots ready for etching</a:t>
            </a:r>
          </a:p>
        </p:txBody>
      </p:sp>
      <p:sp>
        <p:nvSpPr>
          <p:cNvPr id="16" name="TextBox 15">
            <a:extLst>
              <a:ext uri="{FF2B5EF4-FFF2-40B4-BE49-F238E27FC236}">
                <a16:creationId xmlns:a16="http://schemas.microsoft.com/office/drawing/2014/main" id="{21226FA8-8457-4BF8-BB84-AA60E36D411C}"/>
              </a:ext>
            </a:extLst>
          </p:cNvPr>
          <p:cNvSpPr txBox="1"/>
          <p:nvPr/>
        </p:nvSpPr>
        <p:spPr>
          <a:xfrm>
            <a:off x="1527572" y="5887671"/>
            <a:ext cx="4949687" cy="646331"/>
          </a:xfrm>
          <a:prstGeom prst="rect">
            <a:avLst/>
          </a:prstGeom>
          <a:noFill/>
        </p:spPr>
        <p:txBody>
          <a:bodyPr wrap="square" rtlCol="0">
            <a:spAutoFit/>
          </a:bodyPr>
          <a:lstStyle/>
          <a:p>
            <a:r>
              <a:rPr lang="en-US"/>
              <a:t>Crucible and glass tubes being cleaned with hydrogen peroxide</a:t>
            </a:r>
          </a:p>
        </p:txBody>
      </p:sp>
      <p:sp>
        <p:nvSpPr>
          <p:cNvPr id="17" name="TextBox 16">
            <a:extLst>
              <a:ext uri="{FF2B5EF4-FFF2-40B4-BE49-F238E27FC236}">
                <a16:creationId xmlns:a16="http://schemas.microsoft.com/office/drawing/2014/main" id="{ADF2BD2C-56EA-4DBB-AD8E-068C9E57F182}"/>
              </a:ext>
            </a:extLst>
          </p:cNvPr>
          <p:cNvSpPr txBox="1"/>
          <p:nvPr/>
        </p:nvSpPr>
        <p:spPr>
          <a:xfrm>
            <a:off x="6025369" y="4024832"/>
            <a:ext cx="2792896" cy="646331"/>
          </a:xfrm>
          <a:prstGeom prst="rect">
            <a:avLst/>
          </a:prstGeom>
          <a:noFill/>
        </p:spPr>
        <p:txBody>
          <a:bodyPr wrap="square" rtlCol="0">
            <a:spAutoFit/>
          </a:bodyPr>
          <a:lstStyle/>
          <a:p>
            <a:r>
              <a:rPr lang="en-US" dirty="0"/>
              <a:t>Etching ingots with strong </a:t>
            </a:r>
            <a:r>
              <a:rPr lang="en-US" dirty="0" err="1"/>
              <a:t>acid,HF</a:t>
            </a:r>
            <a:r>
              <a:rPr lang="en-US" dirty="0"/>
              <a:t>: HNO</a:t>
            </a:r>
            <a:r>
              <a:rPr lang="en-US" baseline="-25000" dirty="0"/>
              <a:t>3 </a:t>
            </a:r>
            <a:r>
              <a:rPr lang="en-US" dirty="0"/>
              <a:t>(1:3)</a:t>
            </a:r>
            <a:endParaRPr lang="en-US" baseline="-25000" dirty="0"/>
          </a:p>
        </p:txBody>
      </p:sp>
      <p:sp>
        <p:nvSpPr>
          <p:cNvPr id="18" name="TextBox 17">
            <a:extLst>
              <a:ext uri="{FF2B5EF4-FFF2-40B4-BE49-F238E27FC236}">
                <a16:creationId xmlns:a16="http://schemas.microsoft.com/office/drawing/2014/main" id="{A1D57AFF-B4B8-42EA-9B9F-2D8877E6C248}"/>
              </a:ext>
            </a:extLst>
          </p:cNvPr>
          <p:cNvSpPr txBox="1"/>
          <p:nvPr/>
        </p:nvSpPr>
        <p:spPr>
          <a:xfrm>
            <a:off x="7848082" y="6236869"/>
            <a:ext cx="2996877" cy="646331"/>
          </a:xfrm>
          <a:prstGeom prst="rect">
            <a:avLst/>
          </a:prstGeom>
          <a:noFill/>
        </p:spPr>
        <p:txBody>
          <a:bodyPr wrap="square" rtlCol="0">
            <a:spAutoFit/>
          </a:bodyPr>
          <a:lstStyle/>
          <a:p>
            <a:r>
              <a:rPr lang="en-US" dirty="0"/>
              <a:t>Drying with  Nitrogen before loading in the chamber</a:t>
            </a:r>
          </a:p>
        </p:txBody>
      </p:sp>
    </p:spTree>
    <p:extLst>
      <p:ext uri="{BB962C8B-B14F-4D97-AF65-F5344CB8AC3E}">
        <p14:creationId xmlns:p14="http://schemas.microsoft.com/office/powerpoint/2010/main" val="398235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8F33-E3B5-482F-B675-32DA2C6B7DD4}"/>
              </a:ext>
            </a:extLst>
          </p:cNvPr>
          <p:cNvSpPr>
            <a:spLocks noGrp="1"/>
          </p:cNvSpPr>
          <p:nvPr>
            <p:ph type="title"/>
          </p:nvPr>
        </p:nvSpPr>
        <p:spPr>
          <a:xfrm>
            <a:off x="1002118" y="479009"/>
            <a:ext cx="10515600" cy="1325563"/>
          </a:xfrm>
        </p:spPr>
        <p:txBody>
          <a:bodyPr/>
          <a:lstStyle/>
          <a:p>
            <a:r>
              <a:rPr lang="en-US" b="1" dirty="0"/>
              <a:t>Procedure</a:t>
            </a:r>
          </a:p>
        </p:txBody>
      </p:sp>
      <p:sp>
        <p:nvSpPr>
          <p:cNvPr id="4" name="Date Placeholder 3">
            <a:extLst>
              <a:ext uri="{FF2B5EF4-FFF2-40B4-BE49-F238E27FC236}">
                <a16:creationId xmlns:a16="http://schemas.microsoft.com/office/drawing/2014/main" id="{BA4B4967-59DF-44C0-8860-3EA068C75A99}"/>
              </a:ext>
            </a:extLst>
          </p:cNvPr>
          <p:cNvSpPr>
            <a:spLocks noGrp="1"/>
          </p:cNvSpPr>
          <p:nvPr>
            <p:ph type="dt" sz="half" idx="10"/>
          </p:nvPr>
        </p:nvSpPr>
        <p:spPr/>
        <p:txBody>
          <a:bodyPr/>
          <a:lstStyle/>
          <a:p>
            <a:fld id="{46739E67-044D-3647-A757-C91F73AA4BB9}" type="datetime1">
              <a:rPr lang="en-US" smtClean="0"/>
              <a:t>6/23/25</a:t>
            </a:fld>
            <a:endParaRPr lang="en-US" dirty="0"/>
          </a:p>
        </p:txBody>
      </p:sp>
      <p:sp>
        <p:nvSpPr>
          <p:cNvPr id="3" name="Content Placeholder 2">
            <a:extLst>
              <a:ext uri="{FF2B5EF4-FFF2-40B4-BE49-F238E27FC236}">
                <a16:creationId xmlns:a16="http://schemas.microsoft.com/office/drawing/2014/main" id="{C543A64E-4805-4267-96BA-E47ABF588344}"/>
              </a:ext>
            </a:extLst>
          </p:cNvPr>
          <p:cNvSpPr>
            <a:spLocks noGrp="1"/>
          </p:cNvSpPr>
          <p:nvPr>
            <p:ph sz="half" idx="4294967295"/>
          </p:nvPr>
        </p:nvSpPr>
        <p:spPr>
          <a:xfrm>
            <a:off x="0" y="1825625"/>
            <a:ext cx="5181600" cy="4351338"/>
          </a:xfrm>
        </p:spPr>
        <p:txBody>
          <a:bodyPr>
            <a:normAutofit fontScale="92500" lnSpcReduction="10000"/>
          </a:bodyPr>
          <a:lstStyle/>
          <a:p>
            <a:pPr marL="342900" indent="-342900">
              <a:buFont typeface="Arial" panose="020B0604020202020204" pitchFamily="34" charset="0"/>
              <a:buChar char="•"/>
            </a:pPr>
            <a:r>
              <a:rPr lang="en-US" dirty="0"/>
              <a:t>Seed crystal (100) Ge) is dipped into the molten Ge and withdrawn slowly, while maintaining the temperature of melt just above the melting point.</a:t>
            </a:r>
          </a:p>
          <a:p>
            <a:endParaRPr lang="en-US" dirty="0"/>
          </a:p>
          <a:p>
            <a:pPr marL="342900" indent="-342900">
              <a:buFont typeface="Arial" panose="020B0604020202020204" pitchFamily="34" charset="0"/>
              <a:buChar char="•"/>
            </a:pPr>
            <a:r>
              <a:rPr lang="en-US" dirty="0"/>
              <a:t>The rate of crystal withdrawal (pull speed) and temperature (applied power) of melt are adjusted to control the growth of the crystal.</a:t>
            </a:r>
          </a:p>
          <a:p>
            <a:endParaRPr lang="en-US" dirty="0"/>
          </a:p>
        </p:txBody>
      </p:sp>
      <p:pic>
        <p:nvPicPr>
          <p:cNvPr id="6" name="Picture 5" descr="A collage of a red light&#10;&#10;AI-generated content may be incorrect.">
            <a:extLst>
              <a:ext uri="{FF2B5EF4-FFF2-40B4-BE49-F238E27FC236}">
                <a16:creationId xmlns:a16="http://schemas.microsoft.com/office/drawing/2014/main" id="{0B8B7325-F312-B976-A4AC-E723267D5FAA}"/>
              </a:ext>
            </a:extLst>
          </p:cNvPr>
          <p:cNvPicPr>
            <a:picLocks noChangeAspect="1"/>
          </p:cNvPicPr>
          <p:nvPr/>
        </p:nvPicPr>
        <p:blipFill>
          <a:blip r:embed="rId2"/>
          <a:stretch>
            <a:fillRect/>
          </a:stretch>
        </p:blipFill>
        <p:spPr>
          <a:xfrm>
            <a:off x="4801965" y="700548"/>
            <a:ext cx="7290551" cy="5476416"/>
          </a:xfrm>
          <a:prstGeom prst="rect">
            <a:avLst/>
          </a:prstGeom>
        </p:spPr>
      </p:pic>
      <p:sp>
        <p:nvSpPr>
          <p:cNvPr id="9" name="Slide Number Placeholder 8">
            <a:extLst>
              <a:ext uri="{FF2B5EF4-FFF2-40B4-BE49-F238E27FC236}">
                <a16:creationId xmlns:a16="http://schemas.microsoft.com/office/drawing/2014/main" id="{8B7DE4A6-00B8-21AB-7FDF-C5DA58698FDF}"/>
              </a:ext>
            </a:extLst>
          </p:cNvPr>
          <p:cNvSpPr>
            <a:spLocks noGrp="1"/>
          </p:cNvSpPr>
          <p:nvPr>
            <p:ph type="sldNum" sz="quarter" idx="12"/>
          </p:nvPr>
        </p:nvSpPr>
        <p:spPr/>
        <p:txBody>
          <a:bodyPr/>
          <a:lstStyle/>
          <a:p>
            <a:fld id="{D62B0FB4-02AE-9048-8AD7-5261155369E5}" type="slidenum">
              <a:rPr lang="en-NP" smtClean="0"/>
              <a:t>6</a:t>
            </a:fld>
            <a:endParaRPr lang="en-NP"/>
          </a:p>
        </p:txBody>
      </p:sp>
    </p:spTree>
    <p:extLst>
      <p:ext uri="{BB962C8B-B14F-4D97-AF65-F5344CB8AC3E}">
        <p14:creationId xmlns:p14="http://schemas.microsoft.com/office/powerpoint/2010/main" val="22405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99F87-0721-DAD2-F64F-14E77A6B17D1}"/>
              </a:ext>
            </a:extLst>
          </p:cNvPr>
          <p:cNvSpPr>
            <a:spLocks noGrp="1"/>
          </p:cNvSpPr>
          <p:nvPr>
            <p:ph type="dt" sz="half" idx="10"/>
          </p:nvPr>
        </p:nvSpPr>
        <p:spPr/>
        <p:txBody>
          <a:bodyPr/>
          <a:lstStyle/>
          <a:p>
            <a:fld id="{72895865-08D8-AD47-AD0A-0D1BAE5D8635}" type="datetime1">
              <a:rPr lang="en-US" smtClean="0"/>
              <a:t>6/23/25</a:t>
            </a:fld>
            <a:endParaRPr lang="en-US" dirty="0"/>
          </a:p>
        </p:txBody>
      </p:sp>
      <p:sp>
        <p:nvSpPr>
          <p:cNvPr id="4" name="Slide Number Placeholder 3">
            <a:extLst>
              <a:ext uri="{FF2B5EF4-FFF2-40B4-BE49-F238E27FC236}">
                <a16:creationId xmlns:a16="http://schemas.microsoft.com/office/drawing/2014/main" id="{A5E9DFED-A718-D11A-5918-083606966E77}"/>
              </a:ext>
            </a:extLst>
          </p:cNvPr>
          <p:cNvSpPr>
            <a:spLocks noGrp="1"/>
          </p:cNvSpPr>
          <p:nvPr>
            <p:ph type="sldNum" sz="quarter" idx="12"/>
          </p:nvPr>
        </p:nvSpPr>
        <p:spPr/>
        <p:txBody>
          <a:bodyPr/>
          <a:lstStyle/>
          <a:p>
            <a:r>
              <a:rPr lang="en-US"/>
              <a:t>14</a:t>
            </a:r>
            <a:endParaRPr lang="en-US" dirty="0"/>
          </a:p>
        </p:txBody>
      </p:sp>
      <p:sp>
        <p:nvSpPr>
          <p:cNvPr id="5" name="TextBox 4">
            <a:extLst>
              <a:ext uri="{FF2B5EF4-FFF2-40B4-BE49-F238E27FC236}">
                <a16:creationId xmlns:a16="http://schemas.microsoft.com/office/drawing/2014/main" id="{194F2D94-E01C-6BAA-5144-1A1818D8DB87}"/>
              </a:ext>
            </a:extLst>
          </p:cNvPr>
          <p:cNvSpPr txBox="1"/>
          <p:nvPr/>
        </p:nvSpPr>
        <p:spPr>
          <a:xfrm>
            <a:off x="2360141" y="506627"/>
            <a:ext cx="2390654" cy="461665"/>
          </a:xfrm>
          <a:prstGeom prst="rect">
            <a:avLst/>
          </a:prstGeom>
          <a:noFill/>
        </p:spPr>
        <p:txBody>
          <a:bodyPr wrap="none" rtlCol="0">
            <a:spAutoFit/>
          </a:bodyPr>
          <a:lstStyle/>
          <a:p>
            <a:r>
              <a:rPr lang="x-none" sz="2400" b="1" dirty="0"/>
              <a:t>Diameter Control</a:t>
            </a:r>
          </a:p>
        </p:txBody>
      </p:sp>
      <p:pic>
        <p:nvPicPr>
          <p:cNvPr id="7" name="Picture 6">
            <a:extLst>
              <a:ext uri="{FF2B5EF4-FFF2-40B4-BE49-F238E27FC236}">
                <a16:creationId xmlns:a16="http://schemas.microsoft.com/office/drawing/2014/main" id="{AD7AE679-9BBD-6151-438B-5F82B26E5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06169" y="-668077"/>
            <a:ext cx="3257573" cy="4785088"/>
          </a:xfrm>
          <a:prstGeom prst="rect">
            <a:avLst/>
          </a:prstGeom>
        </p:spPr>
      </p:pic>
      <p:pic>
        <p:nvPicPr>
          <p:cNvPr id="9" name="Picture 8">
            <a:extLst>
              <a:ext uri="{FF2B5EF4-FFF2-40B4-BE49-F238E27FC236}">
                <a16:creationId xmlns:a16="http://schemas.microsoft.com/office/drawing/2014/main" id="{A3473205-E494-E3D8-9B77-4A592623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70672" y="2700147"/>
            <a:ext cx="3257571" cy="4785085"/>
          </a:xfrm>
          <a:prstGeom prst="rect">
            <a:avLst/>
          </a:prstGeom>
        </p:spPr>
      </p:pic>
      <p:sp>
        <p:nvSpPr>
          <p:cNvPr id="11" name="TextBox 10">
            <a:extLst>
              <a:ext uri="{FF2B5EF4-FFF2-40B4-BE49-F238E27FC236}">
                <a16:creationId xmlns:a16="http://schemas.microsoft.com/office/drawing/2014/main" id="{AC816D3D-0220-4071-E55D-E81411CA50E5}"/>
              </a:ext>
            </a:extLst>
          </p:cNvPr>
          <p:cNvSpPr txBox="1"/>
          <p:nvPr/>
        </p:nvSpPr>
        <p:spPr>
          <a:xfrm>
            <a:off x="1161535" y="1581665"/>
            <a:ext cx="184731" cy="369332"/>
          </a:xfrm>
          <a:prstGeom prst="rect">
            <a:avLst/>
          </a:prstGeom>
          <a:noFill/>
        </p:spPr>
        <p:txBody>
          <a:bodyPr wrap="none" rtlCol="0">
            <a:spAutoFit/>
          </a:bodyPr>
          <a:lstStyle/>
          <a:p>
            <a:endParaRPr lang="x-none"/>
          </a:p>
        </p:txBody>
      </p:sp>
      <p:pic>
        <p:nvPicPr>
          <p:cNvPr id="12" name="Picture 11" descr="A measuring tape and a glass bell&#10;&#10;Description automatically generated with medium confidence">
            <a:extLst>
              <a:ext uri="{FF2B5EF4-FFF2-40B4-BE49-F238E27FC236}">
                <a16:creationId xmlns:a16="http://schemas.microsoft.com/office/drawing/2014/main" id="{7E7DD7C9-DC70-5C9E-6E7E-53A1B9BBB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831" y="1621896"/>
            <a:ext cx="3354580" cy="438149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5BE0FE-EE50-80E6-3510-7C87D11D44B2}"/>
                  </a:ext>
                </a:extLst>
              </p:cNvPr>
              <p:cNvSpPr txBox="1"/>
              <p:nvPr/>
            </p:nvSpPr>
            <p:spPr>
              <a:xfrm>
                <a:off x="419100" y="1809750"/>
                <a:ext cx="3207673" cy="1169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𝑑𝑤</m:t>
                                  </m:r>
                                </m:num>
                                <m:den>
                                  <m:r>
                                    <a:rPr lang="en-US" b="0" i="1" smtClean="0">
                                      <a:latin typeface="Cambria Math" panose="02040503050406030204" pitchFamily="18" charset="0"/>
                                    </a:rPr>
                                    <m:t>𝑑𝑡</m:t>
                                  </m:r>
                                </m:den>
                              </m:f>
                            </m:num>
                            <m:den>
                              <m:r>
                                <a:rPr lang="en-US" b="0" i="1" smtClean="0">
                                  <a:latin typeface="Cambria Math" panose="02040503050406030204" pitchFamily="18" charset="0"/>
                                </a:rPr>
                                <m:t>𝑝</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𝑑𝑤</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𝐿</m:t>
                                  </m:r>
                                </m:sub>
                              </m:sSub>
                            </m:den>
                          </m:f>
                        </m:e>
                      </m:rad>
                    </m:oMath>
                  </m:oMathPara>
                </a14:m>
                <a:endParaRPr lang="x-none" dirty="0"/>
              </a:p>
            </p:txBody>
          </p:sp>
        </mc:Choice>
        <mc:Fallback xmlns="">
          <p:sp>
            <p:nvSpPr>
              <p:cNvPr id="13" name="TextBox 12">
                <a:extLst>
                  <a:ext uri="{FF2B5EF4-FFF2-40B4-BE49-F238E27FC236}">
                    <a16:creationId xmlns:a16="http://schemas.microsoft.com/office/drawing/2014/main" id="{7A5BE0FE-EE50-80E6-3510-7C87D11D44B2}"/>
                  </a:ext>
                </a:extLst>
              </p:cNvPr>
              <p:cNvSpPr txBox="1">
                <a:spLocks noRot="1" noChangeAspect="1" noMove="1" noResize="1" noEditPoints="1" noAdjustHandles="1" noChangeArrowheads="1" noChangeShapeType="1" noTextEdit="1"/>
              </p:cNvSpPr>
              <p:nvPr/>
            </p:nvSpPr>
            <p:spPr>
              <a:xfrm>
                <a:off x="419100" y="1809750"/>
                <a:ext cx="3207673" cy="1169936"/>
              </a:xfrm>
              <a:prstGeom prst="rect">
                <a:avLst/>
              </a:prstGeom>
              <a:blipFill>
                <a:blip r:embed="rId5"/>
                <a:stretch>
                  <a:fillRect/>
                </a:stretch>
              </a:blipFill>
            </p:spPr>
            <p:txBody>
              <a:bodyPr/>
              <a:lstStyle/>
              <a:p>
                <a:r>
                  <a:rPr lang="en-NP">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4887FF-F083-7393-B6F0-1DED6867118E}"/>
                  </a:ext>
                </a:extLst>
              </p:cNvPr>
              <p:cNvSpPr txBox="1"/>
              <p:nvPr/>
            </p:nvSpPr>
            <p:spPr>
              <a:xfrm>
                <a:off x="419100" y="3463904"/>
                <a:ext cx="3390352" cy="1876283"/>
              </a:xfrm>
              <a:prstGeom prst="rect">
                <a:avLst/>
              </a:prstGeom>
              <a:noFill/>
            </p:spPr>
            <p:txBody>
              <a:bodyPr wrap="none" rtlCol="0">
                <a:spAutoFit/>
              </a:bodyPr>
              <a:lstStyle/>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𝑑𝑤</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oMath>
                </a14:m>
                <a:r>
                  <a:rPr lang="x-none" dirty="0"/>
                  <a:t> growth rate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𝑠</m:t>
                        </m:r>
                      </m:sub>
                    </m:sSub>
                    <m:r>
                      <a:rPr lang="en-US" b="0" i="1" smtClean="0">
                        <a:latin typeface="Cambria Math" panose="02040503050406030204" pitchFamily="18" charset="0"/>
                      </a:rPr>
                      <m:t>=</m:t>
                    </m:r>
                  </m:oMath>
                </a14:m>
                <a:r>
                  <a:rPr lang="x-none" dirty="0"/>
                  <a:t> density of solid germanium</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𝐿</m:t>
                        </m:r>
                      </m:sub>
                    </m:sSub>
                    <m:r>
                      <a:rPr lang="en-US" b="0" i="1" smtClean="0">
                        <a:latin typeface="Cambria Math" panose="02040503050406030204" pitchFamily="18" charset="0"/>
                      </a:rPr>
                      <m:t>=</m:t>
                    </m:r>
                  </m:oMath>
                </a14:m>
                <a:r>
                  <a:rPr lang="x-none" dirty="0"/>
                  <a:t>  density pf liquid germanium</a:t>
                </a:r>
              </a:p>
              <a:p>
                <a:r>
                  <a:rPr lang="x-none" dirty="0"/>
                  <a:t>R = Radius of the crucible</a:t>
                </a:r>
              </a:p>
              <a:p>
                <a:r>
                  <a:rPr lang="en-US" dirty="0"/>
                  <a:t>p</a:t>
                </a:r>
                <a:r>
                  <a:rPr lang="x-none" dirty="0"/>
                  <a:t>= pull rate</a:t>
                </a:r>
              </a:p>
              <a:p>
                <a:endParaRPr lang="x-none" dirty="0"/>
              </a:p>
            </p:txBody>
          </p:sp>
        </mc:Choice>
        <mc:Fallback xmlns="">
          <p:sp>
            <p:nvSpPr>
              <p:cNvPr id="14" name="TextBox 13">
                <a:extLst>
                  <a:ext uri="{FF2B5EF4-FFF2-40B4-BE49-F238E27FC236}">
                    <a16:creationId xmlns:a16="http://schemas.microsoft.com/office/drawing/2014/main" id="{D64887FF-F083-7393-B6F0-1DED6867118E}"/>
                  </a:ext>
                </a:extLst>
              </p:cNvPr>
              <p:cNvSpPr txBox="1">
                <a:spLocks noRot="1" noChangeAspect="1" noMove="1" noResize="1" noEditPoints="1" noAdjustHandles="1" noChangeArrowheads="1" noChangeShapeType="1" noTextEdit="1"/>
              </p:cNvSpPr>
              <p:nvPr/>
            </p:nvSpPr>
            <p:spPr>
              <a:xfrm>
                <a:off x="419100" y="3463904"/>
                <a:ext cx="3390352" cy="1876283"/>
              </a:xfrm>
              <a:prstGeom prst="rect">
                <a:avLst/>
              </a:prstGeom>
              <a:blipFill>
                <a:blip r:embed="rId6"/>
                <a:stretch>
                  <a:fillRect l="-1873" r="-749"/>
                </a:stretch>
              </a:blipFill>
            </p:spPr>
            <p:txBody>
              <a:bodyPr/>
              <a:lstStyle/>
              <a:p>
                <a:r>
                  <a:rPr lang="en-NP">
                    <a:noFill/>
                  </a:rPr>
                  <a:t> </a:t>
                </a:r>
              </a:p>
            </p:txBody>
          </p:sp>
        </mc:Fallback>
      </mc:AlternateContent>
    </p:spTree>
    <p:extLst>
      <p:ext uri="{BB962C8B-B14F-4D97-AF65-F5344CB8AC3E}">
        <p14:creationId xmlns:p14="http://schemas.microsoft.com/office/powerpoint/2010/main" val="404587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97D015-F4AF-4231-BEBF-113DE779CE21}"/>
              </a:ext>
            </a:extLst>
          </p:cNvPr>
          <p:cNvSpPr>
            <a:spLocks noGrp="1"/>
          </p:cNvSpPr>
          <p:nvPr>
            <p:ph type="dt" sz="half" idx="10"/>
          </p:nvPr>
        </p:nvSpPr>
        <p:spPr/>
        <p:txBody>
          <a:bodyPr/>
          <a:lstStyle/>
          <a:p>
            <a:fld id="{25D6B7B1-C48E-3D4D-A264-9956A84E7621}" type="datetime1">
              <a:rPr lang="en-US" smtClean="0"/>
              <a:t>6/23/25</a:t>
            </a:fld>
            <a:endParaRPr lang="en-US"/>
          </a:p>
        </p:txBody>
      </p:sp>
      <p:sp>
        <p:nvSpPr>
          <p:cNvPr id="11" name="Slide Number Placeholder 10">
            <a:extLst>
              <a:ext uri="{FF2B5EF4-FFF2-40B4-BE49-F238E27FC236}">
                <a16:creationId xmlns:a16="http://schemas.microsoft.com/office/drawing/2014/main" id="{11312C4F-8A73-4736-825A-550406277401}"/>
              </a:ext>
            </a:extLst>
          </p:cNvPr>
          <p:cNvSpPr>
            <a:spLocks noGrp="1"/>
          </p:cNvSpPr>
          <p:nvPr>
            <p:ph type="sldNum" sz="quarter" idx="12"/>
          </p:nvPr>
        </p:nvSpPr>
        <p:spPr/>
        <p:txBody>
          <a:bodyPr/>
          <a:lstStyle/>
          <a:p>
            <a:fld id="{5B0A2A78-FE4B-4BC2-B7B9-750DB15C63EF}" type="slidenum">
              <a:rPr lang="en-US" smtClean="0"/>
              <a:t>8</a:t>
            </a:fld>
            <a:endParaRPr lang="en-US"/>
          </a:p>
        </p:txBody>
      </p:sp>
      <p:sp>
        <p:nvSpPr>
          <p:cNvPr id="2" name="Title 1">
            <a:extLst>
              <a:ext uri="{FF2B5EF4-FFF2-40B4-BE49-F238E27FC236}">
                <a16:creationId xmlns:a16="http://schemas.microsoft.com/office/drawing/2014/main" id="{9F262CEE-64C9-4AA7-BC64-A5B5C08040AD}"/>
              </a:ext>
            </a:extLst>
          </p:cNvPr>
          <p:cNvSpPr>
            <a:spLocks noGrp="1"/>
          </p:cNvSpPr>
          <p:nvPr>
            <p:ph type="title" idx="4294967295"/>
          </p:nvPr>
        </p:nvSpPr>
        <p:spPr>
          <a:xfrm>
            <a:off x="0" y="23813"/>
            <a:ext cx="10991850" cy="990600"/>
          </a:xfrm>
        </p:spPr>
        <p:txBody>
          <a:bodyPr/>
          <a:lstStyle/>
          <a:p>
            <a:r>
              <a:rPr lang="en-US" b="1" dirty="0"/>
              <a:t>Impurity Segregation</a:t>
            </a:r>
            <a:endParaRPr lang="en-US" dirty="0"/>
          </a:p>
        </p:txBody>
      </p:sp>
      <p:pic>
        <p:nvPicPr>
          <p:cNvPr id="29" name="Picture 28" descr="A table with numbers and symbols&#10;&#10;Description automatically generated">
            <a:extLst>
              <a:ext uri="{FF2B5EF4-FFF2-40B4-BE49-F238E27FC236}">
                <a16:creationId xmlns:a16="http://schemas.microsoft.com/office/drawing/2014/main" id="{52C1CEEA-CCE1-6F64-7CC5-CB3E55D44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845680"/>
            <a:ext cx="6210300" cy="1437660"/>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3070968-F2AC-244E-AF61-ACDB17AA8B55}"/>
                  </a:ext>
                </a:extLst>
              </p:cNvPr>
              <p:cNvSpPr txBox="1"/>
              <p:nvPr/>
            </p:nvSpPr>
            <p:spPr>
              <a:xfrm>
                <a:off x="-562927" y="1628516"/>
                <a:ext cx="609790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𝐵</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𝐴𝑙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𝐺𝑎</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P</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g</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oMath>
                  </m:oMathPara>
                </a14:m>
                <a:endParaRPr lang="x-none" dirty="0"/>
              </a:p>
            </p:txBody>
          </p:sp>
        </mc:Choice>
        <mc:Fallback xmlns="">
          <p:sp>
            <p:nvSpPr>
              <p:cNvPr id="31" name="TextBox 30">
                <a:extLst>
                  <a:ext uri="{FF2B5EF4-FFF2-40B4-BE49-F238E27FC236}">
                    <a16:creationId xmlns:a16="http://schemas.microsoft.com/office/drawing/2014/main" id="{73070968-F2AC-244E-AF61-ACDB17AA8B55}"/>
                  </a:ext>
                </a:extLst>
              </p:cNvPr>
              <p:cNvSpPr txBox="1">
                <a:spLocks noRot="1" noChangeAspect="1" noMove="1" noResize="1" noEditPoints="1" noAdjustHandles="1" noChangeArrowheads="1" noChangeShapeType="1" noTextEdit="1"/>
              </p:cNvSpPr>
              <p:nvPr/>
            </p:nvSpPr>
            <p:spPr>
              <a:xfrm>
                <a:off x="-562927" y="1628516"/>
                <a:ext cx="6097904" cy="369332"/>
              </a:xfrm>
              <a:prstGeom prst="rect">
                <a:avLst/>
              </a:prstGeom>
              <a:blipFill>
                <a:blip r:embed="rId4"/>
                <a:stretch>
                  <a:fillRect b="-13333"/>
                </a:stretch>
              </a:blipFill>
            </p:spPr>
            <p:txBody>
              <a:bodyPr/>
              <a:lstStyle/>
              <a:p>
                <a:r>
                  <a:rPr lang="en-NP">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2BE9DF-8B10-CEF3-B604-D97B66F11380}"/>
                  </a:ext>
                </a:extLst>
              </p:cNvPr>
              <p:cNvSpPr txBox="1"/>
              <p:nvPr/>
            </p:nvSpPr>
            <p:spPr>
              <a:xfrm>
                <a:off x="-1085850" y="4039679"/>
                <a:ext cx="6377940"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𝑒𝑓𝑓</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𝑔</m:t>
                              </m:r>
                            </m:e>
                          </m:d>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𝑒𝑓𝑓</m:t>
                              </m:r>
                            </m:sub>
                          </m:sSub>
                          <m:r>
                            <a:rPr lang="en-US" b="0" i="1" smtClean="0">
                              <a:latin typeface="Cambria Math" panose="02040503050406030204" pitchFamily="18" charset="0"/>
                            </a:rPr>
                            <m:t>−1</m:t>
                          </m:r>
                        </m:sup>
                      </m:sSup>
                    </m:oMath>
                  </m:oMathPara>
                </a14:m>
                <a:endParaRPr lang="x-none" dirty="0"/>
              </a:p>
            </p:txBody>
          </p:sp>
        </mc:Choice>
        <mc:Fallback xmlns="">
          <p:sp>
            <p:nvSpPr>
              <p:cNvPr id="33" name="TextBox 32">
                <a:extLst>
                  <a:ext uri="{FF2B5EF4-FFF2-40B4-BE49-F238E27FC236}">
                    <a16:creationId xmlns:a16="http://schemas.microsoft.com/office/drawing/2014/main" id="{742BE9DF-8B10-CEF3-B604-D97B66F11380}"/>
                  </a:ext>
                </a:extLst>
              </p:cNvPr>
              <p:cNvSpPr txBox="1">
                <a:spLocks noRot="1" noChangeAspect="1" noMove="1" noResize="1" noEditPoints="1" noAdjustHandles="1" noChangeArrowheads="1" noChangeShapeType="1" noTextEdit="1"/>
              </p:cNvSpPr>
              <p:nvPr/>
            </p:nvSpPr>
            <p:spPr>
              <a:xfrm>
                <a:off x="-1085850" y="4039679"/>
                <a:ext cx="6377940" cy="404983"/>
              </a:xfrm>
              <a:prstGeom prst="rect">
                <a:avLst/>
              </a:prstGeom>
              <a:blipFill>
                <a:blip r:embed="rId5"/>
                <a:stretch>
                  <a:fillRect b="-9375"/>
                </a:stretch>
              </a:blipFill>
            </p:spPr>
            <p:txBody>
              <a:bodyPr/>
              <a:lstStyle/>
              <a:p>
                <a:r>
                  <a:rPr lang="en-NP">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633BE7C-DBCF-7499-E406-1AF127EFB85B}"/>
                  </a:ext>
                </a:extLst>
              </p:cNvPr>
              <p:cNvSpPr txBox="1"/>
              <p:nvPr/>
            </p:nvSpPr>
            <p:spPr>
              <a:xfrm>
                <a:off x="259080" y="2491155"/>
                <a:ext cx="11673840" cy="369331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𝐶</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e>
                    </m:d>
                  </m:oMath>
                </a14:m>
                <a:r>
                  <a:rPr lang="x-none" dirty="0"/>
                  <a:t> = Net impurity concentration  at position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a14:m>
                <a:r>
                  <a:rPr lang="x-none" dirty="0"/>
                  <a:t>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𝐵</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oMath>
                </a14:m>
                <a:r>
                  <a:rPr lang="x-none" dirty="0"/>
                  <a:t>= Impurity concentration of </a:t>
                </a:r>
                <a:r>
                  <a:rPr lang="x-none" b="1" dirty="0"/>
                  <a:t>boron</a:t>
                </a:r>
                <a:r>
                  <a:rPr lang="x-none" dirty="0"/>
                  <a:t> at position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a14:m>
                <a:endParaRPr lang="x-none"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𝐴𝑙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oMath>
                </a14:m>
                <a:r>
                  <a:rPr lang="x-none" dirty="0"/>
                  <a:t> = Impurity concentration of </a:t>
                </a:r>
                <a:r>
                  <a:rPr lang="x-none" b="1" dirty="0"/>
                  <a:t>aluminium</a:t>
                </a:r>
                <a:r>
                  <a:rPr lang="x-none" dirty="0"/>
                  <a:t> at position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a14:m>
                <a:endParaRPr lang="en-US" dirty="0"/>
              </a:p>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P</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g</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oMath>
                </a14:m>
                <a:r>
                  <a:rPr lang="x-none" dirty="0"/>
                  <a:t> =  Impurity concentration of </a:t>
                </a:r>
                <a:r>
                  <a:rPr lang="x-none" b="1" dirty="0"/>
                  <a:t>phosphorous</a:t>
                </a:r>
                <a:r>
                  <a:rPr lang="x-none" dirty="0"/>
                  <a:t> at position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a14:m>
                <a:endParaRPr lang="x-none"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𝐺𝑎</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d>
                  </m:oMath>
                </a14:m>
                <a:r>
                  <a:rPr lang="x-none" dirty="0"/>
                  <a:t> = Impurity concentration of </a:t>
                </a:r>
                <a:r>
                  <a:rPr lang="x-none" b="1" dirty="0"/>
                  <a:t>galium</a:t>
                </a:r>
                <a:r>
                  <a:rPr lang="x-none" dirty="0"/>
                  <a:t> at position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a14:m>
                <a:endParaRPr lang="x-none" dirty="0"/>
              </a:p>
              <a:p>
                <a:r>
                  <a:rPr lang="x-none" dirty="0"/>
                  <a:t>Scheil’s equation</a:t>
                </a:r>
              </a:p>
              <a:p>
                <a:endParaRPr lang="x-none" dirty="0"/>
              </a:p>
              <a:p>
                <a:r>
                  <a:rPr lang="en-US" dirty="0"/>
                  <a:t>W</a:t>
                </a:r>
                <a:r>
                  <a:rPr lang="x-none" dirty="0"/>
                  <a:t>here, g = </a:t>
                </a:r>
                <a:r>
                  <a:rPr lang="en-US" b="0" i="0" dirty="0">
                    <a:effectLst/>
                    <a:highlight>
                      <a:srgbClr val="FFFFFF"/>
                    </a:highlight>
                  </a:rPr>
                  <a:t>the solidified fraction at different positions: 0.005 at the neck, 0.15 at S1, 0.45 at S2, 0.75 at S3, and 0.995</a:t>
                </a:r>
                <a:br>
                  <a:rPr lang="en-US" dirty="0"/>
                </a:br>
                <a:r>
                  <a:rPr lang="en-US" b="0" i="0" dirty="0">
                    <a:effectLst/>
                    <a:highlight>
                      <a:srgbClr val="FFFFFF"/>
                    </a:highlight>
                  </a:rPr>
                  <a:t>at the tail.</a:t>
                </a:r>
                <a:endParaRPr lang="x-none" dirty="0"/>
              </a:p>
              <a:p>
                <a:endParaRPr lang="x-none" dirty="0"/>
              </a:p>
              <a:p>
                <a:endParaRPr lang="x-none" dirty="0"/>
              </a:p>
              <a:p>
                <a:endParaRPr lang="x-none" dirty="0"/>
              </a:p>
              <a:p>
                <a:endParaRPr lang="x-none" dirty="0"/>
              </a:p>
            </p:txBody>
          </p:sp>
        </mc:Choice>
        <mc:Fallback xmlns="">
          <p:sp>
            <p:nvSpPr>
              <p:cNvPr id="34" name="TextBox 33">
                <a:extLst>
                  <a:ext uri="{FF2B5EF4-FFF2-40B4-BE49-F238E27FC236}">
                    <a16:creationId xmlns:a16="http://schemas.microsoft.com/office/drawing/2014/main" id="{A633BE7C-DBCF-7499-E406-1AF127EFB85B}"/>
                  </a:ext>
                </a:extLst>
              </p:cNvPr>
              <p:cNvSpPr txBox="1">
                <a:spLocks noRot="1" noChangeAspect="1" noMove="1" noResize="1" noEditPoints="1" noAdjustHandles="1" noChangeArrowheads="1" noChangeShapeType="1" noTextEdit="1"/>
              </p:cNvSpPr>
              <p:nvPr/>
            </p:nvSpPr>
            <p:spPr>
              <a:xfrm>
                <a:off x="259080" y="2491155"/>
                <a:ext cx="11673840" cy="3693319"/>
              </a:xfrm>
              <a:prstGeom prst="rect">
                <a:avLst/>
              </a:prstGeom>
              <a:blipFill>
                <a:blip r:embed="rId6"/>
                <a:stretch>
                  <a:fillRect l="-435" t="-1027"/>
                </a:stretch>
              </a:blipFill>
            </p:spPr>
            <p:txBody>
              <a:bodyPr/>
              <a:lstStyle/>
              <a:p>
                <a:r>
                  <a:rPr lang="en-NP">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E0A59EF-34D6-6A4F-4B18-C58D106D5D1E}"/>
                  </a:ext>
                </a:extLst>
              </p:cNvPr>
              <p:cNvSpPr txBox="1"/>
              <p:nvPr/>
            </p:nvSpPr>
            <p:spPr>
              <a:xfrm>
                <a:off x="716280" y="4773111"/>
                <a:ext cx="7551420" cy="1463542"/>
              </a:xfrm>
              <a:prstGeom prst="rect">
                <a:avLst/>
              </a:prstGeom>
              <a:noFill/>
            </p:spPr>
            <p:txBody>
              <a:bodyPr wrap="square" rtlCol="0">
                <a:spAutoFit/>
              </a:bodyPr>
              <a:lstStyle/>
              <a:p>
                <a14:m>
                  <m:oMath xmlns:m="http://schemas.openxmlformats.org/officeDocument/2006/math">
                    <m:sSub>
                      <m:sSubPr>
                        <m:ctrlPr>
                          <a:rPr lang="en-US" b="0" i="1" smtClean="0">
                            <a:effectLst/>
                            <a:highlight>
                              <a:srgbClr val="FFFFFF"/>
                            </a:highlight>
                            <a:latin typeface="Cambria Math" panose="02040503050406030204" pitchFamily="18" charset="0"/>
                          </a:rPr>
                        </m:ctrlPr>
                      </m:sSubPr>
                      <m:e>
                        <m:r>
                          <a:rPr lang="en-US" b="0" i="1" smtClean="0">
                            <a:effectLst/>
                            <a:highlight>
                              <a:srgbClr val="FFFFFF"/>
                            </a:highlight>
                            <a:latin typeface="Cambria Math" panose="02040503050406030204" pitchFamily="18" charset="0"/>
                          </a:rPr>
                          <m:t>𝑘</m:t>
                        </m:r>
                      </m:e>
                      <m:sub>
                        <m:r>
                          <a:rPr lang="en-US" b="0" i="1" smtClean="0">
                            <a:effectLst/>
                            <a:highlight>
                              <a:srgbClr val="FFFFFF"/>
                            </a:highlight>
                            <a:latin typeface="Cambria Math" panose="02040503050406030204" pitchFamily="18" charset="0"/>
                          </a:rPr>
                          <m:t>𝑒𝑓𝑓</m:t>
                        </m:r>
                      </m:sub>
                    </m:sSub>
                    <m:r>
                      <a:rPr lang="en-US" b="0" i="1" smtClean="0">
                        <a:effectLst/>
                        <a:highlight>
                          <a:srgbClr val="FFFFFF"/>
                        </a:highlight>
                        <a:latin typeface="Cambria Math" panose="02040503050406030204" pitchFamily="18" charset="0"/>
                      </a:rPr>
                      <m:t>=</m:t>
                    </m:r>
                  </m:oMath>
                </a14:m>
                <a:r>
                  <a:rPr lang="x-none" dirty="0"/>
                  <a:t> effective seggregation coefficient = </a:t>
                </a:r>
                <a14:m>
                  <m:oMath xmlns:m="http://schemas.openxmlformats.org/officeDocument/2006/math">
                    <m:sSub>
                      <m:sSubPr>
                        <m:ctrlPr>
                          <a:rPr lang="en-US" i="1">
                            <a:highlight>
                              <a:srgbClr val="FFFFFF"/>
                            </a:highlight>
                            <a:latin typeface="Cambria Math" panose="02040503050406030204" pitchFamily="18" charset="0"/>
                          </a:rPr>
                        </m:ctrlPr>
                      </m:sSubPr>
                      <m:e>
                        <m:r>
                          <a:rPr lang="en-US" i="1">
                            <a:highlight>
                              <a:srgbClr val="FFFFFF"/>
                            </a:highlight>
                            <a:latin typeface="Cambria Math" panose="02040503050406030204" pitchFamily="18" charset="0"/>
                          </a:rPr>
                          <m:t>𝑘</m:t>
                        </m:r>
                      </m:e>
                      <m:sub>
                        <m:r>
                          <a:rPr lang="en-US" i="1">
                            <a:highlight>
                              <a:srgbClr val="FFFFFF"/>
                            </a:highlight>
                            <a:latin typeface="Cambria Math" panose="02040503050406030204" pitchFamily="18" charset="0"/>
                          </a:rPr>
                          <m:t>0</m:t>
                        </m:r>
                      </m:sub>
                    </m:sSub>
                    <m:r>
                      <a:rPr lang="en-US" i="1">
                        <a:highlight>
                          <a:srgbClr val="FFFFFF"/>
                        </a:highlight>
                        <a:latin typeface="Cambria Math" panose="02040503050406030204" pitchFamily="18" charset="0"/>
                      </a:rPr>
                      <m:t>+</m:t>
                    </m:r>
                    <m:d>
                      <m:dPr>
                        <m:ctrlPr>
                          <a:rPr lang="en-US" i="1">
                            <a:highlight>
                              <a:srgbClr val="FFFFFF"/>
                            </a:highlight>
                            <a:latin typeface="Cambria Math" panose="02040503050406030204" pitchFamily="18" charset="0"/>
                          </a:rPr>
                        </m:ctrlPr>
                      </m:dPr>
                      <m:e>
                        <m:r>
                          <a:rPr lang="en-US" i="1">
                            <a:highlight>
                              <a:srgbClr val="FFFFFF"/>
                            </a:highlight>
                            <a:latin typeface="Cambria Math" panose="02040503050406030204" pitchFamily="18" charset="0"/>
                          </a:rPr>
                          <m:t>1−</m:t>
                        </m:r>
                        <m:sSub>
                          <m:sSubPr>
                            <m:ctrlPr>
                              <a:rPr lang="en-US" i="1">
                                <a:highlight>
                                  <a:srgbClr val="FFFFFF"/>
                                </a:highlight>
                                <a:latin typeface="Cambria Math" panose="02040503050406030204" pitchFamily="18" charset="0"/>
                              </a:rPr>
                            </m:ctrlPr>
                          </m:sSubPr>
                          <m:e>
                            <m:r>
                              <a:rPr lang="en-US" i="1">
                                <a:highlight>
                                  <a:srgbClr val="FFFFFF"/>
                                </a:highlight>
                                <a:latin typeface="Cambria Math" panose="02040503050406030204" pitchFamily="18" charset="0"/>
                              </a:rPr>
                              <m:t>𝑘</m:t>
                            </m:r>
                          </m:e>
                          <m:sub>
                            <m:r>
                              <a:rPr lang="en-US" i="1">
                                <a:highlight>
                                  <a:srgbClr val="FFFFFF"/>
                                </a:highlight>
                                <a:latin typeface="Cambria Math" panose="02040503050406030204" pitchFamily="18" charset="0"/>
                              </a:rPr>
                              <m:t>𝑂</m:t>
                            </m:r>
                          </m:sub>
                        </m:sSub>
                      </m:e>
                    </m:d>
                    <m:func>
                      <m:funcPr>
                        <m:ctrlPr>
                          <a:rPr lang="en-US" i="1">
                            <a:highlight>
                              <a:srgbClr val="FFFFFF"/>
                            </a:highlight>
                            <a:latin typeface="Cambria Math" panose="02040503050406030204" pitchFamily="18" charset="0"/>
                          </a:rPr>
                        </m:ctrlPr>
                      </m:funcPr>
                      <m:fName>
                        <m:r>
                          <m:rPr>
                            <m:sty m:val="p"/>
                          </m:rPr>
                          <a:rPr lang="en-US">
                            <a:highlight>
                              <a:srgbClr val="FFFFFF"/>
                            </a:highlight>
                            <a:latin typeface="Cambria Math" panose="02040503050406030204" pitchFamily="18" charset="0"/>
                          </a:rPr>
                          <m:t>exp</m:t>
                        </m:r>
                      </m:fName>
                      <m:e>
                        <m:d>
                          <m:dPr>
                            <m:ctrlPr>
                              <a:rPr lang="en-US" i="1">
                                <a:highlight>
                                  <a:srgbClr val="FFFFFF"/>
                                </a:highlight>
                                <a:latin typeface="Cambria Math" panose="02040503050406030204" pitchFamily="18" charset="0"/>
                              </a:rPr>
                            </m:ctrlPr>
                          </m:dPr>
                          <m:e>
                            <m:r>
                              <a:rPr lang="en-US" i="1">
                                <a:highlight>
                                  <a:srgbClr val="FFFFFF"/>
                                </a:highlight>
                                <a:latin typeface="Cambria Math" panose="02040503050406030204" pitchFamily="18" charset="0"/>
                              </a:rPr>
                              <m:t>−</m:t>
                            </m:r>
                            <m:f>
                              <m:fPr>
                                <m:ctrlPr>
                                  <a:rPr lang="en-US" i="1">
                                    <a:highlight>
                                      <a:srgbClr val="FFFFFF"/>
                                    </a:highlight>
                                    <a:latin typeface="Cambria Math" panose="02040503050406030204" pitchFamily="18" charset="0"/>
                                    <a:ea typeface="Cambria Math" panose="02040503050406030204" pitchFamily="18" charset="0"/>
                                  </a:rPr>
                                </m:ctrlPr>
                              </m:fPr>
                              <m:num>
                                <m:r>
                                  <a:rPr lang="en-US" i="1">
                                    <a:highlight>
                                      <a:srgbClr val="FFFFFF"/>
                                    </a:highlight>
                                    <a:latin typeface="Cambria Math" panose="02040503050406030204" pitchFamily="18" charset="0"/>
                                  </a:rPr>
                                  <m:t>𝑓</m:t>
                                </m:r>
                                <m:r>
                                  <a:rPr lang="en-US" i="1">
                                    <a:highlight>
                                      <a:srgbClr val="FFFFFF"/>
                                    </a:highlight>
                                    <a:latin typeface="Cambria Math" panose="02040503050406030204" pitchFamily="18" charset="0"/>
                                    <a:ea typeface="Cambria Math" panose="02040503050406030204" pitchFamily="18" charset="0"/>
                                  </a:rPr>
                                  <m:t>𝛿</m:t>
                                </m:r>
                              </m:num>
                              <m:den>
                                <m:r>
                                  <a:rPr lang="en-US" i="1">
                                    <a:highlight>
                                      <a:srgbClr val="FFFFFF"/>
                                    </a:highlight>
                                    <a:latin typeface="Cambria Math" panose="02040503050406030204" pitchFamily="18" charset="0"/>
                                    <a:ea typeface="Cambria Math" panose="02040503050406030204" pitchFamily="18" charset="0"/>
                                  </a:rPr>
                                  <m:t>𝐷</m:t>
                                </m:r>
                              </m:den>
                            </m:f>
                          </m:e>
                        </m:d>
                      </m:e>
                    </m:func>
                  </m:oMath>
                </a14:m>
                <a:endParaRPr lang="x-none" dirty="0"/>
              </a:p>
              <a:p>
                <a:r>
                  <a:rPr lang="en-US" dirty="0"/>
                  <a:t>W</a:t>
                </a:r>
                <a:r>
                  <a:rPr lang="x-none" dirty="0"/>
                  <a:t>here, </a:t>
                </a:r>
                <a14:m>
                  <m:oMath xmlns:m="http://schemas.openxmlformats.org/officeDocument/2006/math">
                    <m:sSub>
                      <m:sSubPr>
                        <m:ctrlPr>
                          <a:rPr lang="en-US" i="1" smtClean="0">
                            <a:highlight>
                              <a:srgbClr val="FFFFFF"/>
                            </a:highlight>
                            <a:latin typeface="Cambria Math" panose="02040503050406030204" pitchFamily="18" charset="0"/>
                          </a:rPr>
                        </m:ctrlPr>
                      </m:sSubPr>
                      <m:e>
                        <m:r>
                          <a:rPr lang="en-US" i="1">
                            <a:highlight>
                              <a:srgbClr val="FFFFFF"/>
                            </a:highlight>
                            <a:latin typeface="Cambria Math" panose="02040503050406030204" pitchFamily="18" charset="0"/>
                          </a:rPr>
                          <m:t>𝑘</m:t>
                        </m:r>
                      </m:e>
                      <m:sub>
                        <m:r>
                          <a:rPr lang="en-US" i="1">
                            <a:highlight>
                              <a:srgbClr val="FFFFFF"/>
                            </a:highlight>
                            <a:latin typeface="Cambria Math" panose="02040503050406030204" pitchFamily="18" charset="0"/>
                          </a:rPr>
                          <m:t>0</m:t>
                        </m:r>
                      </m:sub>
                    </m:sSub>
                  </m:oMath>
                </a14:m>
                <a:r>
                  <a:rPr lang="x-none" dirty="0"/>
                  <a:t> is equlibrium seggrgation coefficient, f= growth rate , D = diffusion coefficient of impurity in germanium melt. </a:t>
                </a:r>
              </a:p>
              <a:p>
                <a14:m>
                  <m:oMath xmlns:m="http://schemas.openxmlformats.org/officeDocument/2006/math">
                    <m:r>
                      <a:rPr lang="x-none"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=1.6</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𝐷</m:t>
                        </m:r>
                      </m:e>
                      <m:sup>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3</m:t>
                            </m:r>
                          </m:den>
                        </m:f>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6</m:t>
                            </m:r>
                          </m:den>
                        </m:f>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𝑤</m:t>
                        </m:r>
                      </m:e>
                      <m: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sup>
                    </m:sSup>
                  </m:oMath>
                </a14:m>
                <a:r>
                  <a:rPr lang="x-none" dirty="0"/>
                  <a:t> , </a:t>
                </a:r>
                <a14:m>
                  <m:oMath xmlns:m="http://schemas.openxmlformats.org/officeDocument/2006/math">
                    <m:r>
                      <a:rPr lang="en-US" i="1">
                        <a:latin typeface="Cambria Math" panose="02040503050406030204" pitchFamily="18" charset="0"/>
                        <a:ea typeface="Cambria Math" panose="02040503050406030204" pitchFamily="18" charset="0"/>
                      </a:rPr>
                      <m:t>𝑣</m:t>
                    </m:r>
                  </m:oMath>
                </a14:m>
                <a:r>
                  <a:rPr lang="x-none" dirty="0"/>
                  <a:t> =kinematic viscoity, w= rotation rate of crystal</a:t>
                </a:r>
              </a:p>
            </p:txBody>
          </p:sp>
        </mc:Choice>
        <mc:Fallback xmlns="">
          <p:sp>
            <p:nvSpPr>
              <p:cNvPr id="37" name="TextBox 36">
                <a:extLst>
                  <a:ext uri="{FF2B5EF4-FFF2-40B4-BE49-F238E27FC236}">
                    <a16:creationId xmlns:a16="http://schemas.microsoft.com/office/drawing/2014/main" id="{AE0A59EF-34D6-6A4F-4B18-C58D106D5D1E}"/>
                  </a:ext>
                </a:extLst>
              </p:cNvPr>
              <p:cNvSpPr txBox="1">
                <a:spLocks noRot="1" noChangeAspect="1" noMove="1" noResize="1" noEditPoints="1" noAdjustHandles="1" noChangeArrowheads="1" noChangeShapeType="1" noTextEdit="1"/>
              </p:cNvSpPr>
              <p:nvPr/>
            </p:nvSpPr>
            <p:spPr>
              <a:xfrm>
                <a:off x="716280" y="4773111"/>
                <a:ext cx="7551420" cy="1463542"/>
              </a:xfrm>
              <a:prstGeom prst="rect">
                <a:avLst/>
              </a:prstGeom>
              <a:blipFill>
                <a:blip r:embed="rId7"/>
                <a:stretch>
                  <a:fillRect l="-672" b="-3419"/>
                </a:stretch>
              </a:blipFill>
            </p:spPr>
            <p:txBody>
              <a:bodyPr/>
              <a:lstStyle/>
              <a:p>
                <a:r>
                  <a:rPr lang="en-NP">
                    <a:noFill/>
                  </a:rPr>
                  <a:t> </a:t>
                </a:r>
              </a:p>
            </p:txBody>
          </p:sp>
        </mc:Fallback>
      </mc:AlternateContent>
    </p:spTree>
    <p:extLst>
      <p:ext uri="{BB962C8B-B14F-4D97-AF65-F5344CB8AC3E}">
        <p14:creationId xmlns:p14="http://schemas.microsoft.com/office/powerpoint/2010/main" val="330572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D71A8-B911-71B1-C4B8-D1C30EA147A4}"/>
              </a:ext>
            </a:extLst>
          </p:cNvPr>
          <p:cNvSpPr>
            <a:spLocks noGrp="1"/>
          </p:cNvSpPr>
          <p:nvPr>
            <p:ph type="dt" sz="half" idx="10"/>
          </p:nvPr>
        </p:nvSpPr>
        <p:spPr/>
        <p:txBody>
          <a:bodyPr/>
          <a:lstStyle/>
          <a:p>
            <a:fld id="{2BFEAD3A-F8FB-0A4F-87C6-FAF9AE05F12E}" type="datetime1">
              <a:rPr lang="en-US" smtClean="0"/>
              <a:t>6/23/25</a:t>
            </a:fld>
            <a:endParaRPr lang="en-US" dirty="0"/>
          </a:p>
        </p:txBody>
      </p:sp>
      <p:sp>
        <p:nvSpPr>
          <p:cNvPr id="4" name="Slide Number Placeholder 3">
            <a:extLst>
              <a:ext uri="{FF2B5EF4-FFF2-40B4-BE49-F238E27FC236}">
                <a16:creationId xmlns:a16="http://schemas.microsoft.com/office/drawing/2014/main" id="{7E99C3AE-C870-97CA-BE32-7DE5BDDAFBBD}"/>
              </a:ext>
            </a:extLst>
          </p:cNvPr>
          <p:cNvSpPr>
            <a:spLocks noGrp="1"/>
          </p:cNvSpPr>
          <p:nvPr>
            <p:ph type="sldNum" sz="quarter" idx="12"/>
          </p:nvPr>
        </p:nvSpPr>
        <p:spPr/>
        <p:txBody>
          <a:bodyPr/>
          <a:lstStyle/>
          <a:p>
            <a:r>
              <a:rPr lang="en-US"/>
              <a:t>14</a:t>
            </a:r>
            <a:endParaRPr lang="en-US" dirty="0"/>
          </a:p>
        </p:txBody>
      </p:sp>
      <p:pic>
        <p:nvPicPr>
          <p:cNvPr id="7" name="Picture 6">
            <a:extLst>
              <a:ext uri="{FF2B5EF4-FFF2-40B4-BE49-F238E27FC236}">
                <a16:creationId xmlns:a16="http://schemas.microsoft.com/office/drawing/2014/main" id="{57AC018F-BFEB-CBC6-0596-650B4B9CA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44420" y="-510187"/>
            <a:ext cx="3048973" cy="4478672"/>
          </a:xfrm>
          <a:prstGeom prst="rect">
            <a:avLst/>
          </a:prstGeom>
        </p:spPr>
      </p:pic>
      <p:pic>
        <p:nvPicPr>
          <p:cNvPr id="13" name="Picture 12" descr="A math equations on a white background&#10;&#10;Description automatically generated">
            <a:extLst>
              <a:ext uri="{FF2B5EF4-FFF2-40B4-BE49-F238E27FC236}">
                <a16:creationId xmlns:a16="http://schemas.microsoft.com/office/drawing/2014/main" id="{FF868776-CD09-84A1-6E8E-9CCA8186B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0" y="1261011"/>
            <a:ext cx="6273800" cy="1612900"/>
          </a:xfrm>
          <a:prstGeom prst="rect">
            <a:avLst/>
          </a:prstGeom>
        </p:spPr>
      </p:pic>
      <p:pic>
        <p:nvPicPr>
          <p:cNvPr id="14" name="Picture 13">
            <a:extLst>
              <a:ext uri="{FF2B5EF4-FFF2-40B4-BE49-F238E27FC236}">
                <a16:creationId xmlns:a16="http://schemas.microsoft.com/office/drawing/2014/main" id="{6D3F922D-EEA6-BAD3-69BD-789C35F7D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56371" y="2287041"/>
            <a:ext cx="3563556" cy="4940187"/>
          </a:xfrm>
          <a:prstGeom prst="rect">
            <a:avLst/>
          </a:prstGeom>
        </p:spPr>
      </p:pic>
      <p:sp>
        <p:nvSpPr>
          <p:cNvPr id="15" name="TextBox 14">
            <a:extLst>
              <a:ext uri="{FF2B5EF4-FFF2-40B4-BE49-F238E27FC236}">
                <a16:creationId xmlns:a16="http://schemas.microsoft.com/office/drawing/2014/main" id="{E0DDB6DF-300D-FDA8-A7A7-A36FF2283DB9}"/>
              </a:ext>
            </a:extLst>
          </p:cNvPr>
          <p:cNvSpPr txBox="1"/>
          <p:nvPr/>
        </p:nvSpPr>
        <p:spPr>
          <a:xfrm>
            <a:off x="115690" y="3769041"/>
            <a:ext cx="5805049" cy="923330"/>
          </a:xfrm>
          <a:prstGeom prst="rect">
            <a:avLst/>
          </a:prstGeom>
          <a:noFill/>
        </p:spPr>
        <p:txBody>
          <a:bodyPr wrap="square" rtlCol="0">
            <a:spAutoFit/>
          </a:bodyPr>
          <a:lstStyle/>
          <a:p>
            <a:r>
              <a:rPr lang="en-US" b="1" i="0" dirty="0">
                <a:effectLst/>
                <a:highlight>
                  <a:srgbClr val="FFFFFF"/>
                </a:highlight>
              </a:rPr>
              <a:t>The initial concentration (C</a:t>
            </a:r>
            <a:r>
              <a:rPr lang="en-US" b="1" i="0" baseline="-25000" dirty="0">
                <a:effectLst/>
                <a:highlight>
                  <a:srgbClr val="FFFFFF"/>
                </a:highlight>
              </a:rPr>
              <a:t>0</a:t>
            </a:r>
            <a:r>
              <a:rPr lang="en-US" b="1" i="0" dirty="0">
                <a:effectLst/>
                <a:highlight>
                  <a:srgbClr val="FFFFFF"/>
                </a:highlight>
              </a:rPr>
              <a:t>) of B, Al, Ga and P for this crystal were found to be 3.87 × 10</a:t>
            </a:r>
            <a:r>
              <a:rPr lang="en-US" b="1" i="0" baseline="30000" dirty="0">
                <a:effectLst/>
                <a:highlight>
                  <a:srgbClr val="FFFFFF"/>
                </a:highlight>
              </a:rPr>
              <a:t>10</a:t>
            </a:r>
            <a:r>
              <a:rPr lang="en-US" b="1" i="0" dirty="0">
                <a:effectLst/>
                <a:highlight>
                  <a:srgbClr val="FFFFFF"/>
                </a:highlight>
              </a:rPr>
              <a:t>/cm</a:t>
            </a:r>
            <a:r>
              <a:rPr lang="en-US" b="1" i="0" baseline="30000" dirty="0">
                <a:effectLst/>
                <a:highlight>
                  <a:srgbClr val="FFFFFF"/>
                </a:highlight>
              </a:rPr>
              <a:t>3</a:t>
            </a:r>
            <a:r>
              <a:rPr lang="en-US" b="1" i="0" dirty="0">
                <a:effectLst/>
                <a:highlight>
                  <a:srgbClr val="FFFFFF"/>
                </a:highlight>
              </a:rPr>
              <a:t>, 2.21 × 10</a:t>
            </a:r>
            <a:r>
              <a:rPr lang="en-US" b="1" i="0" baseline="30000" dirty="0">
                <a:effectLst/>
                <a:highlight>
                  <a:srgbClr val="FFFFFF"/>
                </a:highlight>
              </a:rPr>
              <a:t>11</a:t>
            </a:r>
            <a:r>
              <a:rPr lang="en-US" b="1" i="0" dirty="0">
                <a:effectLst/>
                <a:highlight>
                  <a:srgbClr val="FFFFFF"/>
                </a:highlight>
              </a:rPr>
              <a:t>/cm</a:t>
            </a:r>
            <a:r>
              <a:rPr lang="en-US" b="1" i="0" baseline="30000" dirty="0">
                <a:effectLst/>
                <a:highlight>
                  <a:srgbClr val="FFFFFF"/>
                </a:highlight>
              </a:rPr>
              <a:t>3</a:t>
            </a:r>
            <a:r>
              <a:rPr lang="en-US" b="1" i="0" dirty="0">
                <a:effectLst/>
                <a:highlight>
                  <a:srgbClr val="FFFFFF"/>
                </a:highlight>
              </a:rPr>
              <a:t>, 7.13 × 10</a:t>
            </a:r>
            <a:r>
              <a:rPr lang="en-US" b="1" i="0" baseline="30000" dirty="0">
                <a:effectLst/>
                <a:highlight>
                  <a:srgbClr val="FFFFFF"/>
                </a:highlight>
              </a:rPr>
              <a:t>11</a:t>
            </a:r>
            <a:r>
              <a:rPr lang="en-US" b="1" i="0" dirty="0">
                <a:effectLst/>
                <a:highlight>
                  <a:srgbClr val="FFFFFF"/>
                </a:highlight>
              </a:rPr>
              <a:t>/cm</a:t>
            </a:r>
            <a:r>
              <a:rPr lang="en-US" b="1" i="0" baseline="30000" dirty="0">
                <a:effectLst/>
                <a:highlight>
                  <a:srgbClr val="FFFFFF"/>
                </a:highlight>
              </a:rPr>
              <a:t>3</a:t>
            </a:r>
            <a:r>
              <a:rPr lang="en-US" b="1" i="0" dirty="0">
                <a:effectLst/>
                <a:highlight>
                  <a:srgbClr val="FFFFFF"/>
                </a:highlight>
              </a:rPr>
              <a:t> and 1.89 × 10</a:t>
            </a:r>
            <a:r>
              <a:rPr lang="en-US" b="1" i="0" baseline="30000" dirty="0">
                <a:effectLst/>
                <a:highlight>
                  <a:srgbClr val="FFFFFF"/>
                </a:highlight>
              </a:rPr>
              <a:t>12</a:t>
            </a:r>
            <a:r>
              <a:rPr lang="en-US" b="1" i="0" dirty="0">
                <a:effectLst/>
                <a:highlight>
                  <a:srgbClr val="FFFFFF"/>
                </a:highlight>
              </a:rPr>
              <a:t>/cm</a:t>
            </a:r>
            <a:r>
              <a:rPr lang="en-US" b="1" i="0" baseline="30000" dirty="0">
                <a:effectLst/>
                <a:highlight>
                  <a:srgbClr val="FFFFFF"/>
                </a:highlight>
              </a:rPr>
              <a:t>3</a:t>
            </a:r>
            <a:r>
              <a:rPr lang="en-US" b="1" i="0" dirty="0">
                <a:effectLst/>
                <a:highlight>
                  <a:srgbClr val="FFFFFF"/>
                </a:highlight>
              </a:rPr>
              <a:t> respectively.</a:t>
            </a:r>
            <a:endParaRPr lang="x-none" b="1" dirty="0"/>
          </a:p>
        </p:txBody>
      </p:sp>
      <p:sp>
        <p:nvSpPr>
          <p:cNvPr id="16" name="TextBox 15">
            <a:extLst>
              <a:ext uri="{FF2B5EF4-FFF2-40B4-BE49-F238E27FC236}">
                <a16:creationId xmlns:a16="http://schemas.microsoft.com/office/drawing/2014/main" id="{0290C754-8520-3871-89B6-4DF08A17A887}"/>
              </a:ext>
            </a:extLst>
          </p:cNvPr>
          <p:cNvSpPr txBox="1"/>
          <p:nvPr/>
        </p:nvSpPr>
        <p:spPr>
          <a:xfrm>
            <a:off x="1211580" y="422910"/>
            <a:ext cx="1103507" cy="461665"/>
          </a:xfrm>
          <a:prstGeom prst="rect">
            <a:avLst/>
          </a:prstGeom>
          <a:noFill/>
        </p:spPr>
        <p:txBody>
          <a:bodyPr wrap="none" rtlCol="0">
            <a:spAutoFit/>
          </a:bodyPr>
          <a:lstStyle/>
          <a:p>
            <a:r>
              <a:rPr lang="x-none" sz="2400" b="1" dirty="0"/>
              <a:t>Results</a:t>
            </a:r>
          </a:p>
        </p:txBody>
      </p:sp>
    </p:spTree>
    <p:extLst>
      <p:ext uri="{BB962C8B-B14F-4D97-AF65-F5344CB8AC3E}">
        <p14:creationId xmlns:p14="http://schemas.microsoft.com/office/powerpoint/2010/main" val="3961309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4376</TotalTime>
  <Words>1303</Words>
  <Application>Microsoft Macintosh PowerPoint</Application>
  <PresentationFormat>Widescreen</PresentationFormat>
  <Paragraphs>150</Paragraphs>
  <Slides>18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Aptos Display</vt:lpstr>
      <vt:lpstr>Arial</vt:lpstr>
      <vt:lpstr>Calibri</vt:lpstr>
      <vt:lpstr>Cambria Math</vt:lpstr>
      <vt:lpstr>ElsevierGulliver</vt:lpstr>
      <vt:lpstr>ElsevierSans</vt:lpstr>
      <vt:lpstr>Wingdings</vt:lpstr>
      <vt:lpstr>Office Theme</vt:lpstr>
      <vt:lpstr>Utilizing Chatbots To Improve The Growth of High Purity Germanium Crystals at USD </vt:lpstr>
      <vt:lpstr>PowerPoint Presentation</vt:lpstr>
      <vt:lpstr>PowerPoint Presentation</vt:lpstr>
      <vt:lpstr>PowerPoint Presentation</vt:lpstr>
      <vt:lpstr>PowerPoint Presentation</vt:lpstr>
      <vt:lpstr>Procedure</vt:lpstr>
      <vt:lpstr>PowerPoint Presentation</vt:lpstr>
      <vt:lpstr>Impurity Segregation</vt:lpstr>
      <vt:lpstr>PowerPoint Presentation</vt:lpstr>
      <vt:lpstr>Dislocation Measurement</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Bhattarai, Sanjay</dc:creator>
  <cp:lastModifiedBy>Bhattarai, Sanjay</cp:lastModifiedBy>
  <cp:revision>19</cp:revision>
  <dcterms:created xsi:type="dcterms:W3CDTF">2025-02-28T18:01:03Z</dcterms:created>
  <dcterms:modified xsi:type="dcterms:W3CDTF">2025-06-24T01:54:20Z</dcterms:modified>
</cp:coreProperties>
</file>