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1601" r:id="rId2"/>
    <p:sldId id="2147374379" r:id="rId3"/>
    <p:sldId id="2147374397" r:id="rId4"/>
    <p:sldId id="431" r:id="rId5"/>
    <p:sldId id="2147374363" r:id="rId6"/>
    <p:sldId id="2147374362" r:id="rId7"/>
    <p:sldId id="1859" r:id="rId8"/>
    <p:sldId id="2147374390" r:id="rId9"/>
    <p:sldId id="1870" r:id="rId10"/>
    <p:sldId id="2147374383" r:id="rId11"/>
    <p:sldId id="2147374357" r:id="rId12"/>
    <p:sldId id="2147374384" r:id="rId13"/>
    <p:sldId id="2147374385" r:id="rId14"/>
    <p:sldId id="2147374388" r:id="rId15"/>
    <p:sldId id="2147374396" r:id="rId16"/>
    <p:sldId id="2147374394" r:id="rId17"/>
    <p:sldId id="1867" r:id="rId18"/>
    <p:sldId id="2147374351" r:id="rId19"/>
    <p:sldId id="2147374378" r:id="rId20"/>
    <p:sldId id="2147374392" r:id="rId21"/>
    <p:sldId id="2147374386" r:id="rId22"/>
    <p:sldId id="1875" r:id="rId23"/>
    <p:sldId id="1860" r:id="rId24"/>
    <p:sldId id="1861" r:id="rId25"/>
    <p:sldId id="1863" r:id="rId26"/>
    <p:sldId id="1857" r:id="rId27"/>
    <p:sldId id="18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1BE"/>
    <a:srgbClr val="C0E6F0"/>
    <a:srgbClr val="E9E2FF"/>
    <a:srgbClr val="D1E7C3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8" autoAdjust="0"/>
    <p:restoredTop sz="93175" autoAdjust="0"/>
  </p:normalViewPr>
  <p:slideViewPr>
    <p:cSldViewPr snapToGrid="0">
      <p:cViewPr varScale="1">
        <p:scale>
          <a:sx n="108" d="100"/>
          <a:sy n="108" d="100"/>
        </p:scale>
        <p:origin x="328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F961D-E9FE-46BE-8D5E-87307E31F2CA}" type="datetimeFigureOut">
              <a:rPr lang="en-US" smtClean="0"/>
              <a:t>6/22/25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4B660-715B-4A98-91F1-58D974BD9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6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4F3F6-AF2D-486D-9162-FD89E0199DB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7725-B56E-61EA-5431-7118A25FD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18DD0-75D1-057C-185A-D0CCCE7BE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B7F4A-FD8B-214F-C91A-3AB7ABFE1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8C01D-B359-0DAE-AF11-6B6351AAC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7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0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E7445-C71B-1A81-0B8F-C6B01A3C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BD430-B0F6-869F-B7C3-AA4F15C21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F950C-E976-15D9-8557-D53E61D24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8519-96E9-5BC2-D3B4-0C1CDEABD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60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8556b61e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9" name="Google Shape;179;g308556b61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926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89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6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7E042-209C-F540-8314-81B5A2718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2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5062-6DDF-FB9D-F21B-5DD7F54D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AED13-3556-BC42-A7A4-E8E6CBECE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0DFEA-2ACC-72BC-CD68-43CBF0215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280A4-D122-C3A9-65EF-EDF830571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7E042-209C-F540-8314-81B5A27184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2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7E042-209C-F540-8314-81B5A27184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5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4B660-715B-4A98-91F1-58D974BD96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4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5F0BC2-CCF8-4304-B12F-E7E60AA5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8800"/>
            <a:ext cx="10972800" cy="14478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7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23F0A-9818-0449-9BE9-CD22FB4320FD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0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8A3B0-1437-4942-8FF1-7C0C1FDB335C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5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A3EF9-691C-9B4A-82ED-6AECB49AF04C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12A2EF-C71C-40E4-8834-99674997DA14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7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-1896531" y="27813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BF39706-569A-CB46-9EA7-720661BB843E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1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34567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34567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D571665-BCAD-C040-9A63-F7E90224D173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1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87881"/>
            <a:ext cx="5386917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27643"/>
            <a:ext cx="5386917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87881"/>
            <a:ext cx="5389033" cy="63976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27643"/>
            <a:ext cx="5389033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8C741B6-C45F-284E-9519-8E30FD0C0405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5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A0AADA1-C0EA-364F-BC22-438AAAB7059C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0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308071A-92D3-A043-86BC-9637B62DA7F8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4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551690-5CD1-5146-B0E0-FD003BB08D33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5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DBFA3FE-A5E0-C14D-BD51-2FF669E95A9C}"/>
              </a:ext>
            </a:extLst>
          </p:cNvPr>
          <p:cNvSpPr txBox="1">
            <a:spLocks/>
          </p:cNvSpPr>
          <p:nvPr userDrawn="1"/>
        </p:nvSpPr>
        <p:spPr>
          <a:xfrm>
            <a:off x="4673600" y="6497514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DA3C6D3-5E1B-41E0-9C21-1C77FD0C8213}" type="slidenum">
              <a:rPr lang="en-US" sz="1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3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4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057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990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903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90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5250602-4FAE-5A44-A5CA-4D67EC5763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13"/>
          <p:cNvSpPr/>
          <p:nvPr/>
        </p:nvSpPr>
        <p:spPr>
          <a:xfrm>
            <a:off x="2" y="-4717"/>
            <a:ext cx="12191999" cy="6951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8" name="Rechteck 21"/>
          <p:cNvSpPr/>
          <p:nvPr userDrawn="1"/>
        </p:nvSpPr>
        <p:spPr>
          <a:xfrm>
            <a:off x="0" y="6480315"/>
            <a:ext cx="12192000" cy="38609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4717"/>
            <a:ext cx="10972800" cy="695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2" descr="G:\Neuer Ordner\2. Auftrag\adfaf.tif">
            <a:extLst>
              <a:ext uri="{FF2B5EF4-FFF2-40B4-BE49-F238E27FC236}">
                <a16:creationId xmlns:a16="http://schemas.microsoft.com/office/drawing/2014/main" id="{0235D5A9-CB5B-FC4F-B5A4-DB313D3EA5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" y="6527443"/>
            <a:ext cx="585216" cy="2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Neuer Ordner\2. Auftrag\dsafsdaf.tif">
            <a:extLst>
              <a:ext uri="{FF2B5EF4-FFF2-40B4-BE49-F238E27FC236}">
                <a16:creationId xmlns:a16="http://schemas.microsoft.com/office/drawing/2014/main" id="{D948270E-B636-CF4D-9DC8-E700775FD60F}"/>
              </a:ext>
            </a:extLst>
          </p:cNvPr>
          <p:cNvPicPr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528" y="6531238"/>
            <a:ext cx="484632" cy="29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6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8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18" Type="http://schemas.openxmlformats.org/officeDocument/2006/relationships/image" Target="../media/image26.emf"/><Relationship Id="rId3" Type="http://schemas.openxmlformats.org/officeDocument/2006/relationships/image" Target="../media/image11.emf"/><Relationship Id="rId21" Type="http://schemas.openxmlformats.org/officeDocument/2006/relationships/image" Target="../media/image29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emf"/><Relationship Id="rId20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19" Type="http://schemas.openxmlformats.org/officeDocument/2006/relationships/image" Target="../media/image27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12" Type="http://schemas.openxmlformats.org/officeDocument/2006/relationships/image" Target="../media/image3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microsoft.com/office/2007/relationships/hdphoto" Target="../media/hdphoto2.wdp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E91FC-EA78-234D-9ED4-B78208289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8248" r="4170" b="204"/>
          <a:stretch/>
        </p:blipFill>
        <p:spPr>
          <a:xfrm>
            <a:off x="1" y="-24441"/>
            <a:ext cx="12192001" cy="6344257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-1" y="6193583"/>
            <a:ext cx="12192001" cy="664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" descr="G:\Neuer Ordner\2. Auftrag\adfa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456" y="6407971"/>
            <a:ext cx="495272" cy="256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G:\Neuer Ordner\2. Auftrag\dsafsdaf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55" y="6378354"/>
            <a:ext cx="425600" cy="256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7">
            <a:extLst>
              <a:ext uri="{FF2B5EF4-FFF2-40B4-BE49-F238E27FC236}">
                <a16:creationId xmlns:a16="http://schemas.microsoft.com/office/drawing/2014/main" id="{43FE8543-10AE-B84F-B281-B510AA1A643D}"/>
              </a:ext>
            </a:extLst>
          </p:cNvPr>
          <p:cNvSpPr/>
          <p:nvPr/>
        </p:nvSpPr>
        <p:spPr>
          <a:xfrm>
            <a:off x="9572027" y="8759727"/>
            <a:ext cx="549187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333" dirty="0">
                <a:solidFill>
                  <a:srgbClr val="FFFFFF"/>
                </a:solidFill>
                <a:latin typeface="Franklin Gothic Book"/>
              </a:rPr>
              <a:t>Carbon dioxide information analysis center, Oak Ridge National Lab. 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8C4EF0E1-0C4F-CC4C-A9EC-ACC8105FC53D}"/>
              </a:ext>
            </a:extLst>
          </p:cNvPr>
          <p:cNvSpPr/>
          <p:nvPr/>
        </p:nvSpPr>
        <p:spPr>
          <a:xfrm>
            <a:off x="1527711" y="8757311"/>
            <a:ext cx="549187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333" dirty="0">
                <a:solidFill>
                  <a:srgbClr val="FFFFFF"/>
                </a:solidFill>
                <a:latin typeface="Franklin Gothic Book"/>
              </a:rPr>
              <a:t>Photo: </a:t>
            </a:r>
            <a:r>
              <a:rPr lang="en-US" sz="1333" i="1" dirty="0">
                <a:solidFill>
                  <a:srgbClr val="FFFFFF"/>
                </a:solidFill>
                <a:latin typeface="Franklin Gothic Book"/>
              </a:rPr>
              <a:t>Guardian</a:t>
            </a:r>
            <a:r>
              <a:rPr lang="en-US" sz="1333" dirty="0">
                <a:solidFill>
                  <a:srgbClr val="FFFFFF"/>
                </a:solidFill>
                <a:latin typeface="Franklin Gothic Book"/>
              </a:rPr>
              <a:t>, Alex Ford.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178032-D187-7044-81E3-A805FB0AE8AE}"/>
              </a:ext>
            </a:extLst>
          </p:cNvPr>
          <p:cNvGrpSpPr/>
          <p:nvPr/>
        </p:nvGrpSpPr>
        <p:grpSpPr>
          <a:xfrm>
            <a:off x="3306181" y="5287256"/>
            <a:ext cx="5579639" cy="704932"/>
            <a:chOff x="6853293" y="2802217"/>
            <a:chExt cx="4184729" cy="528699"/>
          </a:xfrm>
        </p:grpSpPr>
        <p:sp>
          <p:nvSpPr>
            <p:cNvPr id="14" name="Rechteck 18">
              <a:extLst>
                <a:ext uri="{FF2B5EF4-FFF2-40B4-BE49-F238E27FC236}">
                  <a16:creationId xmlns:a16="http://schemas.microsoft.com/office/drawing/2014/main" id="{8C696330-447F-E045-9496-4D3C5B0C35CF}"/>
                </a:ext>
              </a:extLst>
            </p:cNvPr>
            <p:cNvSpPr/>
            <p:nvPr/>
          </p:nvSpPr>
          <p:spPr>
            <a:xfrm>
              <a:off x="6853293" y="2802217"/>
              <a:ext cx="2305821" cy="528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5650F2-C65E-6D43-A41C-E67696DC2652}"/>
                </a:ext>
              </a:extLst>
            </p:cNvPr>
            <p:cNvSpPr txBox="1"/>
            <p:nvPr/>
          </p:nvSpPr>
          <p:spPr>
            <a:xfrm>
              <a:off x="7219717" y="2890767"/>
              <a:ext cx="381830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400" dirty="0">
                  <a:solidFill>
                    <a:prstClr val="whit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Sokseiha Muy and Yang Shao-Horn</a:t>
              </a:r>
            </a:p>
          </p:txBody>
        </p:sp>
      </p:grpSp>
      <p:sp>
        <p:nvSpPr>
          <p:cNvPr id="27" name="Textfeld 33"/>
          <p:cNvSpPr txBox="1"/>
          <p:nvPr/>
        </p:nvSpPr>
        <p:spPr>
          <a:xfrm>
            <a:off x="213206" y="3429000"/>
            <a:ext cx="11748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Accelerating Electrolyte Discovery with AI: High-Throughput screening of multi-component Li and Na electrolytes for battery applications</a:t>
            </a:r>
            <a:endParaRPr lang="en-US" sz="32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2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A0C2-CBC7-4B27-F258-AFC5C3B9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977"/>
            <a:ext cx="10972800" cy="695157"/>
          </a:xfrm>
        </p:spPr>
        <p:txBody>
          <a:bodyPr/>
          <a:lstStyle/>
          <a:p>
            <a:r>
              <a:rPr lang="en-US" b="0" dirty="0"/>
              <a:t>Transfer learning to Na electrolytes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A7841-47BB-625B-EDA0-A2BFF17A1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06" y="1125185"/>
            <a:ext cx="11080594" cy="713958"/>
          </a:xfrm>
        </p:spPr>
        <p:txBody>
          <a:bodyPr/>
          <a:lstStyle/>
          <a:p>
            <a:r>
              <a:rPr lang="en-US" dirty="0"/>
              <a:t>The encoding blocked of the solvents and anions are ‘locked’ and only the fitting block and the encoding block of the cation are allowed to adjust during training.</a:t>
            </a:r>
          </a:p>
        </p:txBody>
      </p:sp>
      <p:pic>
        <p:nvPicPr>
          <p:cNvPr id="6" name="Content Placeholder 5" descr="A diagram of a graph&#10;&#10;AI-generated content may be incorrect.">
            <a:extLst>
              <a:ext uri="{FF2B5EF4-FFF2-40B4-BE49-F238E27FC236}">
                <a16:creationId xmlns:a16="http://schemas.microsoft.com/office/drawing/2014/main" id="{DF214B51-4FBE-CF0B-09DF-2433D129E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00" y="1924582"/>
            <a:ext cx="5505846" cy="4303577"/>
          </a:xfrm>
        </p:spPr>
      </p:pic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88381EAF-BAFA-F8F2-1ADE-E72B67F9E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6" y="2240435"/>
            <a:ext cx="5790150" cy="3322869"/>
          </a:xfrm>
          <a:prstGeom prst="rect">
            <a:avLst/>
          </a:prstGeom>
        </p:spPr>
      </p:pic>
      <p:pic>
        <p:nvPicPr>
          <p:cNvPr id="10" name="Picture 9" descr="A black and white outline of a lock&#10;&#10;AI-generated content may be incorrect.">
            <a:extLst>
              <a:ext uri="{FF2B5EF4-FFF2-40B4-BE49-F238E27FC236}">
                <a16:creationId xmlns:a16="http://schemas.microsoft.com/office/drawing/2014/main" id="{255E95E7-5268-5E58-D775-01BF2BA6A7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2273888"/>
            <a:ext cx="1170432" cy="957443"/>
          </a:xfrm>
          <a:prstGeom prst="rect">
            <a:avLst/>
          </a:prstGeom>
        </p:spPr>
      </p:pic>
      <p:pic>
        <p:nvPicPr>
          <p:cNvPr id="11" name="Picture 10" descr="A black and white outline of a lock&#10;&#10;AI-generated content may be incorrect.">
            <a:extLst>
              <a:ext uri="{FF2B5EF4-FFF2-40B4-BE49-F238E27FC236}">
                <a16:creationId xmlns:a16="http://schemas.microsoft.com/office/drawing/2014/main" id="{46319FD2-6543-B777-0BAF-C5CE1C90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" y="3434298"/>
            <a:ext cx="1170432" cy="95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35776-23F3-49E0-BC4D-8BCEB330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9BB4-207E-AA98-866E-6CAC7FC3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6"/>
            <a:ext cx="10972800" cy="695157"/>
          </a:xfrm>
        </p:spPr>
        <p:txBody>
          <a:bodyPr/>
          <a:lstStyle/>
          <a:p>
            <a:r>
              <a:rPr lang="en-US" b="0" dirty="0">
                <a:latin typeface="+mj-lt"/>
              </a:rPr>
              <a:t>ML trained on combined CALiSol-23 and Na electrolyte databases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F1A7EFEB-3D3E-D0E7-82B5-5BE20F7BD3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199" y="731513"/>
            <a:ext cx="1051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Content Placeholder 5" descr="A graph of a graph showing a line of dots&#10;&#10;AI-generated content may be incorrect.">
            <a:extLst>
              <a:ext uri="{FF2B5EF4-FFF2-40B4-BE49-F238E27FC236}">
                <a16:creationId xmlns:a16="http://schemas.microsoft.com/office/drawing/2014/main" id="{23840463-B0A9-C14B-3576-F7EBB610C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723231"/>
            <a:ext cx="5486400" cy="4194699"/>
          </a:xfrm>
        </p:spPr>
      </p:pic>
      <p:pic>
        <p:nvPicPr>
          <p:cNvPr id="5" name="Content Placeholder 7" descr="A graph of a graph of a number of colored dots&#10;&#10;AI-generated content may be incorrect.">
            <a:extLst>
              <a:ext uri="{FF2B5EF4-FFF2-40B4-BE49-F238E27FC236}">
                <a16:creationId xmlns:a16="http://schemas.microsoft.com/office/drawing/2014/main" id="{8EC93980-20D4-63C8-E32A-65CA74A3C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15" y="1723231"/>
            <a:ext cx="5486400" cy="42339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BA8AB8-1F57-8C28-DD56-0712A73A6C05}"/>
              </a:ext>
            </a:extLst>
          </p:cNvPr>
          <p:cNvSpPr txBox="1"/>
          <p:nvPr/>
        </p:nvSpPr>
        <p:spPr>
          <a:xfrm>
            <a:off x="2142842" y="1248937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 electrolytes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55667-C2B6-9DAB-A0EF-07C9DD6B2806}"/>
              </a:ext>
            </a:extLst>
          </p:cNvPr>
          <p:cNvSpPr txBox="1"/>
          <p:nvPr/>
        </p:nvSpPr>
        <p:spPr>
          <a:xfrm>
            <a:off x="7774437" y="1248937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 electrolytes</a:t>
            </a:r>
          </a:p>
        </p:txBody>
      </p:sp>
    </p:spTree>
    <p:extLst>
      <p:ext uri="{BB962C8B-B14F-4D97-AF65-F5344CB8AC3E}">
        <p14:creationId xmlns:p14="http://schemas.microsoft.com/office/powerpoint/2010/main" val="119346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B3202C-2EBF-DD10-D0F8-B4F3EB65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2292"/>
            <a:ext cx="10972800" cy="695157"/>
          </a:xfrm>
        </p:spPr>
        <p:txBody>
          <a:bodyPr>
            <a:normAutofit/>
          </a:bodyPr>
          <a:lstStyle/>
          <a:p>
            <a:r>
              <a:rPr lang="en-US" sz="2670" b="0" dirty="0">
                <a:latin typeface="+mj-lt"/>
              </a:rPr>
              <a:t>Ongoing work: Combine with Polymer Electrolyte Databases</a:t>
            </a:r>
          </a:p>
        </p:txBody>
      </p:sp>
      <p:pic>
        <p:nvPicPr>
          <p:cNvPr id="8" name="Content Placeholder 7" descr="A diagram of different types of substances&#10;&#10;AI-generated content may be incorrect.">
            <a:extLst>
              <a:ext uri="{FF2B5EF4-FFF2-40B4-BE49-F238E27FC236}">
                <a16:creationId xmlns:a16="http://schemas.microsoft.com/office/drawing/2014/main" id="{47AD8368-9C25-34EC-B2DF-DF896A6A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4" y="1177503"/>
            <a:ext cx="6149808" cy="472453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FF1A3-09FA-4EF5-79EA-9D1E04C9BCC7}"/>
              </a:ext>
            </a:extLst>
          </p:cNvPr>
          <p:cNvSpPr txBox="1"/>
          <p:nvPr/>
        </p:nvSpPr>
        <p:spPr>
          <a:xfrm>
            <a:off x="734866" y="6520677"/>
            <a:ext cx="3408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G. Bradford et al., </a:t>
            </a:r>
            <a:r>
              <a:rPr lang="en-US" sz="1200" i="1" dirty="0">
                <a:solidFill>
                  <a:schemeClr val="bg1"/>
                </a:solidFill>
              </a:rPr>
              <a:t>ACS Cent. Sci., </a:t>
            </a:r>
            <a:r>
              <a:rPr lang="en-US" sz="1200" b="1" dirty="0">
                <a:solidFill>
                  <a:schemeClr val="bg1"/>
                </a:solidFill>
              </a:rPr>
              <a:t>9</a:t>
            </a:r>
            <a:r>
              <a:rPr lang="en-US" sz="1200" dirty="0">
                <a:solidFill>
                  <a:schemeClr val="bg1"/>
                </a:solidFill>
              </a:rPr>
              <a:t>, 206,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FDDD8-8351-E3AE-E327-6995733D5D89}"/>
              </a:ext>
            </a:extLst>
          </p:cNvPr>
          <p:cNvSpPr/>
          <p:nvPr/>
        </p:nvSpPr>
        <p:spPr>
          <a:xfrm>
            <a:off x="6664035" y="1937084"/>
            <a:ext cx="254123" cy="3970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DE105CE-3E8A-E34A-134B-96A3E7D7E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5" y="1600204"/>
            <a:ext cx="5370929" cy="41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2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64761C-A809-13DF-8E1E-7A45F6A1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trained on combined </a:t>
            </a:r>
            <a:r>
              <a:rPr lang="en-US" dirty="0" err="1"/>
              <a:t>Calisol</a:t>
            </a:r>
            <a:r>
              <a:rPr lang="en-US" dirty="0"/>
              <a:t> and polymers databases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6420959-8F4D-B9D6-0512-BD854B5522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19992"/>
            <a:ext cx="5760720" cy="4341212"/>
          </a:xfr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3FB9029D-8C40-18F0-CBFA-6EC2F4448A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1505"/>
          <a:stretch/>
        </p:blipFill>
        <p:spPr>
          <a:xfrm>
            <a:off x="302153" y="1564993"/>
            <a:ext cx="5476348" cy="4424319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1951A9-56CD-B183-A111-B19113229A7B}"/>
              </a:ext>
            </a:extLst>
          </p:cNvPr>
          <p:cNvSpPr txBox="1"/>
          <p:nvPr/>
        </p:nvSpPr>
        <p:spPr>
          <a:xfrm>
            <a:off x="1795816" y="1195661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 liquid electrolytes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3F73C5-8BE6-AD53-B7E2-5B06C32AC7FA}"/>
              </a:ext>
            </a:extLst>
          </p:cNvPr>
          <p:cNvSpPr txBox="1"/>
          <p:nvPr/>
        </p:nvSpPr>
        <p:spPr>
          <a:xfrm>
            <a:off x="7470640" y="1195661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 polymer electrolytes</a:t>
            </a:r>
          </a:p>
        </p:txBody>
      </p:sp>
    </p:spTree>
    <p:extLst>
      <p:ext uri="{BB962C8B-B14F-4D97-AF65-F5344CB8AC3E}">
        <p14:creationId xmlns:p14="http://schemas.microsoft.com/office/powerpoint/2010/main" val="138023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5B0E-07F1-9C74-A7EB-A80640C1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Toward a General AI Model for Ionic Conductivity in Liquid, Polymer, and Solid Electrolytes</a:t>
            </a:r>
          </a:p>
        </p:txBody>
      </p:sp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BCD3564-38A3-AA57-9BAE-C46720241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0" y="1549593"/>
            <a:ext cx="5631069" cy="3936613"/>
          </a:xfrm>
        </p:spPr>
      </p:pic>
      <p:pic>
        <p:nvPicPr>
          <p:cNvPr id="9" name="Content Placeholder 8" descr="A close-up of several graphs&#10;&#10;AI-generated content may be incorrect.">
            <a:extLst>
              <a:ext uri="{FF2B5EF4-FFF2-40B4-BE49-F238E27FC236}">
                <a16:creationId xmlns:a16="http://schemas.microsoft.com/office/drawing/2014/main" id="{B94445C4-F470-E0FD-E3E9-F0CAE1F76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6" b="47669"/>
          <a:stretch>
            <a:fillRect/>
          </a:stretch>
        </p:blipFill>
        <p:spPr>
          <a:xfrm>
            <a:off x="6362700" y="1677014"/>
            <a:ext cx="5308602" cy="429677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66C51-DF82-8889-457B-0BAA9519783D}"/>
              </a:ext>
            </a:extLst>
          </p:cNvPr>
          <p:cNvSpPr txBox="1"/>
          <p:nvPr/>
        </p:nvSpPr>
        <p:spPr>
          <a:xfrm>
            <a:off x="821834" y="6526768"/>
            <a:ext cx="3883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C.J. Hargreaves et al., </a:t>
            </a:r>
            <a:r>
              <a:rPr lang="en-US" sz="1200" i="1" dirty="0" err="1">
                <a:solidFill>
                  <a:schemeClr val="bg1"/>
                </a:solidFill>
              </a:rPr>
              <a:t>npj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Comput</a:t>
            </a:r>
            <a:r>
              <a:rPr lang="en-US" sz="1200" i="1" dirty="0">
                <a:solidFill>
                  <a:schemeClr val="bg1"/>
                </a:solidFill>
              </a:rPr>
              <a:t>. Mater</a:t>
            </a:r>
            <a:r>
              <a:rPr lang="en-US" sz="1200" dirty="0">
                <a:solidFill>
                  <a:schemeClr val="bg1"/>
                </a:solidFill>
              </a:rPr>
              <a:t>., </a:t>
            </a:r>
            <a:r>
              <a:rPr lang="en-US" sz="1200" b="1" dirty="0">
                <a:solidFill>
                  <a:schemeClr val="bg1"/>
                </a:solidFill>
              </a:rPr>
              <a:t>9</a:t>
            </a:r>
            <a:r>
              <a:rPr lang="en-US" sz="1200" dirty="0">
                <a:solidFill>
                  <a:schemeClr val="bg1"/>
                </a:solidFill>
              </a:rPr>
              <a:t>, 9 (2023)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D1509-8B03-5B1E-1CA3-AD83E1965D84}"/>
              </a:ext>
            </a:extLst>
          </p:cNvPr>
          <p:cNvSpPr/>
          <p:nvPr/>
        </p:nvSpPr>
        <p:spPr>
          <a:xfrm>
            <a:off x="6135199" y="5815987"/>
            <a:ext cx="3123101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2F27B-C566-F434-FFCE-7C7AFDB768F7}"/>
              </a:ext>
            </a:extLst>
          </p:cNvPr>
          <p:cNvSpPr/>
          <p:nvPr/>
        </p:nvSpPr>
        <p:spPr>
          <a:xfrm>
            <a:off x="6236799" y="1486514"/>
            <a:ext cx="392601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A701A-F221-D63D-16F4-95BCD51CFA40}"/>
              </a:ext>
            </a:extLst>
          </p:cNvPr>
          <p:cNvSpPr txBox="1"/>
          <p:nvPr/>
        </p:nvSpPr>
        <p:spPr>
          <a:xfrm>
            <a:off x="8246903" y="6526767"/>
            <a:ext cx="3424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S. Wang et al., Chem. Mater., </a:t>
            </a:r>
            <a:r>
              <a:rPr lang="en-US" sz="1200" b="1" dirty="0">
                <a:solidFill>
                  <a:schemeClr val="bg1"/>
                </a:solidFill>
              </a:rPr>
              <a:t>36</a:t>
            </a:r>
            <a:r>
              <a:rPr lang="en-US" sz="1200" dirty="0">
                <a:solidFill>
                  <a:schemeClr val="bg1"/>
                </a:solidFill>
              </a:rPr>
              <a:t>, 11541, 2024  </a:t>
            </a:r>
          </a:p>
        </p:txBody>
      </p:sp>
    </p:spTree>
    <p:extLst>
      <p:ext uri="{BB962C8B-B14F-4D97-AF65-F5344CB8AC3E}">
        <p14:creationId xmlns:p14="http://schemas.microsoft.com/office/powerpoint/2010/main" val="2764959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1B63-06A2-DCC1-085C-3F69D1C6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F5AC1F-CE99-F630-0B4B-8E15F22D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04" y="16053"/>
            <a:ext cx="10972800" cy="695157"/>
          </a:xfrm>
        </p:spPr>
        <p:txBody>
          <a:bodyPr>
            <a:normAutofit/>
          </a:bodyPr>
          <a:lstStyle/>
          <a:p>
            <a:r>
              <a:rPr lang="en-US" b="0" dirty="0">
                <a:latin typeface="+mj-lt"/>
              </a:rPr>
              <a:t>Future outlook: Leveraging computational databases</a:t>
            </a:r>
          </a:p>
        </p:txBody>
      </p:sp>
      <p:pic>
        <p:nvPicPr>
          <p:cNvPr id="8" name="Content Placeholder 7" descr="A diagram of different molecules&#10;&#10;AI-generated content may be incorrect.">
            <a:extLst>
              <a:ext uri="{FF2B5EF4-FFF2-40B4-BE49-F238E27FC236}">
                <a16:creationId xmlns:a16="http://schemas.microsoft.com/office/drawing/2014/main" id="{EA8A955C-7BB9-39BC-F6CE-D00F83CFB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/>
          <a:stretch>
            <a:fillRect/>
          </a:stretch>
        </p:blipFill>
        <p:spPr>
          <a:xfrm>
            <a:off x="491146" y="1989853"/>
            <a:ext cx="5472504" cy="319561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5270E-D4E5-97C8-C328-935C1E5EC7AF}"/>
              </a:ext>
            </a:extLst>
          </p:cNvPr>
          <p:cNvSpPr txBox="1"/>
          <p:nvPr/>
        </p:nvSpPr>
        <p:spPr>
          <a:xfrm>
            <a:off x="625496" y="974190"/>
            <a:ext cx="5203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OMol25</a:t>
            </a:r>
            <a:r>
              <a:rPr lang="en-US" dirty="0"/>
              <a:t>: The largest open computational database to date with ~ 83 millions molecular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B1B96-7FF0-91EA-28BA-975CBD0BE87C}"/>
              </a:ext>
            </a:extLst>
          </p:cNvPr>
          <p:cNvSpPr txBox="1"/>
          <p:nvPr/>
        </p:nvSpPr>
        <p:spPr>
          <a:xfrm>
            <a:off x="829237" y="6522635"/>
            <a:ext cx="3387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arxiv.org</a:t>
            </a:r>
            <a:r>
              <a:rPr lang="en-US" sz="1200" dirty="0">
                <a:solidFill>
                  <a:schemeClr val="bg1"/>
                </a:solidFill>
              </a:rPr>
              <a:t>/pdf/2505.08762</a:t>
            </a:r>
          </a:p>
        </p:txBody>
      </p:sp>
      <p:pic>
        <p:nvPicPr>
          <p:cNvPr id="4" name="Picture 3" descr="A group of colorful crayons&#10;&#10;AI-generated content may be incorrect.">
            <a:extLst>
              <a:ext uri="{FF2B5EF4-FFF2-40B4-BE49-F238E27FC236}">
                <a16:creationId xmlns:a16="http://schemas.microsoft.com/office/drawing/2014/main" id="{93C92C02-4057-CB67-7F95-2443F1BF6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0" y="1940382"/>
            <a:ext cx="4279900" cy="382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49EB14-FAA2-D88C-298B-C336D73EA61B}"/>
              </a:ext>
            </a:extLst>
          </p:cNvPr>
          <p:cNvSpPr txBox="1"/>
          <p:nvPr/>
        </p:nvSpPr>
        <p:spPr>
          <a:xfrm>
            <a:off x="8864600" y="6522635"/>
            <a:ext cx="2498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https://molecular-</a:t>
            </a:r>
            <a:r>
              <a:rPr lang="en-US" sz="1200" dirty="0" err="1">
                <a:solidFill>
                  <a:schemeClr val="bg1"/>
                </a:solidFill>
              </a:rPr>
              <a:t>universe.ses.ai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830B2-18FB-7F73-EF6D-8529165FAA70}"/>
              </a:ext>
            </a:extLst>
          </p:cNvPr>
          <p:cNvSpPr txBox="1"/>
          <p:nvPr/>
        </p:nvSpPr>
        <p:spPr>
          <a:xfrm>
            <a:off x="6899254" y="1017052"/>
            <a:ext cx="5118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SES Molecular Universe: 100 million molecules. </a:t>
            </a:r>
          </a:p>
          <a:p>
            <a:r>
              <a:rPr lang="en-US" dirty="0"/>
              <a:t>Only solvents. Only 1 million molecules accessible through the free version.</a:t>
            </a:r>
          </a:p>
        </p:txBody>
      </p:sp>
    </p:spTree>
    <p:extLst>
      <p:ext uri="{BB962C8B-B14F-4D97-AF65-F5344CB8AC3E}">
        <p14:creationId xmlns:p14="http://schemas.microsoft.com/office/powerpoint/2010/main" val="154703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FFB4F2-F04B-873F-142A-28B9C40F1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</a:t>
            </a:r>
            <a:endParaRPr lang="en-US" dirty="0"/>
          </a:p>
        </p:txBody>
      </p:sp>
      <p:pic>
        <p:nvPicPr>
          <p:cNvPr id="8" name="Imagen 5" descr="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0A355CFC-EBA1-2355-80EA-43F0F34C7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256" y="952500"/>
            <a:ext cx="11647488" cy="4051300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C168ACA5-80B7-BE4E-00EF-014E8F9BC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402580"/>
            <a:ext cx="5105400" cy="680720"/>
          </a:xfrm>
          <a:prstGeom prst="rect">
            <a:avLst/>
          </a:prstGeom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4DE8A34-D48C-3DED-5A4D-94BD4F877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5402580"/>
            <a:ext cx="2844800" cy="7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1A5591-5E4C-05CA-35A7-6159C6F0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969610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3369D-90D6-D415-EA09-B0349BDA3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61D9-9190-E87F-654D-7AF358FA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431"/>
            <a:ext cx="10972800" cy="695157"/>
          </a:xfrm>
        </p:spPr>
        <p:txBody>
          <a:bodyPr/>
          <a:lstStyle/>
          <a:p>
            <a:r>
              <a:rPr lang="en-GB" b="0" dirty="0"/>
              <a:t>Developing an efficient and automated workflow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5E9CF-7755-EB55-B284-925D9E35BDDA}"/>
              </a:ext>
            </a:extLst>
          </p:cNvPr>
          <p:cNvSpPr txBox="1"/>
          <p:nvPr/>
        </p:nvSpPr>
        <p:spPr>
          <a:xfrm>
            <a:off x="8362798" y="6543418"/>
            <a:ext cx="334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K. Ritesh et al., </a:t>
            </a:r>
            <a:r>
              <a:rPr lang="en-US" sz="1200" i="1" dirty="0">
                <a:solidFill>
                  <a:schemeClr val="bg1"/>
                </a:solidFill>
              </a:rPr>
              <a:t>Chem. Mater.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37</a:t>
            </a:r>
            <a:r>
              <a:rPr lang="en-US" sz="1200" dirty="0">
                <a:solidFill>
                  <a:schemeClr val="bg1"/>
                </a:solidFill>
              </a:rPr>
              <a:t>, 2720, 2025.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1A9726-B38C-AF39-D1CC-F301B2ED0F2D}"/>
              </a:ext>
            </a:extLst>
          </p:cNvPr>
          <p:cNvSpPr txBox="1"/>
          <p:nvPr/>
        </p:nvSpPr>
        <p:spPr>
          <a:xfrm>
            <a:off x="779609" y="6543419"/>
            <a:ext cx="342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P.D. Blasio et al., </a:t>
            </a:r>
            <a:r>
              <a:rPr lang="en-US" sz="1200" i="1" dirty="0">
                <a:solidFill>
                  <a:schemeClr val="bg1"/>
                </a:solidFill>
              </a:rPr>
              <a:t>Scientific Data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11</a:t>
            </a:r>
            <a:r>
              <a:rPr lang="en-US" sz="1200" dirty="0">
                <a:solidFill>
                  <a:schemeClr val="bg1"/>
                </a:solidFill>
              </a:rPr>
              <a:t>, 750, 2024.</a:t>
            </a:r>
          </a:p>
        </p:txBody>
      </p:sp>
      <p:pic>
        <p:nvPicPr>
          <p:cNvPr id="9" name="Imagen 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B0E037F-6008-820F-7E11-B6010DEFE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72" y="1273986"/>
            <a:ext cx="9832034" cy="491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8556b61e5_0_1"/>
          <p:cNvSpPr txBox="1"/>
          <p:nvPr/>
        </p:nvSpPr>
        <p:spPr>
          <a:xfrm>
            <a:off x="54466" y="234017"/>
            <a:ext cx="12081164" cy="42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000000"/>
              </a:buClr>
              <a:buSzPts val="2800"/>
            </a:pPr>
            <a:r>
              <a:rPr lang="en-US" sz="2133" b="1" dirty="0">
                <a:solidFill>
                  <a:prstClr val="black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Helvetica Neue" panose="02000503000000020004" pitchFamily="2" charset="0"/>
                <a:sym typeface="Garamond"/>
              </a:rPr>
              <a:t>High-throughput methodology – “high entropy” electrolytes – Breakthrough Energy Explorer Fellow</a:t>
            </a:r>
            <a:endParaRPr sz="1067" dirty="0">
              <a:solidFill>
                <a:srgbClr val="000000"/>
              </a:solidFill>
              <a:latin typeface="Garamond" panose="02020404030301010803" pitchFamily="18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cxnSp>
        <p:nvCxnSpPr>
          <p:cNvPr id="183" name="Google Shape;183;g308556b61e5_0_1"/>
          <p:cNvCxnSpPr/>
          <p:nvPr/>
        </p:nvCxnSpPr>
        <p:spPr>
          <a:xfrm>
            <a:off x="838199" y="731513"/>
            <a:ext cx="1051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84" name="Google Shape;184;g308556b61e5_0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SzPts val="1600"/>
            </a:pPr>
            <a:fld id="{210ECC58-FDD2-0548-89A9-C523CD01BE93}" type="slidenum">
              <a:rPr lang="en-US" smtClean="0"/>
              <a:pPr algn="ctr" defTabSz="914377">
                <a:buSzPts val="1600"/>
              </a:pPr>
              <a:t>19</a:t>
            </a:fld>
            <a:endParaRPr sz="1600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pic>
        <p:nvPicPr>
          <p:cNvPr id="185" name="Google Shape;185;g308556b61e5_0_1" descr="A black and red sign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418" y="6289757"/>
            <a:ext cx="1920239" cy="5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08556b61e5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1823" y="1492971"/>
            <a:ext cx="1749303" cy="16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08556b61e5_0_1"/>
          <p:cNvSpPr txBox="1"/>
          <p:nvPr/>
        </p:nvSpPr>
        <p:spPr>
          <a:xfrm>
            <a:off x="739128" y="752593"/>
            <a:ext cx="10932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7">
              <a:buClr>
                <a:prstClr val="black"/>
              </a:buClr>
              <a:buSzPts val="1100"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Goal 1:</a:t>
            </a:r>
            <a:r>
              <a:rPr lang="en-US" sz="160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Identify promising high conductivity electrolytes using high-throughput experimentation and machine learning.</a:t>
            </a:r>
          </a:p>
        </p:txBody>
      </p:sp>
      <p:pic>
        <p:nvPicPr>
          <p:cNvPr id="190" name="Google Shape;190;g308556b61e5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7371" y="3056533"/>
            <a:ext cx="1749303" cy="16063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5728F-DB1A-3B7D-81D5-6055C0844AE6}"/>
              </a:ext>
            </a:extLst>
          </p:cNvPr>
          <p:cNvSpPr txBox="1"/>
          <p:nvPr/>
        </p:nvSpPr>
        <p:spPr>
          <a:xfrm>
            <a:off x="838199" y="4521916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1, 2, 3, … n</a:t>
            </a:r>
          </a:p>
        </p:txBody>
      </p:sp>
      <p:pic>
        <p:nvPicPr>
          <p:cNvPr id="15" name="Imagen 1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33D5C06-B337-F920-D667-0D5FC414F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49" y="1579139"/>
            <a:ext cx="9273283" cy="5170092"/>
          </a:xfrm>
          <a:prstGeom prst="rect">
            <a:avLst/>
          </a:prstGeom>
        </p:spPr>
      </p:pic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id="{80EAC97A-0C73-0373-8CC1-597089726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49" y="1579139"/>
            <a:ext cx="9273283" cy="5170092"/>
          </a:xfrm>
          <a:prstGeom prst="rect">
            <a:avLst/>
          </a:prstGeom>
        </p:spPr>
      </p:pic>
      <p:sp>
        <p:nvSpPr>
          <p:cNvPr id="18" name="Google Shape;187;g308556b61e5_0_1">
            <a:extLst>
              <a:ext uri="{FF2B5EF4-FFF2-40B4-BE49-F238E27FC236}">
                <a16:creationId xmlns:a16="http://schemas.microsoft.com/office/drawing/2014/main" id="{36598B6E-5B94-55A9-D40E-38677B261499}"/>
              </a:ext>
            </a:extLst>
          </p:cNvPr>
          <p:cNvSpPr txBox="1"/>
          <p:nvPr/>
        </p:nvSpPr>
        <p:spPr>
          <a:xfrm>
            <a:off x="739128" y="1034349"/>
            <a:ext cx="10932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7">
              <a:buClr>
                <a:prstClr val="black"/>
              </a:buClr>
              <a:buSzPts val="1100"/>
            </a:pP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Goal 2</a:t>
            </a:r>
            <a:r>
              <a:rPr lang="en-US" sz="16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 Measure various entropies of electrolytes and correlate to ionic conductivity and composition.</a:t>
            </a:r>
            <a:endParaRPr lang="en-US" sz="16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9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150576-A728-DA68-4D5B-04AC386A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Decarbonizing the transportation sector</a:t>
            </a:r>
          </a:p>
        </p:txBody>
      </p:sp>
      <p:pic>
        <p:nvPicPr>
          <p:cNvPr id="8" name="Content Placeholder 7" descr="A screenshot of a graph&#10;&#10;AI-generated content may be incorrect.">
            <a:extLst>
              <a:ext uri="{FF2B5EF4-FFF2-40B4-BE49-F238E27FC236}">
                <a16:creationId xmlns:a16="http://schemas.microsoft.com/office/drawing/2014/main" id="{2AAD4F77-095C-0C32-0683-4E06716A6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57385"/>
            <a:ext cx="5499100" cy="529102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F2E8C-FA7F-A427-60AF-C08662AA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3429000"/>
            <a:ext cx="5384800" cy="2531530"/>
          </a:xfrm>
        </p:spPr>
        <p:txBody>
          <a:bodyPr/>
          <a:lstStyle/>
          <a:p>
            <a:r>
              <a:rPr lang="en-US" dirty="0"/>
              <a:t>In its Net-zero-by-2050 emission roadmap, the IEA projects the annual battery demand to reach 6.6 TWh in 2030 and 14 TWh in 2050 </a:t>
            </a:r>
          </a:p>
          <a:p>
            <a:endParaRPr lang="en-US" dirty="0"/>
          </a:p>
          <a:p>
            <a:r>
              <a:rPr lang="en-US" dirty="0"/>
              <a:t>Require massive investment in electricity storage technology that is cost-effective and highly efficient.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13B7B5-DD4B-CDAD-5F9A-90DA4A3F5629}"/>
              </a:ext>
            </a:extLst>
          </p:cNvPr>
          <p:cNvSpPr/>
          <p:nvPr/>
        </p:nvSpPr>
        <p:spPr>
          <a:xfrm>
            <a:off x="1143000" y="906585"/>
            <a:ext cx="1130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F1F97-E756-F403-587B-129F35BCE8FF}"/>
              </a:ext>
            </a:extLst>
          </p:cNvPr>
          <p:cNvSpPr txBox="1"/>
          <p:nvPr/>
        </p:nvSpPr>
        <p:spPr>
          <a:xfrm>
            <a:off x="914400" y="654075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www.iea.org</a:t>
            </a:r>
            <a:r>
              <a:rPr lang="en-US" sz="1200" dirty="0">
                <a:solidFill>
                  <a:schemeClr val="bg1"/>
                </a:solidFill>
              </a:rPr>
              <a:t>/reports/net-zero-by-2050</a:t>
            </a:r>
          </a:p>
        </p:txBody>
      </p:sp>
      <p:pic>
        <p:nvPicPr>
          <p:cNvPr id="13" name="Picture 12" descr="A graph of electric vehicles&#10;&#10;AI-generated content may be incorrect.">
            <a:extLst>
              <a:ext uri="{FF2B5EF4-FFF2-40B4-BE49-F238E27FC236}">
                <a16:creationId xmlns:a16="http://schemas.microsoft.com/office/drawing/2014/main" id="{D0B1456E-ADAC-579F-BCB4-4822B8849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173531"/>
            <a:ext cx="2971800" cy="1803400"/>
          </a:xfrm>
          <a:prstGeom prst="rect">
            <a:avLst/>
          </a:prstGeom>
        </p:spPr>
      </p:pic>
      <p:pic>
        <p:nvPicPr>
          <p:cNvPr id="15" name="Picture 14" descr="A graph of a battery&#10;&#10;AI-generated content may be incorrect.">
            <a:extLst>
              <a:ext uri="{FF2B5EF4-FFF2-40B4-BE49-F238E27FC236}">
                <a16:creationId xmlns:a16="http://schemas.microsoft.com/office/drawing/2014/main" id="{4D4ACCEE-7ACE-19DF-95AC-9D48249EE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103681"/>
            <a:ext cx="28448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03B0A3-5B56-A859-350E-9129A1417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155700"/>
            <a:ext cx="10121900" cy="4366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12835-D532-BB11-FF0F-544785EDC6C6}"/>
              </a:ext>
            </a:extLst>
          </p:cNvPr>
          <p:cNvSpPr txBox="1"/>
          <p:nvPr/>
        </p:nvSpPr>
        <p:spPr>
          <a:xfrm>
            <a:off x="3048000" y="9214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333333"/>
                </a:solidFill>
                <a:effectLst/>
                <a:latin typeface="Roboto Light" panose="02000000000000000000" pitchFamily="2" charset="0"/>
              </a:rPr>
              <a:t>Parallel Session A: AI-Driven Materials Discovery, Energy Systems, and Computational 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40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A6D3-9184-AAD3-797A-BB93ED79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D71425C2-B39C-1762-ADBF-F274CD808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4" y="1614801"/>
            <a:ext cx="11584849" cy="3771238"/>
          </a:xfrm>
        </p:spPr>
      </p:pic>
    </p:spTree>
    <p:extLst>
      <p:ext uri="{BB962C8B-B14F-4D97-AF65-F5344CB8AC3E}">
        <p14:creationId xmlns:p14="http://schemas.microsoft.com/office/powerpoint/2010/main" val="368412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FA37-54F8-D186-4A1E-D5D772EF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salts used in Chicago database</a:t>
            </a:r>
          </a:p>
        </p:txBody>
      </p:sp>
      <p:pic>
        <p:nvPicPr>
          <p:cNvPr id="4" name="Picture 3" descr="A group of symbols of chemical formulas&#10;&#10;AI-generated content may be incorrect.">
            <a:extLst>
              <a:ext uri="{FF2B5EF4-FFF2-40B4-BE49-F238E27FC236}">
                <a16:creationId xmlns:a16="http://schemas.microsoft.com/office/drawing/2014/main" id="{F08D0766-931D-0426-CCCB-DF04D958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3" y="690440"/>
            <a:ext cx="7950821" cy="5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2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6E87-5AD2-CE72-9C3C-DFE5B8B2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conductivity</a:t>
            </a:r>
          </a:p>
        </p:txBody>
      </p:sp>
      <p:pic>
        <p:nvPicPr>
          <p:cNvPr id="7" name="Content Placeholder 6" descr="A graph of a graph&#10;&#10;AI-generated content may be incorrect.">
            <a:extLst>
              <a:ext uri="{FF2B5EF4-FFF2-40B4-BE49-F238E27FC236}">
                <a16:creationId xmlns:a16="http://schemas.microsoft.com/office/drawing/2014/main" id="{359C78EE-28CA-2B47-70F2-57E99C8BC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1" y="1303020"/>
            <a:ext cx="5852160" cy="4389120"/>
          </a:xfrm>
        </p:spPr>
      </p:pic>
      <p:pic>
        <p:nvPicPr>
          <p:cNvPr id="9" name="Content Placeholder 8" descr="A graph of a graph&#10;&#10;AI-generated content may be incorrect.">
            <a:extLst>
              <a:ext uri="{FF2B5EF4-FFF2-40B4-BE49-F238E27FC236}">
                <a16:creationId xmlns:a16="http://schemas.microsoft.com/office/drawing/2014/main" id="{26FC474D-502C-2DB1-B874-F62EB284FC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03020"/>
            <a:ext cx="5852160" cy="4389120"/>
          </a:xfrm>
        </p:spPr>
      </p:pic>
    </p:spTree>
    <p:extLst>
      <p:ext uri="{BB962C8B-B14F-4D97-AF65-F5344CB8AC3E}">
        <p14:creationId xmlns:p14="http://schemas.microsoft.com/office/powerpoint/2010/main" val="170933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F3B8-5ABA-51E5-6D11-BA1E2556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Solvents and Salts</a:t>
            </a:r>
          </a:p>
        </p:txBody>
      </p:sp>
      <p:pic>
        <p:nvPicPr>
          <p:cNvPr id="6" name="Content Placeholder 5" descr="A graph of blue bars&#10;&#10;AI-generated content may be incorrect.">
            <a:extLst>
              <a:ext uri="{FF2B5EF4-FFF2-40B4-BE49-F238E27FC236}">
                <a16:creationId xmlns:a16="http://schemas.microsoft.com/office/drawing/2014/main" id="{FE29837C-8753-49FD-1195-80574E7AE3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" y="1234440"/>
            <a:ext cx="5852160" cy="4389120"/>
          </a:xfrm>
        </p:spPr>
      </p:pic>
      <p:pic>
        <p:nvPicPr>
          <p:cNvPr id="8" name="Content Placeholder 7" descr="A graph with blue bars&#10;&#10;AI-generated content may be incorrect.">
            <a:extLst>
              <a:ext uri="{FF2B5EF4-FFF2-40B4-BE49-F238E27FC236}">
                <a16:creationId xmlns:a16="http://schemas.microsoft.com/office/drawing/2014/main" id="{5A067CE8-41CC-10B5-C7A4-CD1F78AFE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94" y="1234440"/>
            <a:ext cx="5852160" cy="4389120"/>
          </a:xfrm>
        </p:spPr>
      </p:pic>
    </p:spTree>
    <p:extLst>
      <p:ext uri="{BB962C8B-B14F-4D97-AF65-F5344CB8AC3E}">
        <p14:creationId xmlns:p14="http://schemas.microsoft.com/office/powerpoint/2010/main" val="921017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0832-E6D2-6512-7D10-388A0EFF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FDAC-2F3C-F320-4240-9D89C12F8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r>
              <a:rPr lang="en-US" dirty="0"/>
              <a:t>Based on message-passing graph convolutional neural network as implemented in the </a:t>
            </a:r>
            <a:r>
              <a:rPr lang="en-US" dirty="0" err="1"/>
              <a:t>Chemprop</a:t>
            </a:r>
            <a:r>
              <a:rPr lang="en-US" dirty="0"/>
              <a:t> package.</a:t>
            </a:r>
          </a:p>
          <a:p>
            <a:endParaRPr lang="en-US" dirty="0"/>
          </a:p>
          <a:p>
            <a:r>
              <a:rPr lang="en-US" dirty="0"/>
              <a:t>Similar to the one used in Chibueze’s paper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BF08D-CDA4-EBDB-0D60-4BE823E2252E}"/>
              </a:ext>
            </a:extLst>
          </p:cNvPr>
          <p:cNvSpPr txBox="1"/>
          <p:nvPr/>
        </p:nvSpPr>
        <p:spPr>
          <a:xfrm>
            <a:off x="8154282" y="6543420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Heid et al.,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J. Chem. Inf. Model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9</a:t>
            </a:r>
            <a:r>
              <a:rPr lang="en-US" sz="1200" dirty="0">
                <a:solidFill>
                  <a:schemeClr val="bg1"/>
                </a:solidFill>
              </a:rPr>
              <a:t>, 64, 2024.</a:t>
            </a:r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CCA97A43-7F10-27CE-E56C-38A53C37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77" y="3236449"/>
            <a:ext cx="9776846" cy="318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3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5AA5-57CD-EE4E-F004-CAA1C502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2D5DB-958B-A3BD-902D-97A3A20D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r>
              <a:rPr lang="en-US" dirty="0"/>
              <a:t>Improve the accuracy of models:</a:t>
            </a:r>
          </a:p>
          <a:p>
            <a:pPr lvl="1"/>
            <a:r>
              <a:rPr lang="en-US" dirty="0"/>
              <a:t>Including more data </a:t>
            </a:r>
          </a:p>
          <a:p>
            <a:pPr lvl="1"/>
            <a:r>
              <a:rPr lang="en-US" dirty="0"/>
              <a:t>Finetuning the hyperparameters</a:t>
            </a:r>
          </a:p>
          <a:p>
            <a:pPr lvl="1"/>
            <a:r>
              <a:rPr lang="en-US" dirty="0"/>
              <a:t>Testing new model architectures (taken into account the 3D coordinates of the molecules)</a:t>
            </a:r>
          </a:p>
          <a:p>
            <a:endParaRPr lang="en-US" dirty="0"/>
          </a:p>
          <a:p>
            <a:r>
              <a:rPr lang="en-US" dirty="0"/>
              <a:t>Transfer learning to Na-database</a:t>
            </a:r>
          </a:p>
          <a:p>
            <a:endParaRPr lang="en-US" dirty="0"/>
          </a:p>
          <a:p>
            <a:r>
              <a:rPr lang="en-US" dirty="0"/>
              <a:t>Importance analysis</a:t>
            </a:r>
          </a:p>
          <a:p>
            <a:pPr lvl="1"/>
            <a:endParaRPr lang="en-US" dirty="0"/>
          </a:p>
        </p:txBody>
      </p:sp>
      <p:pic>
        <p:nvPicPr>
          <p:cNvPr id="5" name="Picture 4" descr="A diagram of a molecule&#10;&#10;AI-generated content may be incorrect.">
            <a:extLst>
              <a:ext uri="{FF2B5EF4-FFF2-40B4-BE49-F238E27FC236}">
                <a16:creationId xmlns:a16="http://schemas.microsoft.com/office/drawing/2014/main" id="{57F6B078-8B76-3936-6FE7-67DF6488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06" y="4384120"/>
            <a:ext cx="5026509" cy="20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B583-D050-7A11-92E3-CFB16501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98B7E-B6C7-5109-AB98-04C17EF6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~30 slides with 5 slides of </a:t>
            </a:r>
            <a:r>
              <a:rPr lang="en-US">
                <a:effectLst/>
                <a:latin typeface="Helvetica" pitchFamily="2" charset="0"/>
              </a:rPr>
              <a:t>general intro.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ML/AI, protein structure?/drug discovery</a:t>
            </a:r>
            <a:endParaRPr lang="en-US" dirty="0">
              <a:effectLst/>
            </a:endParaRPr>
          </a:p>
          <a:p>
            <a:r>
              <a:rPr lang="en-US" dirty="0">
                <a:effectLst/>
                <a:latin typeface="Helvetica" pitchFamily="2" charset="0"/>
              </a:rPr>
              <a:t>Al/ML discovery of materials.</a:t>
            </a:r>
            <a:endParaRPr lang="en-US" dirty="0">
              <a:effectLst/>
            </a:endParaRPr>
          </a:p>
          <a:p>
            <a:endParaRPr lang="en-US" dirty="0"/>
          </a:p>
          <a:p>
            <a:r>
              <a:rPr lang="en-US" dirty="0">
                <a:effectLst/>
                <a:latin typeface="Helvetica" pitchFamily="2" charset="0"/>
              </a:rPr>
              <a:t>Progress/contra</a:t>
            </a:r>
            <a:endParaRPr lang="en-US" dirty="0">
              <a:effectLst/>
            </a:endParaRPr>
          </a:p>
          <a:p>
            <a:r>
              <a:rPr lang="en-US" dirty="0">
                <a:effectLst/>
                <a:latin typeface="Helvetica" pitchFamily="2" charset="0"/>
              </a:rPr>
              <a:t>Nature, google and Berkeley, as well as Nature from Tian Xie?</a:t>
            </a:r>
            <a:endParaRPr lang="en-US" dirty="0">
              <a:effectLst/>
            </a:endParaRPr>
          </a:p>
          <a:p>
            <a:r>
              <a:rPr lang="en-US" dirty="0"/>
              <a:t>Bo’s work changing PEO, Gab’s polymer paper, Chibueze</a:t>
            </a:r>
          </a:p>
          <a:p>
            <a:r>
              <a:rPr lang="en-US" dirty="0"/>
              <a:t>Robot’s role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0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4FE3-00E3-2E34-156E-0A5B45ED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Li-ion to Na-metal batteries</a:t>
            </a:r>
          </a:p>
        </p:txBody>
      </p:sp>
      <p:pic>
        <p:nvPicPr>
          <p:cNvPr id="13" name="Content Placeholder 12" descr="A graph of different types of batteries&#10;&#10;AI-generated content may be incorrect.">
            <a:extLst>
              <a:ext uri="{FF2B5EF4-FFF2-40B4-BE49-F238E27FC236}">
                <a16:creationId xmlns:a16="http://schemas.microsoft.com/office/drawing/2014/main" id="{208EC806-1CF8-D8FC-6E8E-D098B2BBC9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0" y="1344145"/>
            <a:ext cx="5384800" cy="4487333"/>
          </a:xfrm>
        </p:spPr>
      </p:pic>
      <p:pic>
        <p:nvPicPr>
          <p:cNvPr id="10" name="Picture 9" descr="A diagram of a diagram of a structure&#10;&#10;AI-generated content may be incorrect.">
            <a:extLst>
              <a:ext uri="{FF2B5EF4-FFF2-40B4-BE49-F238E27FC236}">
                <a16:creationId xmlns:a16="http://schemas.microsoft.com/office/drawing/2014/main" id="{814AECE6-B6CD-9BB6-3855-5B1B18B6A5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6689"/>
          <a:stretch>
            <a:fillRect/>
          </a:stretch>
        </p:blipFill>
        <p:spPr>
          <a:xfrm>
            <a:off x="9339281" y="908208"/>
            <a:ext cx="2063455" cy="2540000"/>
          </a:xfrm>
          <a:prstGeom prst="rect">
            <a:avLst/>
          </a:prstGeom>
        </p:spPr>
      </p:pic>
      <p:pic>
        <p:nvPicPr>
          <p:cNvPr id="11" name="Content Placeholder 10" descr="A diagram of a diagram of a structure&#10;&#10;AI-generated content may be incorrect.">
            <a:extLst>
              <a:ext uri="{FF2B5EF4-FFF2-40B4-BE49-F238E27FC236}">
                <a16:creationId xmlns:a16="http://schemas.microsoft.com/office/drawing/2014/main" id="{FCA15F56-E187-2742-D118-D7D41FF46A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3542" r="37187"/>
          <a:stretch>
            <a:fillRect/>
          </a:stretch>
        </p:blipFill>
        <p:spPr>
          <a:xfrm>
            <a:off x="6096000" y="908208"/>
            <a:ext cx="2591040" cy="254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C46CFA-2652-3FF0-417D-5422FAA7D57E}"/>
              </a:ext>
            </a:extLst>
          </p:cNvPr>
          <p:cNvSpPr txBox="1"/>
          <p:nvPr/>
        </p:nvSpPr>
        <p:spPr>
          <a:xfrm>
            <a:off x="817581" y="653375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ev-database.org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cheatsheet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/range-electric-car</a:t>
            </a:r>
            <a:r>
              <a:rPr lang="en-US" sz="1200" dirty="0">
                <a:solidFill>
                  <a:schemeClr val="bg1"/>
                </a:solidFill>
                <a:effectLst/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B871BD-9DF9-4570-EED1-693C87B91DFE}"/>
              </a:ext>
            </a:extLst>
          </p:cNvPr>
          <p:cNvSpPr txBox="1"/>
          <p:nvPr/>
        </p:nvSpPr>
        <p:spPr>
          <a:xfrm>
            <a:off x="5958977" y="3775989"/>
            <a:ext cx="609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LIB technology with graphite anode has limited</a:t>
            </a:r>
          </a:p>
          <a:p>
            <a:r>
              <a:rPr lang="en-US" dirty="0"/>
              <a:t>     energy density ~ 250 </a:t>
            </a:r>
            <a:r>
              <a:rPr lang="en-US" dirty="0" err="1"/>
              <a:t>Wh</a:t>
            </a:r>
            <a:r>
              <a:rPr lang="en-US" dirty="0"/>
              <a:t>/kg </a:t>
            </a:r>
            <a:r>
              <a:rPr lang="en-US"/>
              <a:t>which translates into </a:t>
            </a:r>
            <a:r>
              <a:rPr lang="en-US" dirty="0"/>
              <a:t>a    </a:t>
            </a:r>
          </a:p>
          <a:p>
            <a:r>
              <a:rPr lang="en-US" dirty="0"/>
              <a:t>     maximum driving range ~ 600 km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Replacing Li and graphite by Na can increase the energy density and lower the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 metal, being more reactive than graphite, require a </a:t>
            </a:r>
            <a:r>
              <a:rPr lang="en-US" b="1" dirty="0"/>
              <a:t>new electrolyte </a:t>
            </a:r>
            <a:r>
              <a:rPr lang="en-US" dirty="0"/>
              <a:t>for stable cycling.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C3B8DE-3219-A405-300F-AD8F7983E0EA}"/>
              </a:ext>
            </a:extLst>
          </p:cNvPr>
          <p:cNvSpPr/>
          <p:nvPr/>
        </p:nvSpPr>
        <p:spPr>
          <a:xfrm>
            <a:off x="8521700" y="2374900"/>
            <a:ext cx="817581" cy="62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0CAE41-8676-1643-0561-2DB128E50000}"/>
              </a:ext>
            </a:extLst>
          </p:cNvPr>
          <p:cNvSpPr/>
          <p:nvPr/>
        </p:nvSpPr>
        <p:spPr>
          <a:xfrm>
            <a:off x="5596696" y="2178208"/>
            <a:ext cx="652241" cy="62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FDE88-0379-6998-FCC2-5D67FB116C11}"/>
              </a:ext>
            </a:extLst>
          </p:cNvPr>
          <p:cNvSpPr/>
          <p:nvPr/>
        </p:nvSpPr>
        <p:spPr>
          <a:xfrm>
            <a:off x="11237396" y="2313878"/>
            <a:ext cx="817581" cy="62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F3E0B-0C93-9FB6-9A27-78FDCA0A250F}"/>
              </a:ext>
            </a:extLst>
          </p:cNvPr>
          <p:cNvSpPr txBox="1"/>
          <p:nvPr/>
        </p:nvSpPr>
        <p:spPr>
          <a:xfrm>
            <a:off x="6418050" y="761163"/>
            <a:ext cx="19469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Li-ion battery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89B6E-8463-E154-BF5F-58FCDD551FF3}"/>
              </a:ext>
            </a:extLst>
          </p:cNvPr>
          <p:cNvSpPr txBox="1"/>
          <p:nvPr/>
        </p:nvSpPr>
        <p:spPr>
          <a:xfrm>
            <a:off x="9353956" y="759091"/>
            <a:ext cx="19469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 metal battery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618C5775-7C8D-10E2-2E36-4E1AF960A4D2}"/>
              </a:ext>
            </a:extLst>
          </p:cNvPr>
          <p:cNvSpPr/>
          <p:nvPr/>
        </p:nvSpPr>
        <p:spPr>
          <a:xfrm rot="5400000">
            <a:off x="8794794" y="2016390"/>
            <a:ext cx="398790" cy="817581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37CC4F-3074-D591-3803-88F45599386C}"/>
              </a:ext>
            </a:extLst>
          </p:cNvPr>
          <p:cNvSpPr txBox="1"/>
          <p:nvPr/>
        </p:nvSpPr>
        <p:spPr>
          <a:xfrm>
            <a:off x="8289958" y="6546457"/>
            <a:ext cx="3172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Janek et al., </a:t>
            </a:r>
            <a:r>
              <a:rPr lang="en-US" sz="1200" i="1" dirty="0">
                <a:solidFill>
                  <a:schemeClr val="bg1"/>
                </a:solidFill>
              </a:rPr>
              <a:t>Nat. Energy</a:t>
            </a:r>
            <a:r>
              <a:rPr lang="en-US" sz="1200" dirty="0">
                <a:solidFill>
                  <a:schemeClr val="bg1"/>
                </a:solidFill>
              </a:rPr>
              <a:t>., </a:t>
            </a:r>
            <a:r>
              <a:rPr lang="en-US" sz="1200" b="1" dirty="0">
                <a:solidFill>
                  <a:schemeClr val="bg1"/>
                </a:solidFill>
              </a:rPr>
              <a:t>1, </a:t>
            </a:r>
            <a:r>
              <a:rPr lang="en-US" sz="1200" dirty="0">
                <a:solidFill>
                  <a:schemeClr val="bg1"/>
                </a:solidFill>
              </a:rPr>
              <a:t>16141, 2016</a:t>
            </a:r>
          </a:p>
        </p:txBody>
      </p:sp>
    </p:spTree>
    <p:extLst>
      <p:ext uri="{BB962C8B-B14F-4D97-AF65-F5344CB8AC3E}">
        <p14:creationId xmlns:p14="http://schemas.microsoft.com/office/powerpoint/2010/main" val="19147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543C1-EEB0-BAEB-0D9D-38573857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D2468C3A-1C13-BD89-0C16-8B5BDC2FF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55" y="94803"/>
            <a:ext cx="11568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Leveraging AI and HT experiment to efficiently navigate chemical space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251560C-1526-178B-7474-E19A76BD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0ECC58-FDD2-0548-89A9-C523CD01BE93}" type="slidenum">
              <a:rPr lang="en-US" smtClean="0"/>
              <a:pPr algn="ctr"/>
              <a:t>4</a:t>
            </a:fld>
            <a:endParaRPr lang="en-US" sz="16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6559832-C689-99B3-0295-32F32B71A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887" y="1613488"/>
            <a:ext cx="1235575" cy="66866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6430E113-29AB-0FE9-848D-FEC43CDE7CA3}"/>
              </a:ext>
            </a:extLst>
          </p:cNvPr>
          <p:cNvSpPr txBox="1"/>
          <p:nvPr/>
        </p:nvSpPr>
        <p:spPr>
          <a:xfrm>
            <a:off x="5422633" y="2326360"/>
            <a:ext cx="722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400" err="1">
                <a:solidFill>
                  <a:prstClr val="black"/>
                </a:solidFill>
                <a:latin typeface="Aptos" panose="02110004020202020204"/>
              </a:rPr>
              <a:t>NaTFSI</a:t>
            </a:r>
            <a:endParaRPr lang="en-US" sz="16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2F2970BA-944B-7111-42F3-C96597737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0482" y="1389862"/>
            <a:ext cx="855710" cy="65706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7373130D-F8A0-545B-87B5-139DF93A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732" y="1396941"/>
            <a:ext cx="672345" cy="6570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0C6D965D-CB66-CE6A-4177-B4406594C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201" y="1346284"/>
            <a:ext cx="580662" cy="9321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78CC5AE-708D-4020-D5A2-09E6F0189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3232" y="2426069"/>
            <a:ext cx="550099" cy="870993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FE533D3E-6F29-5EBF-8BBE-E2540047C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084" y="3418923"/>
            <a:ext cx="1069639" cy="412577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4ED1BED6-D1A0-47FF-63D5-FC78BD90D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0370" y="3399834"/>
            <a:ext cx="1069639" cy="41257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E643983-2496-1179-F78E-D453268C1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1608" y="2431964"/>
            <a:ext cx="1207164" cy="534821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5471BD04-1102-79A2-11CF-F37B21CB18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7841" y="3941471"/>
            <a:ext cx="1087258" cy="801855"/>
          </a:xfrm>
          <a:prstGeom prst="rect">
            <a:avLst/>
          </a:prstGeom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F6DCA919-5A4D-D958-6B8E-CE3775F86501}"/>
              </a:ext>
            </a:extLst>
          </p:cNvPr>
          <p:cNvSpPr txBox="1"/>
          <p:nvPr/>
        </p:nvSpPr>
        <p:spPr>
          <a:xfrm>
            <a:off x="9045264" y="869622"/>
            <a:ext cx="1970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12 organic solvents</a:t>
            </a: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75B4800E-EB9B-91A4-3EBB-68EC4EEFF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1510" y="1622097"/>
            <a:ext cx="936130" cy="668664"/>
          </a:xfrm>
          <a:prstGeom prst="rect">
            <a:avLst/>
          </a:prstGeom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C3AC6BB0-94F0-9D34-164C-4A3BBA1D08CD}"/>
              </a:ext>
            </a:extLst>
          </p:cNvPr>
          <p:cNvSpPr txBox="1"/>
          <p:nvPr/>
        </p:nvSpPr>
        <p:spPr>
          <a:xfrm>
            <a:off x="6734806" y="232936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400" dirty="0" err="1">
                <a:solidFill>
                  <a:prstClr val="black"/>
                </a:solidFill>
                <a:latin typeface="Aptos" panose="02110004020202020204"/>
              </a:rPr>
              <a:t>NaFSI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41" name="Grupo 52">
            <a:extLst>
              <a:ext uri="{FF2B5EF4-FFF2-40B4-BE49-F238E27FC236}">
                <a16:creationId xmlns:a16="http://schemas.microsoft.com/office/drawing/2014/main" id="{A8E7FD93-CBCE-51A0-E7AF-5B02BAE2EA19}"/>
              </a:ext>
            </a:extLst>
          </p:cNvPr>
          <p:cNvGrpSpPr/>
          <p:nvPr/>
        </p:nvGrpSpPr>
        <p:grpSpPr>
          <a:xfrm>
            <a:off x="6342554" y="5475373"/>
            <a:ext cx="2240803" cy="806406"/>
            <a:chOff x="5118393" y="5263689"/>
            <a:chExt cx="2240803" cy="806406"/>
          </a:xfrm>
        </p:grpSpPr>
        <p:sp>
          <p:nvSpPr>
            <p:cNvPr id="42" name="Rectángulo 46">
              <a:extLst>
                <a:ext uri="{FF2B5EF4-FFF2-40B4-BE49-F238E27FC236}">
                  <a16:creationId xmlns:a16="http://schemas.microsoft.com/office/drawing/2014/main" id="{DEAE9D70-A29B-A345-75E9-F4358789C8BF}"/>
                </a:ext>
              </a:extLst>
            </p:cNvPr>
            <p:cNvSpPr/>
            <p:nvPr/>
          </p:nvSpPr>
          <p:spPr>
            <a:xfrm>
              <a:off x="5380645" y="5600517"/>
              <a:ext cx="1606550" cy="13940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16D2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58B98D3-13F1-1B10-79C9-4CC6F2511C88}"/>
                </a:ext>
              </a:extLst>
            </p:cNvPr>
            <p:cNvSpPr txBox="1"/>
            <p:nvPr/>
          </p:nvSpPr>
          <p:spPr>
            <a:xfrm>
              <a:off x="5593872" y="5263689"/>
              <a:ext cx="1246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Temperatures</a:t>
              </a:r>
            </a:p>
          </p:txBody>
        </p:sp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802F525A-853F-0825-8EBB-77A1FC191656}"/>
                </a:ext>
              </a:extLst>
            </p:cNvPr>
            <p:cNvSpPr txBox="1"/>
            <p:nvPr/>
          </p:nvSpPr>
          <p:spPr>
            <a:xfrm>
              <a:off x="5118393" y="5762318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25</a:t>
              </a: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8F1FCFE2-4FF2-ACFD-B58C-6B3531EC8DF0}"/>
                </a:ext>
              </a:extLst>
            </p:cNvPr>
            <p:cNvSpPr txBox="1"/>
            <p:nvPr/>
          </p:nvSpPr>
          <p:spPr>
            <a:xfrm>
              <a:off x="6740116" y="5762318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80 ºC</a:t>
              </a: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DFECC7C5-5F51-0529-D87B-606E51C0F5FE}"/>
                </a:ext>
              </a:extLst>
            </p:cNvPr>
            <p:cNvSpPr txBox="1"/>
            <p:nvPr/>
          </p:nvSpPr>
          <p:spPr>
            <a:xfrm>
              <a:off x="5658967" y="5762318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40</a:t>
              </a:r>
            </a:p>
          </p:txBody>
        </p: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64C43335-F53D-8EE5-6AA2-102F7152E26A}"/>
                </a:ext>
              </a:extLst>
            </p:cNvPr>
            <p:cNvSpPr txBox="1"/>
            <p:nvPr/>
          </p:nvSpPr>
          <p:spPr>
            <a:xfrm>
              <a:off x="6199541" y="5762318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60</a:t>
              </a:r>
            </a:p>
          </p:txBody>
        </p:sp>
      </p:grpSp>
      <p:cxnSp>
        <p:nvCxnSpPr>
          <p:cNvPr id="48" name="Conector recto 54">
            <a:extLst>
              <a:ext uri="{FF2B5EF4-FFF2-40B4-BE49-F238E27FC236}">
                <a16:creationId xmlns:a16="http://schemas.microsoft.com/office/drawing/2014/main" id="{261BFBE3-1F68-D9D6-4CF2-7080AD20482F}"/>
              </a:ext>
            </a:extLst>
          </p:cNvPr>
          <p:cNvCxnSpPr>
            <a:cxnSpLocks/>
          </p:cNvCxnSpPr>
          <p:nvPr/>
        </p:nvCxnSpPr>
        <p:spPr>
          <a:xfrm>
            <a:off x="3126772" y="2134919"/>
            <a:ext cx="1737194" cy="0"/>
          </a:xfrm>
          <a:prstGeom prst="line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uadroTexto 55">
            <a:extLst>
              <a:ext uri="{FF2B5EF4-FFF2-40B4-BE49-F238E27FC236}">
                <a16:creationId xmlns:a16="http://schemas.microsoft.com/office/drawing/2014/main" id="{B0A32830-9144-704C-7EFC-17BE5664FE4A}"/>
              </a:ext>
            </a:extLst>
          </p:cNvPr>
          <p:cNvSpPr txBox="1"/>
          <p:nvPr/>
        </p:nvSpPr>
        <p:spPr>
          <a:xfrm flipH="1">
            <a:off x="2793809" y="1005524"/>
            <a:ext cx="257394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/>
                <a:cs typeface="Arial"/>
              </a:rPr>
              <a:t>Na electrolyte database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upo 70">
            <a:extLst>
              <a:ext uri="{FF2B5EF4-FFF2-40B4-BE49-F238E27FC236}">
                <a16:creationId xmlns:a16="http://schemas.microsoft.com/office/drawing/2014/main" id="{26B591AE-DA89-2B5F-4AAA-4D0DC010804A}"/>
              </a:ext>
            </a:extLst>
          </p:cNvPr>
          <p:cNvGrpSpPr/>
          <p:nvPr/>
        </p:nvGrpSpPr>
        <p:grpSpPr>
          <a:xfrm>
            <a:off x="9045264" y="4891803"/>
            <a:ext cx="1933701" cy="767298"/>
            <a:chOff x="7965251" y="4807025"/>
            <a:chExt cx="1933701" cy="767298"/>
          </a:xfrm>
        </p:grpSpPr>
        <p:sp>
          <p:nvSpPr>
            <p:cNvPr id="51" name="Rectángulo 40">
              <a:extLst>
                <a:ext uri="{FF2B5EF4-FFF2-40B4-BE49-F238E27FC236}">
                  <a16:creationId xmlns:a16="http://schemas.microsoft.com/office/drawing/2014/main" id="{57386DC4-8531-6C22-903D-A40E289D0283}"/>
                </a:ext>
              </a:extLst>
            </p:cNvPr>
            <p:cNvSpPr/>
            <p:nvPr/>
          </p:nvSpPr>
          <p:spPr>
            <a:xfrm>
              <a:off x="8105674" y="5127142"/>
              <a:ext cx="1606550" cy="13940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35EBDFF5-A431-F5E8-1333-488479A10444}"/>
                </a:ext>
              </a:extLst>
            </p:cNvPr>
            <p:cNvSpPr txBox="1"/>
            <p:nvPr/>
          </p:nvSpPr>
          <p:spPr>
            <a:xfrm>
              <a:off x="8080638" y="4807025"/>
              <a:ext cx="1698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Number of solvents</a:t>
              </a:r>
            </a:p>
          </p:txBody>
        </p: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161FCF42-F3B6-F4A8-FF72-1C33F8D51989}"/>
                </a:ext>
              </a:extLst>
            </p:cNvPr>
            <p:cNvSpPr txBox="1"/>
            <p:nvPr/>
          </p:nvSpPr>
          <p:spPr>
            <a:xfrm>
              <a:off x="7965251" y="5266546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1</a:t>
              </a:r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9B446EDE-324E-F887-E91A-34B784765EF1}"/>
                </a:ext>
              </a:extLst>
            </p:cNvPr>
            <p:cNvSpPr txBox="1"/>
            <p:nvPr/>
          </p:nvSpPr>
          <p:spPr>
            <a:xfrm>
              <a:off x="9521926" y="5266546"/>
              <a:ext cx="377026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12</a:t>
              </a:r>
              <a:endParaRPr lang="en-US" dirty="0"/>
            </a:p>
          </p:txBody>
        </p:sp>
      </p:grpSp>
      <p:sp>
        <p:nvSpPr>
          <p:cNvPr id="55" name="TextBox 24">
            <a:extLst>
              <a:ext uri="{FF2B5EF4-FFF2-40B4-BE49-F238E27FC236}">
                <a16:creationId xmlns:a16="http://schemas.microsoft.com/office/drawing/2014/main" id="{767F4A91-65CE-AB5D-CAB2-A94B6A1ACC6E}"/>
              </a:ext>
            </a:extLst>
          </p:cNvPr>
          <p:cNvSpPr txBox="1"/>
          <p:nvPr/>
        </p:nvSpPr>
        <p:spPr>
          <a:xfrm>
            <a:off x="5475982" y="3597549"/>
            <a:ext cx="67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400" dirty="0" err="1">
                <a:solidFill>
                  <a:prstClr val="black"/>
                </a:solidFill>
                <a:latin typeface="Aptos" panose="02110004020202020204"/>
              </a:rPr>
              <a:t>NaOTf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FB2D5D3-3539-8487-D0C1-5ECDAFA20EB6}"/>
              </a:ext>
            </a:extLst>
          </p:cNvPr>
          <p:cNvSpPr txBox="1"/>
          <p:nvPr/>
        </p:nvSpPr>
        <p:spPr>
          <a:xfrm>
            <a:off x="6770526" y="35975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400" dirty="0">
                <a:solidFill>
                  <a:prstClr val="black"/>
                </a:solidFill>
                <a:latin typeface="Aptos" panose="02110004020202020204"/>
              </a:rPr>
              <a:t>NaPF6</a:t>
            </a:r>
            <a:endParaRPr lang="en-US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FA7695EE-49DD-CFF0-4A40-D38EFFB73A8C}"/>
              </a:ext>
            </a:extLst>
          </p:cNvPr>
          <p:cNvSpPr txBox="1"/>
          <p:nvPr/>
        </p:nvSpPr>
        <p:spPr>
          <a:xfrm>
            <a:off x="5860526" y="1230727"/>
            <a:ext cx="79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5 salts</a:t>
            </a:r>
          </a:p>
        </p:txBody>
      </p:sp>
      <p:pic>
        <p:nvPicPr>
          <p:cNvPr id="60" name="Imagen 82">
            <a:extLst>
              <a:ext uri="{FF2B5EF4-FFF2-40B4-BE49-F238E27FC236}">
                <a16:creationId xmlns:a16="http://schemas.microsoft.com/office/drawing/2014/main" id="{29ACC948-864A-5C88-E0F5-E06BBDBD35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4180" y="1415630"/>
            <a:ext cx="904571" cy="645087"/>
          </a:xfrm>
          <a:prstGeom prst="rect">
            <a:avLst/>
          </a:prstGeom>
        </p:spPr>
      </p:pic>
      <p:grpSp>
        <p:nvGrpSpPr>
          <p:cNvPr id="25625" name="Group 25624">
            <a:extLst>
              <a:ext uri="{FF2B5EF4-FFF2-40B4-BE49-F238E27FC236}">
                <a16:creationId xmlns:a16="http://schemas.microsoft.com/office/drawing/2014/main" id="{540D933D-2674-0404-073E-E4D1798652A5}"/>
              </a:ext>
            </a:extLst>
          </p:cNvPr>
          <p:cNvGrpSpPr/>
          <p:nvPr/>
        </p:nvGrpSpPr>
        <p:grpSpPr>
          <a:xfrm>
            <a:off x="4025210" y="5469913"/>
            <a:ext cx="2065330" cy="806406"/>
            <a:chOff x="2839440" y="4415815"/>
            <a:chExt cx="2065330" cy="806406"/>
          </a:xfrm>
        </p:grpSpPr>
        <p:sp>
          <p:nvSpPr>
            <p:cNvPr id="25" name="Rectángulo 23">
              <a:extLst>
                <a:ext uri="{FF2B5EF4-FFF2-40B4-BE49-F238E27FC236}">
                  <a16:creationId xmlns:a16="http://schemas.microsoft.com/office/drawing/2014/main" id="{550F109C-B2CE-1FD3-A9A7-BF0C3BBB2822}"/>
                </a:ext>
              </a:extLst>
            </p:cNvPr>
            <p:cNvSpPr/>
            <p:nvPr/>
          </p:nvSpPr>
          <p:spPr>
            <a:xfrm>
              <a:off x="3101692" y="4752643"/>
              <a:ext cx="1606550" cy="13940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639D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770C4E14-DB6A-3EA6-881E-CC3186E65E76}"/>
                </a:ext>
              </a:extLst>
            </p:cNvPr>
            <p:cNvSpPr txBox="1"/>
            <p:nvPr/>
          </p:nvSpPr>
          <p:spPr>
            <a:xfrm>
              <a:off x="3183249" y="4415815"/>
              <a:ext cx="1680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Total concentration</a:t>
              </a:r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8EF12FAA-1089-D56E-41ED-84218501F636}"/>
                </a:ext>
              </a:extLst>
            </p:cNvPr>
            <p:cNvSpPr txBox="1"/>
            <p:nvPr/>
          </p:nvSpPr>
          <p:spPr>
            <a:xfrm>
              <a:off x="2839440" y="4914444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0.05</a:t>
              </a: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9086BECC-C70B-609F-C7A2-0F607B14869A}"/>
                </a:ext>
              </a:extLst>
            </p:cNvPr>
            <p:cNvSpPr txBox="1"/>
            <p:nvPr/>
          </p:nvSpPr>
          <p:spPr>
            <a:xfrm>
              <a:off x="4445990" y="4892047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2 M</a:t>
              </a:r>
            </a:p>
          </p:txBody>
        </p:sp>
        <p:sp>
          <p:nvSpPr>
            <p:cNvPr id="25604" name="TextBox 8">
              <a:extLst>
                <a:ext uri="{FF2B5EF4-FFF2-40B4-BE49-F238E27FC236}">
                  <a16:creationId xmlns:a16="http://schemas.microsoft.com/office/drawing/2014/main" id="{D0E018C0-D66A-0CE5-0BE9-D3E8E3215D62}"/>
                </a:ext>
              </a:extLst>
            </p:cNvPr>
            <p:cNvSpPr txBox="1"/>
            <p:nvPr/>
          </p:nvSpPr>
          <p:spPr>
            <a:xfrm>
              <a:off x="3183249" y="4415815"/>
              <a:ext cx="16807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Total concentration</a:t>
              </a:r>
            </a:p>
          </p:txBody>
        </p:sp>
        <p:sp>
          <p:nvSpPr>
            <p:cNvPr id="25605" name="TextBox 8">
              <a:extLst>
                <a:ext uri="{FF2B5EF4-FFF2-40B4-BE49-F238E27FC236}">
                  <a16:creationId xmlns:a16="http://schemas.microsoft.com/office/drawing/2014/main" id="{40790738-7B33-D096-47F0-5EAA75F901BF}"/>
                </a:ext>
              </a:extLst>
            </p:cNvPr>
            <p:cNvSpPr txBox="1"/>
            <p:nvPr/>
          </p:nvSpPr>
          <p:spPr>
            <a:xfrm>
              <a:off x="2839440" y="4914444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0.05</a:t>
              </a:r>
            </a:p>
          </p:txBody>
        </p:sp>
      </p:grpSp>
      <p:grpSp>
        <p:nvGrpSpPr>
          <p:cNvPr id="25624" name="Group 25623">
            <a:extLst>
              <a:ext uri="{FF2B5EF4-FFF2-40B4-BE49-F238E27FC236}">
                <a16:creationId xmlns:a16="http://schemas.microsoft.com/office/drawing/2014/main" id="{A692851D-01AC-51BB-741A-49F91628938C}"/>
              </a:ext>
            </a:extLst>
          </p:cNvPr>
          <p:cNvGrpSpPr/>
          <p:nvPr/>
        </p:nvGrpSpPr>
        <p:grpSpPr>
          <a:xfrm>
            <a:off x="4318295" y="4851232"/>
            <a:ext cx="1498617" cy="461518"/>
            <a:chOff x="4302937" y="5452005"/>
            <a:chExt cx="1498617" cy="461518"/>
          </a:xfrm>
        </p:grpSpPr>
        <p:grpSp>
          <p:nvGrpSpPr>
            <p:cNvPr id="30" name="Grupo 32">
              <a:extLst>
                <a:ext uri="{FF2B5EF4-FFF2-40B4-BE49-F238E27FC236}">
                  <a16:creationId xmlns:a16="http://schemas.microsoft.com/office/drawing/2014/main" id="{7DB95957-78EF-5CE8-D6E7-2C1B5BAA8715}"/>
                </a:ext>
              </a:extLst>
            </p:cNvPr>
            <p:cNvGrpSpPr/>
            <p:nvPr/>
          </p:nvGrpSpPr>
          <p:grpSpPr>
            <a:xfrm>
              <a:off x="4302937" y="5773579"/>
              <a:ext cx="1498617" cy="139944"/>
              <a:chOff x="5443566" y="4845686"/>
              <a:chExt cx="1498617" cy="139944"/>
            </a:xfrm>
          </p:grpSpPr>
          <p:sp>
            <p:nvSpPr>
              <p:cNvPr id="31" name="Rectángulo 27">
                <a:extLst>
                  <a:ext uri="{FF2B5EF4-FFF2-40B4-BE49-F238E27FC236}">
                    <a16:creationId xmlns:a16="http://schemas.microsoft.com/office/drawing/2014/main" id="{39501754-C88B-0FA1-8B41-470ED6F6F794}"/>
                  </a:ext>
                </a:extLst>
              </p:cNvPr>
              <p:cNvSpPr/>
              <p:nvPr/>
            </p:nvSpPr>
            <p:spPr>
              <a:xfrm>
                <a:off x="5443566" y="4845686"/>
                <a:ext cx="280913" cy="13940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2" name="Rectángulo 28">
                <a:extLst>
                  <a:ext uri="{FF2B5EF4-FFF2-40B4-BE49-F238E27FC236}">
                    <a16:creationId xmlns:a16="http://schemas.microsoft.com/office/drawing/2014/main" id="{53C9301A-201A-F358-5D6E-5057D47935EC}"/>
                  </a:ext>
                </a:extLst>
              </p:cNvPr>
              <p:cNvSpPr/>
              <p:nvPr/>
            </p:nvSpPr>
            <p:spPr>
              <a:xfrm>
                <a:off x="5724479" y="4846226"/>
                <a:ext cx="481096" cy="139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" name="Rectángulo 30">
                <a:extLst>
                  <a:ext uri="{FF2B5EF4-FFF2-40B4-BE49-F238E27FC236}">
                    <a16:creationId xmlns:a16="http://schemas.microsoft.com/office/drawing/2014/main" id="{3B8B4101-7FE6-3630-FD0D-3BB27B01B623}"/>
                  </a:ext>
                </a:extLst>
              </p:cNvPr>
              <p:cNvSpPr/>
              <p:nvPr/>
            </p:nvSpPr>
            <p:spPr>
              <a:xfrm>
                <a:off x="6531710" y="4846226"/>
                <a:ext cx="410473" cy="1394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4" name="Rectángulo 31">
                <a:extLst>
                  <a:ext uri="{FF2B5EF4-FFF2-40B4-BE49-F238E27FC236}">
                    <a16:creationId xmlns:a16="http://schemas.microsoft.com/office/drawing/2014/main" id="{78C36964-51F9-CC1B-53A1-91F69F775CB0}"/>
                  </a:ext>
                </a:extLst>
              </p:cNvPr>
              <p:cNvSpPr/>
              <p:nvPr/>
            </p:nvSpPr>
            <p:spPr>
              <a:xfrm>
                <a:off x="6201870" y="4846226"/>
                <a:ext cx="329840" cy="1394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25606" name="TextBox 8">
              <a:extLst>
                <a:ext uri="{FF2B5EF4-FFF2-40B4-BE49-F238E27FC236}">
                  <a16:creationId xmlns:a16="http://schemas.microsoft.com/office/drawing/2014/main" id="{DD34982E-4436-81D3-DB13-ED010A222DFB}"/>
                </a:ext>
              </a:extLst>
            </p:cNvPr>
            <p:cNvSpPr txBox="1"/>
            <p:nvPr/>
          </p:nvSpPr>
          <p:spPr>
            <a:xfrm>
              <a:off x="4573764" y="5452005"/>
              <a:ext cx="9576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Salts ratio</a:t>
              </a:r>
            </a:p>
          </p:txBody>
        </p:sp>
      </p:grpSp>
      <p:grpSp>
        <p:nvGrpSpPr>
          <p:cNvPr id="25626" name="Group 25625">
            <a:extLst>
              <a:ext uri="{FF2B5EF4-FFF2-40B4-BE49-F238E27FC236}">
                <a16:creationId xmlns:a16="http://schemas.microsoft.com/office/drawing/2014/main" id="{30E9D179-3854-CDE4-1BE1-E61E0E7EAAB9}"/>
              </a:ext>
            </a:extLst>
          </p:cNvPr>
          <p:cNvGrpSpPr/>
          <p:nvPr/>
        </p:nvGrpSpPr>
        <p:grpSpPr>
          <a:xfrm>
            <a:off x="6661273" y="4858734"/>
            <a:ext cx="1498617" cy="445037"/>
            <a:chOff x="9164006" y="6194555"/>
            <a:chExt cx="1498617" cy="445037"/>
          </a:xfrm>
        </p:grpSpPr>
        <p:grpSp>
          <p:nvGrpSpPr>
            <p:cNvPr id="35" name="Grupo 45">
              <a:extLst>
                <a:ext uri="{FF2B5EF4-FFF2-40B4-BE49-F238E27FC236}">
                  <a16:creationId xmlns:a16="http://schemas.microsoft.com/office/drawing/2014/main" id="{ED95532B-3253-4662-904D-6C772820F1EE}"/>
                </a:ext>
              </a:extLst>
            </p:cNvPr>
            <p:cNvGrpSpPr/>
            <p:nvPr/>
          </p:nvGrpSpPr>
          <p:grpSpPr>
            <a:xfrm>
              <a:off x="9164006" y="6500188"/>
              <a:ext cx="1498617" cy="139404"/>
              <a:chOff x="8173798" y="6009742"/>
              <a:chExt cx="1498617" cy="139404"/>
            </a:xfrm>
          </p:grpSpPr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4AB6140D-D16D-7E6F-FA61-04DDFC21DE42}"/>
                  </a:ext>
                </a:extLst>
              </p:cNvPr>
              <p:cNvSpPr/>
              <p:nvPr/>
            </p:nvSpPr>
            <p:spPr>
              <a:xfrm>
                <a:off x="8173798" y="6009742"/>
                <a:ext cx="280913" cy="13940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C3E46252-A132-D29C-970A-A5530F2706DF}"/>
                  </a:ext>
                </a:extLst>
              </p:cNvPr>
              <p:cNvSpPr/>
              <p:nvPr/>
            </p:nvSpPr>
            <p:spPr>
              <a:xfrm>
                <a:off x="8454711" y="6009742"/>
                <a:ext cx="481096" cy="1394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AB17948C-FA67-B8C1-32B4-9350E8DAEC5E}"/>
                  </a:ext>
                </a:extLst>
              </p:cNvPr>
              <p:cNvSpPr/>
              <p:nvPr/>
            </p:nvSpPr>
            <p:spPr>
              <a:xfrm>
                <a:off x="9261942" y="6009742"/>
                <a:ext cx="410473" cy="139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339C5C4D-B77D-C3AE-8E24-DB40A77DF20E}"/>
                  </a:ext>
                </a:extLst>
              </p:cNvPr>
              <p:cNvSpPr/>
              <p:nvPr/>
            </p:nvSpPr>
            <p:spPr>
              <a:xfrm>
                <a:off x="8932102" y="6009742"/>
                <a:ext cx="329840" cy="13940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0" name="Rectángulo 44">
                <a:extLst>
                  <a:ext uri="{FF2B5EF4-FFF2-40B4-BE49-F238E27FC236}">
                    <a16:creationId xmlns:a16="http://schemas.microsoft.com/office/drawing/2014/main" id="{16534E0B-CF33-C147-926B-2FE2E60070B2}"/>
                  </a:ext>
                </a:extLst>
              </p:cNvPr>
              <p:cNvSpPr/>
              <p:nvPr/>
            </p:nvSpPr>
            <p:spPr>
              <a:xfrm>
                <a:off x="8762642" y="6009742"/>
                <a:ext cx="173515" cy="13940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25607" name="TextBox 8">
              <a:extLst>
                <a:ext uri="{FF2B5EF4-FFF2-40B4-BE49-F238E27FC236}">
                  <a16:creationId xmlns:a16="http://schemas.microsoft.com/office/drawing/2014/main" id="{B3BD0C74-97F4-8B14-1446-3023494A6F3E}"/>
                </a:ext>
              </a:extLst>
            </p:cNvPr>
            <p:cNvSpPr txBox="1"/>
            <p:nvPr/>
          </p:nvSpPr>
          <p:spPr>
            <a:xfrm>
              <a:off x="9295624" y="6194555"/>
              <a:ext cx="1234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Solvents ratio</a:t>
              </a:r>
            </a:p>
          </p:txBody>
        </p:sp>
      </p:grpSp>
      <p:cxnSp>
        <p:nvCxnSpPr>
          <p:cNvPr id="25608" name="Conector recto 54">
            <a:extLst>
              <a:ext uri="{FF2B5EF4-FFF2-40B4-BE49-F238E27FC236}">
                <a16:creationId xmlns:a16="http://schemas.microsoft.com/office/drawing/2014/main" id="{8B581872-FA8D-6FEE-6B2B-C9B08F5A9B23}"/>
              </a:ext>
            </a:extLst>
          </p:cNvPr>
          <p:cNvCxnSpPr>
            <a:cxnSpLocks/>
          </p:cNvCxnSpPr>
          <p:nvPr/>
        </p:nvCxnSpPr>
        <p:spPr>
          <a:xfrm>
            <a:off x="3113545" y="2127578"/>
            <a:ext cx="1934469" cy="0"/>
          </a:xfrm>
          <a:prstGeom prst="line">
            <a:avLst/>
          </a:prstGeom>
          <a:ln w="19050">
            <a:noFill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621" name="Group 25620">
            <a:extLst>
              <a:ext uri="{FF2B5EF4-FFF2-40B4-BE49-F238E27FC236}">
                <a16:creationId xmlns:a16="http://schemas.microsoft.com/office/drawing/2014/main" id="{11CA8C27-E99D-23BB-C6B9-48DE0132219B}"/>
              </a:ext>
            </a:extLst>
          </p:cNvPr>
          <p:cNvGrpSpPr/>
          <p:nvPr/>
        </p:nvGrpSpPr>
        <p:grpSpPr>
          <a:xfrm>
            <a:off x="277907" y="1176460"/>
            <a:ext cx="2957147" cy="4727712"/>
            <a:chOff x="244022" y="1283026"/>
            <a:chExt cx="3098800" cy="4954178"/>
          </a:xfrm>
        </p:grpSpPr>
        <p:pic>
          <p:nvPicPr>
            <p:cNvPr id="2" name="Picture 1" descr="A blue and white checkered pattern&#10;&#10;AI-generated content may be incorrect.">
              <a:extLst>
                <a:ext uri="{FF2B5EF4-FFF2-40B4-BE49-F238E27FC236}">
                  <a16:creationId xmlns:a16="http://schemas.microsoft.com/office/drawing/2014/main" id="{DEFF9928-7745-8BA0-115C-5BE036DF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4022" y="1704216"/>
              <a:ext cx="3098800" cy="1066800"/>
            </a:xfrm>
            <a:prstGeom prst="rect">
              <a:avLst/>
            </a:prstGeom>
          </p:spPr>
        </p:pic>
        <p:sp>
          <p:nvSpPr>
            <p:cNvPr id="5" name="Diagrama de flujo: operación manual 4">
              <a:extLst>
                <a:ext uri="{FF2B5EF4-FFF2-40B4-BE49-F238E27FC236}">
                  <a16:creationId xmlns:a16="http://schemas.microsoft.com/office/drawing/2014/main" id="{76468DD7-AA97-7B2B-8EEE-726237FF9F0E}"/>
                </a:ext>
              </a:extLst>
            </p:cNvPr>
            <p:cNvSpPr/>
            <p:nvPr/>
          </p:nvSpPr>
          <p:spPr>
            <a:xfrm>
              <a:off x="899876" y="2878892"/>
              <a:ext cx="1797581" cy="1062074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7" name="Diagrama de flujo: operación manual 5">
              <a:extLst>
                <a:ext uri="{FF2B5EF4-FFF2-40B4-BE49-F238E27FC236}">
                  <a16:creationId xmlns:a16="http://schemas.microsoft.com/office/drawing/2014/main" id="{0822A834-B5ED-5C58-2EE1-082EE9C5810C}"/>
                </a:ext>
              </a:extLst>
            </p:cNvPr>
            <p:cNvSpPr/>
            <p:nvPr/>
          </p:nvSpPr>
          <p:spPr>
            <a:xfrm>
              <a:off x="1271577" y="4027011"/>
              <a:ext cx="1052939" cy="1062074"/>
            </a:xfrm>
            <a:prstGeom prst="flowChartManualOperation">
              <a:avLst/>
            </a:prstGeom>
            <a:pattFill prst="solidDmn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8" name="Diagrama de flujo: operación manual 6">
              <a:extLst>
                <a:ext uri="{FF2B5EF4-FFF2-40B4-BE49-F238E27FC236}">
                  <a16:creationId xmlns:a16="http://schemas.microsoft.com/office/drawing/2014/main" id="{9ED8F850-18DA-A0E5-0108-FC9B4B64ACCD}"/>
                </a:ext>
              </a:extLst>
            </p:cNvPr>
            <p:cNvSpPr/>
            <p:nvPr/>
          </p:nvSpPr>
          <p:spPr>
            <a:xfrm>
              <a:off x="1497829" y="5175130"/>
              <a:ext cx="610381" cy="1062074"/>
            </a:xfrm>
            <a:prstGeom prst="flowChartManualOperati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4" name="CuadroTexto 10">
              <a:extLst>
                <a:ext uri="{FF2B5EF4-FFF2-40B4-BE49-F238E27FC236}">
                  <a16:creationId xmlns:a16="http://schemas.microsoft.com/office/drawing/2014/main" id="{4B888186-5D5C-9350-4946-6619E22A8340}"/>
                </a:ext>
              </a:extLst>
            </p:cNvPr>
            <p:cNvSpPr txBox="1"/>
            <p:nvPr/>
          </p:nvSpPr>
          <p:spPr>
            <a:xfrm flipH="1">
              <a:off x="731286" y="1891428"/>
              <a:ext cx="2209620" cy="548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&gt; 10</a:t>
              </a:r>
              <a:r>
                <a:rPr lang="en-US" sz="1400" baseline="300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400" dirty="0">
                  <a:highlight>
                    <a:srgbClr val="FFFFFF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possible combinations</a:t>
              </a:r>
            </a:p>
          </p:txBody>
        </p:sp>
        <p:sp>
          <p:nvSpPr>
            <p:cNvPr id="61" name="CuadroTexto 85">
              <a:extLst>
                <a:ext uri="{FF2B5EF4-FFF2-40B4-BE49-F238E27FC236}">
                  <a16:creationId xmlns:a16="http://schemas.microsoft.com/office/drawing/2014/main" id="{CBC546C7-CBEE-8FC0-988F-A9E31DDB731D}"/>
                </a:ext>
              </a:extLst>
            </p:cNvPr>
            <p:cNvSpPr txBox="1"/>
            <p:nvPr/>
          </p:nvSpPr>
          <p:spPr>
            <a:xfrm flipH="1">
              <a:off x="601766" y="1283026"/>
              <a:ext cx="2697238" cy="354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Liquid chemical space</a:t>
              </a:r>
            </a:p>
          </p:txBody>
        </p:sp>
        <p:grpSp>
          <p:nvGrpSpPr>
            <p:cNvPr id="62" name="Grupo 22">
              <a:extLst>
                <a:ext uri="{FF2B5EF4-FFF2-40B4-BE49-F238E27FC236}">
                  <a16:creationId xmlns:a16="http://schemas.microsoft.com/office/drawing/2014/main" id="{5A356772-9506-AD2D-D07B-271104139AA6}"/>
                </a:ext>
              </a:extLst>
            </p:cNvPr>
            <p:cNvGrpSpPr/>
            <p:nvPr/>
          </p:nvGrpSpPr>
          <p:grpSpPr>
            <a:xfrm>
              <a:off x="899876" y="2878892"/>
              <a:ext cx="1797581" cy="3358312"/>
              <a:chOff x="979703" y="2604623"/>
              <a:chExt cx="2344367" cy="3474381"/>
            </a:xfrm>
          </p:grpSpPr>
          <p:sp>
            <p:nvSpPr>
              <p:cNvPr id="63" name="Diagrama de flujo: operación manual 4">
                <a:extLst>
                  <a:ext uri="{FF2B5EF4-FFF2-40B4-BE49-F238E27FC236}">
                    <a16:creationId xmlns:a16="http://schemas.microsoft.com/office/drawing/2014/main" id="{D45AB924-0A0D-9F22-84FC-8396842FA4D5}"/>
                  </a:ext>
                </a:extLst>
              </p:cNvPr>
              <p:cNvSpPr/>
              <p:nvPr/>
            </p:nvSpPr>
            <p:spPr>
              <a:xfrm>
                <a:off x="979703" y="2604623"/>
                <a:ext cx="2344367" cy="1098781"/>
              </a:xfrm>
              <a:prstGeom prst="flowChartManualOperation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600" name="Diagrama de flujo: operación manual 5">
                <a:extLst>
                  <a:ext uri="{FF2B5EF4-FFF2-40B4-BE49-F238E27FC236}">
                    <a16:creationId xmlns:a16="http://schemas.microsoft.com/office/drawing/2014/main" id="{BFA466E5-2F69-78D0-9518-FF541C0E539B}"/>
                  </a:ext>
                </a:extLst>
              </p:cNvPr>
              <p:cNvSpPr/>
              <p:nvPr/>
            </p:nvSpPr>
            <p:spPr>
              <a:xfrm>
                <a:off x="1464467" y="3792423"/>
                <a:ext cx="1373220" cy="1098781"/>
              </a:xfrm>
              <a:prstGeom prst="flowChartManualOperati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25601" name="Diagrama de flujo: operación manual 6">
                <a:extLst>
                  <a:ext uri="{FF2B5EF4-FFF2-40B4-BE49-F238E27FC236}">
                    <a16:creationId xmlns:a16="http://schemas.microsoft.com/office/drawing/2014/main" id="{4F67CF01-90A7-92B7-87FC-D74E4A3AFFE4}"/>
                  </a:ext>
                </a:extLst>
              </p:cNvPr>
              <p:cNvSpPr/>
              <p:nvPr/>
            </p:nvSpPr>
            <p:spPr>
              <a:xfrm>
                <a:off x="1759540" y="4980223"/>
                <a:ext cx="796046" cy="1098781"/>
              </a:xfrm>
              <a:prstGeom prst="flowChartManualOperation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</p:grpSp>
      <p:grpSp>
        <p:nvGrpSpPr>
          <p:cNvPr id="25611" name="Grupo 70">
            <a:extLst>
              <a:ext uri="{FF2B5EF4-FFF2-40B4-BE49-F238E27FC236}">
                <a16:creationId xmlns:a16="http://schemas.microsoft.com/office/drawing/2014/main" id="{193C46DA-950B-2922-7402-B3C5419BAFB5}"/>
              </a:ext>
            </a:extLst>
          </p:cNvPr>
          <p:cNvGrpSpPr/>
          <p:nvPr/>
        </p:nvGrpSpPr>
        <p:grpSpPr>
          <a:xfrm>
            <a:off x="5256995" y="4123683"/>
            <a:ext cx="1837521" cy="767298"/>
            <a:chOff x="7965251" y="4807025"/>
            <a:chExt cx="1837521" cy="767298"/>
          </a:xfrm>
        </p:grpSpPr>
        <p:sp>
          <p:nvSpPr>
            <p:cNvPr id="25612" name="Rectángulo 40">
              <a:extLst>
                <a:ext uri="{FF2B5EF4-FFF2-40B4-BE49-F238E27FC236}">
                  <a16:creationId xmlns:a16="http://schemas.microsoft.com/office/drawing/2014/main" id="{E6316F47-FE2F-5A4B-0EDF-94EE60BEE9F6}"/>
                </a:ext>
              </a:extLst>
            </p:cNvPr>
            <p:cNvSpPr/>
            <p:nvPr/>
          </p:nvSpPr>
          <p:spPr>
            <a:xfrm>
              <a:off x="8105674" y="5127142"/>
              <a:ext cx="1606550" cy="13940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613" name="TextBox 8">
              <a:extLst>
                <a:ext uri="{FF2B5EF4-FFF2-40B4-BE49-F238E27FC236}">
                  <a16:creationId xmlns:a16="http://schemas.microsoft.com/office/drawing/2014/main" id="{5F0A363B-B30B-52BA-FEF5-7985BAB40452}"/>
                </a:ext>
              </a:extLst>
            </p:cNvPr>
            <p:cNvSpPr txBox="1"/>
            <p:nvPr/>
          </p:nvSpPr>
          <p:spPr>
            <a:xfrm>
              <a:off x="8212308" y="4807025"/>
              <a:ext cx="1421479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Number of salts</a:t>
              </a:r>
            </a:p>
          </p:txBody>
        </p:sp>
        <p:sp>
          <p:nvSpPr>
            <p:cNvPr id="25614" name="TextBox 8">
              <a:extLst>
                <a:ext uri="{FF2B5EF4-FFF2-40B4-BE49-F238E27FC236}">
                  <a16:creationId xmlns:a16="http://schemas.microsoft.com/office/drawing/2014/main" id="{C9110AA2-836A-4946-657A-3F424ABEF9E0}"/>
                </a:ext>
              </a:extLst>
            </p:cNvPr>
            <p:cNvSpPr txBox="1"/>
            <p:nvPr/>
          </p:nvSpPr>
          <p:spPr>
            <a:xfrm>
              <a:off x="7965251" y="5266546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>
                  <a:solidFill>
                    <a:prstClr val="black"/>
                  </a:solidFill>
                  <a:latin typeface="Aptos" panose="02110004020202020204"/>
                </a:rPr>
                <a:t>1</a:t>
              </a:r>
            </a:p>
          </p:txBody>
        </p:sp>
        <p:sp>
          <p:nvSpPr>
            <p:cNvPr id="25615" name="TextBox 8">
              <a:extLst>
                <a:ext uri="{FF2B5EF4-FFF2-40B4-BE49-F238E27FC236}">
                  <a16:creationId xmlns:a16="http://schemas.microsoft.com/office/drawing/2014/main" id="{C3D35D2C-1A94-65A8-FC57-0F32D3F6610F}"/>
                </a:ext>
              </a:extLst>
            </p:cNvPr>
            <p:cNvSpPr txBox="1"/>
            <p:nvPr/>
          </p:nvSpPr>
          <p:spPr>
            <a:xfrm>
              <a:off x="9521926" y="5266546"/>
              <a:ext cx="280846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5</a:t>
              </a:r>
              <a:endParaRPr lang="en-US" dirty="0"/>
            </a:p>
          </p:txBody>
        </p:sp>
      </p:grpSp>
      <p:sp>
        <p:nvSpPr>
          <p:cNvPr id="25617" name="TextBox 24">
            <a:extLst>
              <a:ext uri="{FF2B5EF4-FFF2-40B4-BE49-F238E27FC236}">
                <a16:creationId xmlns:a16="http://schemas.microsoft.com/office/drawing/2014/main" id="{2B67060B-2A0B-E323-12BE-79053B7A98B2}"/>
              </a:ext>
            </a:extLst>
          </p:cNvPr>
          <p:cNvSpPr txBox="1"/>
          <p:nvPr/>
        </p:nvSpPr>
        <p:spPr>
          <a:xfrm>
            <a:off x="4200604" y="3597551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US" sz="1400" dirty="0">
                <a:solidFill>
                  <a:prstClr val="black"/>
                </a:solidFill>
                <a:latin typeface="+mj-lt"/>
              </a:rPr>
              <a:t>NaClO</a:t>
            </a:r>
            <a:r>
              <a:rPr lang="en-US" sz="1050" dirty="0">
                <a:solidFill>
                  <a:prstClr val="black"/>
                </a:solidFill>
                <a:latin typeface="+mj-lt"/>
              </a:rPr>
              <a:t>4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5618" name="Picture 8" descr="Trimethyl phosphate | Biochemical ...">
            <a:extLst>
              <a:ext uri="{FF2B5EF4-FFF2-40B4-BE49-F238E27FC236}">
                <a16:creationId xmlns:a16="http://schemas.microsoft.com/office/drawing/2014/main" id="{76BCD02E-279C-E746-B40D-76FD5E37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31" y="3914771"/>
            <a:ext cx="748172" cy="7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3" name="Picture 25622">
            <a:extLst>
              <a:ext uri="{FF2B5EF4-FFF2-40B4-BE49-F238E27FC236}">
                <a16:creationId xmlns:a16="http://schemas.microsoft.com/office/drawing/2014/main" id="{F48B895D-810F-C579-C133-DB2DBCADB9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9162" y="2431963"/>
            <a:ext cx="865153" cy="534822"/>
          </a:xfrm>
          <a:prstGeom prst="rect">
            <a:avLst/>
          </a:prstGeom>
        </p:spPr>
      </p:pic>
      <p:pic>
        <p:nvPicPr>
          <p:cNvPr id="25627" name="Picture 25626">
            <a:extLst>
              <a:ext uri="{FF2B5EF4-FFF2-40B4-BE49-F238E27FC236}">
                <a16:creationId xmlns:a16="http://schemas.microsoft.com/office/drawing/2014/main" id="{1CB6D21F-2C8D-F96A-6EE3-1C92AB820F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76557" y="4245460"/>
            <a:ext cx="606145" cy="202048"/>
          </a:xfrm>
          <a:prstGeom prst="rect">
            <a:avLst/>
          </a:prstGeom>
        </p:spPr>
      </p:pic>
      <p:pic>
        <p:nvPicPr>
          <p:cNvPr id="25628" name="Picture 25627">
            <a:extLst>
              <a:ext uri="{FF2B5EF4-FFF2-40B4-BE49-F238E27FC236}">
                <a16:creationId xmlns:a16="http://schemas.microsoft.com/office/drawing/2014/main" id="{6FFDD3A3-C1F8-F087-ECB6-343482343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26318" y="3475055"/>
            <a:ext cx="1021061" cy="300312"/>
          </a:xfrm>
          <a:prstGeom prst="rect">
            <a:avLst/>
          </a:prstGeom>
        </p:spPr>
      </p:pic>
      <p:pic>
        <p:nvPicPr>
          <p:cNvPr id="25630" name="Picture 25629">
            <a:extLst>
              <a:ext uri="{FF2B5EF4-FFF2-40B4-BE49-F238E27FC236}">
                <a16:creationId xmlns:a16="http://schemas.microsoft.com/office/drawing/2014/main" id="{33651486-FFEE-D644-0410-1770105FD9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5969" y="2910216"/>
            <a:ext cx="999335" cy="640199"/>
          </a:xfrm>
          <a:prstGeom prst="rect">
            <a:avLst/>
          </a:prstGeom>
        </p:spPr>
      </p:pic>
      <p:pic>
        <p:nvPicPr>
          <p:cNvPr id="25631" name="Picture 25630">
            <a:extLst>
              <a:ext uri="{FF2B5EF4-FFF2-40B4-BE49-F238E27FC236}">
                <a16:creationId xmlns:a16="http://schemas.microsoft.com/office/drawing/2014/main" id="{1068A2AE-869D-D42B-1E58-6CE6157176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6544" y="2856892"/>
            <a:ext cx="1021060" cy="644053"/>
          </a:xfrm>
          <a:prstGeom prst="rect">
            <a:avLst/>
          </a:prstGeom>
        </p:spPr>
      </p:pic>
      <p:pic>
        <p:nvPicPr>
          <p:cNvPr id="25633" name="Picture 25632">
            <a:extLst>
              <a:ext uri="{FF2B5EF4-FFF2-40B4-BE49-F238E27FC236}">
                <a16:creationId xmlns:a16="http://schemas.microsoft.com/office/drawing/2014/main" id="{FEC13D3E-2C65-03C0-F39B-8C6CB6AD1C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56995" y="2872937"/>
            <a:ext cx="1097078" cy="633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89563-C79E-BAD3-6225-6D66D723D3D1}"/>
              </a:ext>
            </a:extLst>
          </p:cNvPr>
          <p:cNvSpPr txBox="1"/>
          <p:nvPr/>
        </p:nvSpPr>
        <p:spPr>
          <a:xfrm>
            <a:off x="8315928" y="6524823"/>
            <a:ext cx="326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Dr. Vanesa Munoz Perales</a:t>
            </a:r>
          </a:p>
        </p:txBody>
      </p:sp>
    </p:spTree>
    <p:extLst>
      <p:ext uri="{BB962C8B-B14F-4D97-AF65-F5344CB8AC3E}">
        <p14:creationId xmlns:p14="http://schemas.microsoft.com/office/powerpoint/2010/main" val="325445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DFABB-192B-AF49-BEE7-D712DED6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4B75F2F-8ADE-B5FB-1ABC-308A948F5163}"/>
              </a:ext>
            </a:extLst>
          </p:cNvPr>
          <p:cNvSpPr/>
          <p:nvPr/>
        </p:nvSpPr>
        <p:spPr>
          <a:xfrm>
            <a:off x="2214585" y="3772310"/>
            <a:ext cx="5456656" cy="17994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15563A3-3BF5-D0B5-4CBE-24BC247C4C04}"/>
              </a:ext>
            </a:extLst>
          </p:cNvPr>
          <p:cNvSpPr/>
          <p:nvPr/>
        </p:nvSpPr>
        <p:spPr>
          <a:xfrm>
            <a:off x="2176041" y="1387205"/>
            <a:ext cx="5456656" cy="16306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ADFBCBB5-8A24-B1E5-E358-4B761648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Optimizing the robotics workflow for liquids and polymers</a:t>
            </a:r>
          </a:p>
        </p:txBody>
      </p:sp>
      <p:pic>
        <p:nvPicPr>
          <p:cNvPr id="2" name="Imagen 1" descr="Imagen que contiene motor&#10;&#10;El contenido generado por IA puede ser incorrecto.">
            <a:extLst>
              <a:ext uri="{FF2B5EF4-FFF2-40B4-BE49-F238E27FC236}">
                <a16:creationId xmlns:a16="http://schemas.microsoft.com/office/drawing/2014/main" id="{3129C36B-7846-39A7-A4A0-3E9CDC34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1435" b="7792"/>
          <a:stretch/>
        </p:blipFill>
        <p:spPr>
          <a:xfrm>
            <a:off x="7968574" y="4364598"/>
            <a:ext cx="3919010" cy="1786241"/>
          </a:xfrm>
          <a:prstGeom prst="rect">
            <a:avLst/>
          </a:prstGeom>
        </p:spPr>
      </p:pic>
      <p:sp>
        <p:nvSpPr>
          <p:cNvPr id="5" name="CuadroTexto 23">
            <a:extLst>
              <a:ext uri="{FF2B5EF4-FFF2-40B4-BE49-F238E27FC236}">
                <a16:creationId xmlns:a16="http://schemas.microsoft.com/office/drawing/2014/main" id="{FF6550E7-DA19-AB9F-CCB2-49B7AF54A26B}"/>
              </a:ext>
            </a:extLst>
          </p:cNvPr>
          <p:cNvSpPr txBox="1"/>
          <p:nvPr/>
        </p:nvSpPr>
        <p:spPr>
          <a:xfrm flipH="1">
            <a:off x="214436" y="2690729"/>
            <a:ext cx="1162309" cy="4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Creating the design</a:t>
            </a: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57CA66D6-37B7-EDEE-BCA5-895563F01226}"/>
              </a:ext>
            </a:extLst>
          </p:cNvPr>
          <p:cNvSpPr/>
          <p:nvPr/>
        </p:nvSpPr>
        <p:spPr>
          <a:xfrm rot="5400000">
            <a:off x="1083662" y="3627923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C07AF736-8AE5-9FB7-16D1-E5097A2870F0}"/>
              </a:ext>
            </a:extLst>
          </p:cNvPr>
          <p:cNvSpPr/>
          <p:nvPr/>
        </p:nvSpPr>
        <p:spPr>
          <a:xfrm rot="5400000">
            <a:off x="5566878" y="2269746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CuadroTexto 27">
            <a:extLst>
              <a:ext uri="{FF2B5EF4-FFF2-40B4-BE49-F238E27FC236}">
                <a16:creationId xmlns:a16="http://schemas.microsoft.com/office/drawing/2014/main" id="{BB9B0B0E-2B6B-C878-EC14-8884A9D09C17}"/>
              </a:ext>
            </a:extLst>
          </p:cNvPr>
          <p:cNvSpPr txBox="1"/>
          <p:nvPr/>
        </p:nvSpPr>
        <p:spPr>
          <a:xfrm flipH="1">
            <a:off x="2258894" y="3868444"/>
            <a:ext cx="129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45 formulations</a:t>
            </a:r>
          </a:p>
        </p:txBody>
      </p:sp>
      <p:sp>
        <p:nvSpPr>
          <p:cNvPr id="10" name="CuadroTexto 28">
            <a:extLst>
              <a:ext uri="{FF2B5EF4-FFF2-40B4-BE49-F238E27FC236}">
                <a16:creationId xmlns:a16="http://schemas.microsoft.com/office/drawing/2014/main" id="{E0100493-914E-0FE3-FAE4-8ACD62E122C7}"/>
              </a:ext>
            </a:extLst>
          </p:cNvPr>
          <p:cNvSpPr txBox="1"/>
          <p:nvPr/>
        </p:nvSpPr>
        <p:spPr>
          <a:xfrm flipH="1">
            <a:off x="7712155" y="2460583"/>
            <a:ext cx="1162309" cy="4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x4 EIS setups</a:t>
            </a:r>
          </a:p>
        </p:txBody>
      </p:sp>
      <p:sp>
        <p:nvSpPr>
          <p:cNvPr id="11" name="CuadroTexto 29">
            <a:extLst>
              <a:ext uri="{FF2B5EF4-FFF2-40B4-BE49-F238E27FC236}">
                <a16:creationId xmlns:a16="http://schemas.microsoft.com/office/drawing/2014/main" id="{559DF693-9896-439A-63C4-767B21DA19A3}"/>
              </a:ext>
            </a:extLst>
          </p:cNvPr>
          <p:cNvSpPr txBox="1"/>
          <p:nvPr/>
        </p:nvSpPr>
        <p:spPr>
          <a:xfrm flipH="1">
            <a:off x="8762253" y="2174421"/>
            <a:ext cx="1874903" cy="4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EIS measurements and fittings</a:t>
            </a:r>
          </a:p>
        </p:txBody>
      </p:sp>
      <p:sp>
        <p:nvSpPr>
          <p:cNvPr id="12" name="CuadroTexto 33">
            <a:extLst>
              <a:ext uri="{FF2B5EF4-FFF2-40B4-BE49-F238E27FC236}">
                <a16:creationId xmlns:a16="http://schemas.microsoft.com/office/drawing/2014/main" id="{4996A3DC-ADF9-303D-0AEB-2BA7CDB1EAFC}"/>
              </a:ext>
            </a:extLst>
          </p:cNvPr>
          <p:cNvSpPr txBox="1"/>
          <p:nvPr/>
        </p:nvSpPr>
        <p:spPr>
          <a:xfrm flipH="1">
            <a:off x="10680673" y="2983056"/>
            <a:ext cx="149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Ionic conductivity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E5A56C5-5B70-833A-C675-B4908865D7FC}"/>
              </a:ext>
            </a:extLst>
          </p:cNvPr>
          <p:cNvGrpSpPr/>
          <p:nvPr/>
        </p:nvGrpSpPr>
        <p:grpSpPr>
          <a:xfrm>
            <a:off x="6397150" y="2282163"/>
            <a:ext cx="788046" cy="316170"/>
            <a:chOff x="3258670" y="5167464"/>
            <a:chExt cx="2693198" cy="1072786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DE3F8E1A-8BA7-6820-348E-00D3FF943DF9}"/>
                </a:ext>
              </a:extLst>
            </p:cNvPr>
            <p:cNvGrpSpPr/>
            <p:nvPr/>
          </p:nvGrpSpPr>
          <p:grpSpPr>
            <a:xfrm>
              <a:off x="3258670" y="5465610"/>
              <a:ext cx="2693198" cy="774640"/>
              <a:chOff x="612937" y="2045556"/>
              <a:chExt cx="2693198" cy="774640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5B533AAE-0B00-8CA1-3CF5-F16E204825E1}"/>
                  </a:ext>
                </a:extLst>
              </p:cNvPr>
              <p:cNvSpPr/>
              <p:nvPr/>
            </p:nvSpPr>
            <p:spPr>
              <a:xfrm>
                <a:off x="999657" y="2045556"/>
                <a:ext cx="1964485" cy="2299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61395A7B-F629-9713-AB6A-D3CDFB7C2FCA}"/>
                  </a:ext>
                </a:extLst>
              </p:cNvPr>
              <p:cNvSpPr/>
              <p:nvPr/>
            </p:nvSpPr>
            <p:spPr>
              <a:xfrm>
                <a:off x="612937" y="2590228"/>
                <a:ext cx="2693197" cy="22996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870D0B4-5D2C-175C-5119-906415BDFA3F}"/>
                  </a:ext>
                </a:extLst>
              </p:cNvPr>
              <p:cNvSpPr/>
              <p:nvPr/>
            </p:nvSpPr>
            <p:spPr>
              <a:xfrm>
                <a:off x="612937" y="2275527"/>
                <a:ext cx="1055048" cy="31470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1482998A-5275-53D3-279B-69F2239555EC}"/>
                  </a:ext>
                </a:extLst>
              </p:cNvPr>
              <p:cNvSpPr/>
              <p:nvPr/>
            </p:nvSpPr>
            <p:spPr>
              <a:xfrm>
                <a:off x="2376332" y="2275525"/>
                <a:ext cx="929803" cy="31470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3A240D45-BF46-7228-F8E0-3F4DF20174B4}"/>
                  </a:ext>
                </a:extLst>
              </p:cNvPr>
              <p:cNvSpPr/>
              <p:nvPr/>
            </p:nvSpPr>
            <p:spPr>
              <a:xfrm>
                <a:off x="1667987" y="2275525"/>
                <a:ext cx="708343" cy="3147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D090AE6A-FD17-BAB5-503E-DEDC367BEF34}"/>
                  </a:ext>
                </a:extLst>
              </p:cNvPr>
              <p:cNvSpPr/>
              <p:nvPr/>
            </p:nvSpPr>
            <p:spPr>
              <a:xfrm>
                <a:off x="1278025" y="2120630"/>
                <a:ext cx="1431606" cy="1588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BBF5D75E-36BF-F47D-9DC7-E52475C1B6AE}"/>
                  </a:ext>
                </a:extLst>
              </p:cNvPr>
              <p:cNvSpPr/>
              <p:nvPr/>
            </p:nvSpPr>
            <p:spPr>
              <a:xfrm>
                <a:off x="1821174" y="2116650"/>
                <a:ext cx="395832" cy="47357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nl-NL"/>
                </a:defPPr>
                <a:lvl1pPr marL="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E6BB185-0A18-A2D9-DBEF-6E6C667D5F95}"/>
                </a:ext>
              </a:extLst>
            </p:cNvPr>
            <p:cNvSpPr/>
            <p:nvPr/>
          </p:nvSpPr>
          <p:spPr>
            <a:xfrm>
              <a:off x="3964608" y="5167464"/>
              <a:ext cx="1354480" cy="3776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CD52E2ED-4AE9-CF92-32B9-875EC7707A32}"/>
              </a:ext>
            </a:extLst>
          </p:cNvPr>
          <p:cNvSpPr/>
          <p:nvPr/>
        </p:nvSpPr>
        <p:spPr>
          <a:xfrm rot="5400000">
            <a:off x="10248564" y="3209856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A10A6213-CFD5-9191-1175-FAC312235CB5}"/>
              </a:ext>
            </a:extLst>
          </p:cNvPr>
          <p:cNvSpPr/>
          <p:nvPr/>
        </p:nvSpPr>
        <p:spPr>
          <a:xfrm rot="5400000">
            <a:off x="8450624" y="3378662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CuadroTexto 57">
            <a:extLst>
              <a:ext uri="{FF2B5EF4-FFF2-40B4-BE49-F238E27FC236}">
                <a16:creationId xmlns:a16="http://schemas.microsoft.com/office/drawing/2014/main" id="{334659BD-5C1D-9D50-94DF-B72C74E63FAF}"/>
              </a:ext>
            </a:extLst>
          </p:cNvPr>
          <p:cNvSpPr txBox="1"/>
          <p:nvPr/>
        </p:nvSpPr>
        <p:spPr>
          <a:xfrm flipH="1">
            <a:off x="6212291" y="1519208"/>
            <a:ext cx="1162309" cy="4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Assemble liquid cells</a:t>
            </a:r>
          </a:p>
        </p:txBody>
      </p:sp>
      <p:sp>
        <p:nvSpPr>
          <p:cNvPr id="25616" name="Arco 25615">
            <a:extLst>
              <a:ext uri="{FF2B5EF4-FFF2-40B4-BE49-F238E27FC236}">
                <a16:creationId xmlns:a16="http://schemas.microsoft.com/office/drawing/2014/main" id="{CBEC76B5-49EE-AB25-625D-60D33F2CA373}"/>
              </a:ext>
            </a:extLst>
          </p:cNvPr>
          <p:cNvSpPr/>
          <p:nvPr/>
        </p:nvSpPr>
        <p:spPr>
          <a:xfrm rot="911894">
            <a:off x="717219" y="4118545"/>
            <a:ext cx="1300079" cy="991198"/>
          </a:xfrm>
          <a:prstGeom prst="arc">
            <a:avLst>
              <a:gd name="adj1" fmla="val 16587780"/>
              <a:gd name="adj2" fmla="val 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25617" name="Conector recto de flecha 25616">
            <a:extLst>
              <a:ext uri="{FF2B5EF4-FFF2-40B4-BE49-F238E27FC236}">
                <a16:creationId xmlns:a16="http://schemas.microsoft.com/office/drawing/2014/main" id="{0E6F3788-9BEE-D359-7F13-615DCB955354}"/>
              </a:ext>
            </a:extLst>
          </p:cNvPr>
          <p:cNvCxnSpPr>
            <a:cxnSpLocks/>
          </p:cNvCxnSpPr>
          <p:nvPr/>
        </p:nvCxnSpPr>
        <p:spPr>
          <a:xfrm>
            <a:off x="9292015" y="3658548"/>
            <a:ext cx="107504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8" name="Conector recto de flecha 25617">
            <a:extLst>
              <a:ext uri="{FF2B5EF4-FFF2-40B4-BE49-F238E27FC236}">
                <a16:creationId xmlns:a16="http://schemas.microsoft.com/office/drawing/2014/main" id="{15707D36-A57E-B36C-41B3-3B2D28F4DF51}"/>
              </a:ext>
            </a:extLst>
          </p:cNvPr>
          <p:cNvCxnSpPr>
            <a:cxnSpLocks/>
          </p:cNvCxnSpPr>
          <p:nvPr/>
        </p:nvCxnSpPr>
        <p:spPr>
          <a:xfrm flipV="1">
            <a:off x="9291357" y="3108125"/>
            <a:ext cx="0" cy="5547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9" name="CuadroTexto 113">
            <a:extLst>
              <a:ext uri="{FF2B5EF4-FFF2-40B4-BE49-F238E27FC236}">
                <a16:creationId xmlns:a16="http://schemas.microsoft.com/office/drawing/2014/main" id="{FB5E8E0D-C30A-D775-02D9-1E465F19C0D6}"/>
              </a:ext>
            </a:extLst>
          </p:cNvPr>
          <p:cNvSpPr txBox="1"/>
          <p:nvPr/>
        </p:nvSpPr>
        <p:spPr>
          <a:xfrm flipH="1">
            <a:off x="9150438" y="3672304"/>
            <a:ext cx="1247584" cy="2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 (Z) /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20" name="CuadroTexto 114">
            <a:extLst>
              <a:ext uri="{FF2B5EF4-FFF2-40B4-BE49-F238E27FC236}">
                <a16:creationId xmlns:a16="http://schemas.microsoft.com/office/drawing/2014/main" id="{FB9DEC81-5141-41A9-8533-AE208AD3EBED}"/>
              </a:ext>
            </a:extLst>
          </p:cNvPr>
          <p:cNvSpPr txBox="1"/>
          <p:nvPr/>
        </p:nvSpPr>
        <p:spPr>
          <a:xfrm rot="16200000" flipH="1">
            <a:off x="8545985" y="3298510"/>
            <a:ext cx="1256584" cy="20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(Z) / 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21" name="Picture 11">
            <a:extLst>
              <a:ext uri="{FF2B5EF4-FFF2-40B4-BE49-F238E27FC236}">
                <a16:creationId xmlns:a16="http://schemas.microsoft.com/office/drawing/2014/main" id="{0DF536C3-F892-F905-0722-21BF57DE3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7" y="3312254"/>
            <a:ext cx="1022901" cy="7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13">
            <a:extLst>
              <a:ext uri="{FF2B5EF4-FFF2-40B4-BE49-F238E27FC236}">
                <a16:creationId xmlns:a16="http://schemas.microsoft.com/office/drawing/2014/main" id="{33C3CE88-9B1C-0942-40BA-8463D450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268" y="3145413"/>
            <a:ext cx="272502" cy="5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3" name="Imagen 25622" descr="Gráfico, Gráfico de dispersión&#10;&#10;El contenido generado por IA puede ser incorrecto.">
            <a:extLst>
              <a:ext uri="{FF2B5EF4-FFF2-40B4-BE49-F238E27FC236}">
                <a16:creationId xmlns:a16="http://schemas.microsoft.com/office/drawing/2014/main" id="{68C78B12-29BE-2956-6D21-C9D8DA3CBB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56" t="43384" r="49297" b="24039"/>
          <a:stretch/>
        </p:blipFill>
        <p:spPr>
          <a:xfrm>
            <a:off x="9290047" y="3207189"/>
            <a:ext cx="838711" cy="443621"/>
          </a:xfrm>
          <a:prstGeom prst="rect">
            <a:avLst/>
          </a:prstGeom>
        </p:spPr>
      </p:pic>
      <p:pic>
        <p:nvPicPr>
          <p:cNvPr id="25626" name="Imagen 25625">
            <a:extLst>
              <a:ext uri="{FF2B5EF4-FFF2-40B4-BE49-F238E27FC236}">
                <a16:creationId xmlns:a16="http://schemas.microsoft.com/office/drawing/2014/main" id="{8B4A8F1F-26E3-BFF8-D012-0DE4FB862A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721" t="44377" r="48891" b="27542"/>
          <a:stretch/>
        </p:blipFill>
        <p:spPr>
          <a:xfrm>
            <a:off x="3843861" y="4409235"/>
            <a:ext cx="698749" cy="1092989"/>
          </a:xfrm>
          <a:prstGeom prst="rect">
            <a:avLst/>
          </a:prstGeom>
        </p:spPr>
      </p:pic>
      <p:pic>
        <p:nvPicPr>
          <p:cNvPr id="25627" name="Imagen 25626">
            <a:extLst>
              <a:ext uri="{FF2B5EF4-FFF2-40B4-BE49-F238E27FC236}">
                <a16:creationId xmlns:a16="http://schemas.microsoft.com/office/drawing/2014/main" id="{0CC0AEFC-0A21-2D85-4448-57F34DEE7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826" t="44377" r="37165" b="27542"/>
          <a:stretch/>
        </p:blipFill>
        <p:spPr>
          <a:xfrm>
            <a:off x="6413766" y="4562627"/>
            <a:ext cx="746968" cy="958097"/>
          </a:xfrm>
          <a:prstGeom prst="rect">
            <a:avLst/>
          </a:prstGeom>
        </p:spPr>
      </p:pic>
      <p:pic>
        <p:nvPicPr>
          <p:cNvPr id="26121" name="Imagen 26120">
            <a:extLst>
              <a:ext uri="{FF2B5EF4-FFF2-40B4-BE49-F238E27FC236}">
                <a16:creationId xmlns:a16="http://schemas.microsoft.com/office/drawing/2014/main" id="{0C1F5973-D631-1A1C-191E-FAA628D09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4441" y="2032987"/>
            <a:ext cx="1629046" cy="814523"/>
          </a:xfrm>
          <a:prstGeom prst="rect">
            <a:avLst/>
          </a:prstGeom>
        </p:spPr>
      </p:pic>
      <p:sp>
        <p:nvSpPr>
          <p:cNvPr id="26248" name="CuadroTexto 27">
            <a:extLst>
              <a:ext uri="{FF2B5EF4-FFF2-40B4-BE49-F238E27FC236}">
                <a16:creationId xmlns:a16="http://schemas.microsoft.com/office/drawing/2014/main" id="{F6796278-67EE-BE2F-08FB-001A6FB8D209}"/>
              </a:ext>
            </a:extLst>
          </p:cNvPr>
          <p:cNvSpPr txBox="1"/>
          <p:nvPr/>
        </p:nvSpPr>
        <p:spPr>
          <a:xfrm flipH="1">
            <a:off x="2588606" y="1378973"/>
            <a:ext cx="129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96 formulations</a:t>
            </a:r>
          </a:p>
        </p:txBody>
      </p:sp>
      <p:pic>
        <p:nvPicPr>
          <p:cNvPr id="26249" name="Imagen 26248">
            <a:extLst>
              <a:ext uri="{FF2B5EF4-FFF2-40B4-BE49-F238E27FC236}">
                <a16:creationId xmlns:a16="http://schemas.microsoft.com/office/drawing/2014/main" id="{900D9DD4-FDEA-7B7F-292F-386348050E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7051" y="4533764"/>
            <a:ext cx="978774" cy="876160"/>
          </a:xfrm>
          <a:prstGeom prst="rect">
            <a:avLst/>
          </a:prstGeom>
        </p:spPr>
      </p:pic>
      <p:grpSp>
        <p:nvGrpSpPr>
          <p:cNvPr id="26261" name="Grupo 26260">
            <a:extLst>
              <a:ext uri="{FF2B5EF4-FFF2-40B4-BE49-F238E27FC236}">
                <a16:creationId xmlns:a16="http://schemas.microsoft.com/office/drawing/2014/main" id="{04B88FB5-D63F-FF22-3E34-150953858F0A}"/>
              </a:ext>
            </a:extLst>
          </p:cNvPr>
          <p:cNvGrpSpPr/>
          <p:nvPr/>
        </p:nvGrpSpPr>
        <p:grpSpPr>
          <a:xfrm>
            <a:off x="5080167" y="4775928"/>
            <a:ext cx="788047" cy="242534"/>
            <a:chOff x="5173054" y="4772695"/>
            <a:chExt cx="788047" cy="242534"/>
          </a:xfrm>
        </p:grpSpPr>
        <p:sp>
          <p:nvSpPr>
            <p:cNvPr id="26254" name="Rectángulo 26253">
              <a:extLst>
                <a:ext uri="{FF2B5EF4-FFF2-40B4-BE49-F238E27FC236}">
                  <a16:creationId xmlns:a16="http://schemas.microsoft.com/office/drawing/2014/main" id="{E654EFA6-9965-926C-5CA3-1908D2C9ED43}"/>
                </a:ext>
              </a:extLst>
            </p:cNvPr>
            <p:cNvSpPr/>
            <p:nvPr/>
          </p:nvSpPr>
          <p:spPr>
            <a:xfrm>
              <a:off x="5173054" y="4928042"/>
              <a:ext cx="788046" cy="67776"/>
            </a:xfrm>
            <a:prstGeom prst="rect">
              <a:avLst/>
            </a:prstGeom>
            <a:solidFill>
              <a:srgbClr val="DBB2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55" name="Rectángulo 26254">
              <a:extLst>
                <a:ext uri="{FF2B5EF4-FFF2-40B4-BE49-F238E27FC236}">
                  <a16:creationId xmlns:a16="http://schemas.microsoft.com/office/drawing/2014/main" id="{1AEC2F63-A477-5CB7-8007-16AB5EB7C1F1}"/>
                </a:ext>
              </a:extLst>
            </p:cNvPr>
            <p:cNvSpPr/>
            <p:nvPr/>
          </p:nvSpPr>
          <p:spPr>
            <a:xfrm>
              <a:off x="5173054" y="4835293"/>
              <a:ext cx="141937" cy="122755"/>
            </a:xfrm>
            <a:prstGeom prst="rect">
              <a:avLst/>
            </a:prstGeom>
            <a:solidFill>
              <a:srgbClr val="DBB2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56" name="Rectángulo 26255">
              <a:extLst>
                <a:ext uri="{FF2B5EF4-FFF2-40B4-BE49-F238E27FC236}">
                  <a16:creationId xmlns:a16="http://schemas.microsoft.com/office/drawing/2014/main" id="{E2B42D64-DBC2-1B08-740B-2B58EAE0D10E}"/>
                </a:ext>
              </a:extLst>
            </p:cNvPr>
            <p:cNvSpPr/>
            <p:nvPr/>
          </p:nvSpPr>
          <p:spPr>
            <a:xfrm>
              <a:off x="5845276" y="4835292"/>
              <a:ext cx="115824" cy="122755"/>
            </a:xfrm>
            <a:prstGeom prst="rect">
              <a:avLst/>
            </a:prstGeom>
            <a:solidFill>
              <a:srgbClr val="DBB2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59" name="Rectángulo 26258">
              <a:extLst>
                <a:ext uri="{FF2B5EF4-FFF2-40B4-BE49-F238E27FC236}">
                  <a16:creationId xmlns:a16="http://schemas.microsoft.com/office/drawing/2014/main" id="{F48043BC-0D98-EAEE-A366-8E34DAF1E701}"/>
                </a:ext>
              </a:extLst>
            </p:cNvPr>
            <p:cNvSpPr/>
            <p:nvPr/>
          </p:nvSpPr>
          <p:spPr>
            <a:xfrm>
              <a:off x="5526591" y="4788470"/>
              <a:ext cx="115823" cy="139572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52" name="Rectángulo 26251">
              <a:extLst>
                <a:ext uri="{FF2B5EF4-FFF2-40B4-BE49-F238E27FC236}">
                  <a16:creationId xmlns:a16="http://schemas.microsoft.com/office/drawing/2014/main" id="{148223DD-015A-0755-A243-3BE1E981B6B3}"/>
                </a:ext>
              </a:extLst>
            </p:cNvPr>
            <p:cNvSpPr/>
            <p:nvPr/>
          </p:nvSpPr>
          <p:spPr>
            <a:xfrm>
              <a:off x="5375456" y="4772695"/>
              <a:ext cx="396329" cy="11129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6260" name="Rectángulo 26259">
              <a:extLst>
                <a:ext uri="{FF2B5EF4-FFF2-40B4-BE49-F238E27FC236}">
                  <a16:creationId xmlns:a16="http://schemas.microsoft.com/office/drawing/2014/main" id="{700078EB-9E24-9764-A1B3-AE4BB52BBD94}"/>
                </a:ext>
              </a:extLst>
            </p:cNvPr>
            <p:cNvSpPr/>
            <p:nvPr/>
          </p:nvSpPr>
          <p:spPr>
            <a:xfrm>
              <a:off x="5173055" y="4969510"/>
              <a:ext cx="788046" cy="4571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6258" name="Rectángulo 26257">
              <a:extLst>
                <a:ext uri="{FF2B5EF4-FFF2-40B4-BE49-F238E27FC236}">
                  <a16:creationId xmlns:a16="http://schemas.microsoft.com/office/drawing/2014/main" id="{84148F54-F44C-A00E-8F6F-890A4ACB9582}"/>
                </a:ext>
              </a:extLst>
            </p:cNvPr>
            <p:cNvSpPr/>
            <p:nvPr/>
          </p:nvSpPr>
          <p:spPr>
            <a:xfrm>
              <a:off x="5314991" y="4883157"/>
              <a:ext cx="530284" cy="457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26262" name="CuadroTexto 57">
            <a:extLst>
              <a:ext uri="{FF2B5EF4-FFF2-40B4-BE49-F238E27FC236}">
                <a16:creationId xmlns:a16="http://schemas.microsoft.com/office/drawing/2014/main" id="{C7DFDE66-64FD-EC2B-23B3-C94D93DAAA07}"/>
              </a:ext>
            </a:extLst>
          </p:cNvPr>
          <p:cNvSpPr txBox="1"/>
          <p:nvPr/>
        </p:nvSpPr>
        <p:spPr>
          <a:xfrm flipH="1">
            <a:off x="3593385" y="3929761"/>
            <a:ext cx="1162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Cast and dry films</a:t>
            </a:r>
          </a:p>
        </p:txBody>
      </p:sp>
      <p:sp>
        <p:nvSpPr>
          <p:cNvPr id="26263" name="CuadroTexto 57">
            <a:extLst>
              <a:ext uri="{FF2B5EF4-FFF2-40B4-BE49-F238E27FC236}">
                <a16:creationId xmlns:a16="http://schemas.microsoft.com/office/drawing/2014/main" id="{0337638C-7C61-003F-9BA2-9FAC6C2FB030}"/>
              </a:ext>
            </a:extLst>
          </p:cNvPr>
          <p:cNvSpPr txBox="1"/>
          <p:nvPr/>
        </p:nvSpPr>
        <p:spPr>
          <a:xfrm flipH="1">
            <a:off x="4839345" y="3934269"/>
            <a:ext cx="138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Assemble polymer cells</a:t>
            </a:r>
          </a:p>
        </p:txBody>
      </p:sp>
      <p:sp>
        <p:nvSpPr>
          <p:cNvPr id="26264" name="CuadroTexto 57">
            <a:extLst>
              <a:ext uri="{FF2B5EF4-FFF2-40B4-BE49-F238E27FC236}">
                <a16:creationId xmlns:a16="http://schemas.microsoft.com/office/drawing/2014/main" id="{4E4DDC14-FC71-19AC-A053-13C7A4CC8D67}"/>
              </a:ext>
            </a:extLst>
          </p:cNvPr>
          <p:cNvSpPr txBox="1"/>
          <p:nvPr/>
        </p:nvSpPr>
        <p:spPr>
          <a:xfrm flipH="1">
            <a:off x="6178387" y="3965465"/>
            <a:ext cx="156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Film quality and thickness</a:t>
            </a:r>
          </a:p>
        </p:txBody>
      </p:sp>
      <p:sp>
        <p:nvSpPr>
          <p:cNvPr id="26266" name="Triángulo isósceles 26265">
            <a:extLst>
              <a:ext uri="{FF2B5EF4-FFF2-40B4-BE49-F238E27FC236}">
                <a16:creationId xmlns:a16="http://schemas.microsoft.com/office/drawing/2014/main" id="{74A105E2-2201-4EA3-89D2-127CEDAE6FCE}"/>
              </a:ext>
            </a:extLst>
          </p:cNvPr>
          <p:cNvSpPr/>
          <p:nvPr/>
        </p:nvSpPr>
        <p:spPr>
          <a:xfrm rot="5400000">
            <a:off x="3171419" y="4842026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267" name="Triángulo isósceles 26266">
            <a:extLst>
              <a:ext uri="{FF2B5EF4-FFF2-40B4-BE49-F238E27FC236}">
                <a16:creationId xmlns:a16="http://schemas.microsoft.com/office/drawing/2014/main" id="{DD216FC8-EDB9-9C14-3BF9-0F97E24675E1}"/>
              </a:ext>
            </a:extLst>
          </p:cNvPr>
          <p:cNvSpPr/>
          <p:nvPr/>
        </p:nvSpPr>
        <p:spPr>
          <a:xfrm rot="5400000">
            <a:off x="4399571" y="4842026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268" name="Triángulo isósceles 26267">
            <a:extLst>
              <a:ext uri="{FF2B5EF4-FFF2-40B4-BE49-F238E27FC236}">
                <a16:creationId xmlns:a16="http://schemas.microsoft.com/office/drawing/2014/main" id="{F7D92864-BC0A-213E-5DAB-E1BACBE637C4}"/>
              </a:ext>
            </a:extLst>
          </p:cNvPr>
          <p:cNvSpPr/>
          <p:nvPr/>
        </p:nvSpPr>
        <p:spPr>
          <a:xfrm rot="5400000">
            <a:off x="5813486" y="4897096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6276" name="Imagen 26275">
            <a:extLst>
              <a:ext uri="{FF2B5EF4-FFF2-40B4-BE49-F238E27FC236}">
                <a16:creationId xmlns:a16="http://schemas.microsoft.com/office/drawing/2014/main" id="{D998A9E0-870B-9669-8E27-46484A8C4F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721" t="44377" r="48891" b="41046"/>
          <a:stretch/>
        </p:blipFill>
        <p:spPr>
          <a:xfrm flipH="1">
            <a:off x="4718511" y="1916478"/>
            <a:ext cx="698749" cy="567368"/>
          </a:xfrm>
          <a:prstGeom prst="rect">
            <a:avLst/>
          </a:prstGeom>
        </p:spPr>
      </p:pic>
      <p:grpSp>
        <p:nvGrpSpPr>
          <p:cNvPr id="26278" name="Grupo 26277">
            <a:extLst>
              <a:ext uri="{FF2B5EF4-FFF2-40B4-BE49-F238E27FC236}">
                <a16:creationId xmlns:a16="http://schemas.microsoft.com/office/drawing/2014/main" id="{6FBCF513-6574-9E51-6E9C-8B6D4734063C}"/>
              </a:ext>
            </a:extLst>
          </p:cNvPr>
          <p:cNvGrpSpPr/>
          <p:nvPr/>
        </p:nvGrpSpPr>
        <p:grpSpPr>
          <a:xfrm>
            <a:off x="4724510" y="2492549"/>
            <a:ext cx="788046" cy="228301"/>
            <a:chOff x="612937" y="2045556"/>
            <a:chExt cx="2693198" cy="774640"/>
          </a:xfrm>
        </p:grpSpPr>
        <p:sp>
          <p:nvSpPr>
            <p:cNvPr id="26280" name="Rectángulo 26279">
              <a:extLst>
                <a:ext uri="{FF2B5EF4-FFF2-40B4-BE49-F238E27FC236}">
                  <a16:creationId xmlns:a16="http://schemas.microsoft.com/office/drawing/2014/main" id="{B3D594CF-DCBE-11AE-9F6F-B9D782E743EB}"/>
                </a:ext>
              </a:extLst>
            </p:cNvPr>
            <p:cNvSpPr/>
            <p:nvPr/>
          </p:nvSpPr>
          <p:spPr>
            <a:xfrm>
              <a:off x="999657" y="2045556"/>
              <a:ext cx="1964485" cy="2299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1" name="Rectángulo 26280">
              <a:extLst>
                <a:ext uri="{FF2B5EF4-FFF2-40B4-BE49-F238E27FC236}">
                  <a16:creationId xmlns:a16="http://schemas.microsoft.com/office/drawing/2014/main" id="{999338F3-B47B-1CC5-1D75-FCFA770F3061}"/>
                </a:ext>
              </a:extLst>
            </p:cNvPr>
            <p:cNvSpPr/>
            <p:nvPr/>
          </p:nvSpPr>
          <p:spPr>
            <a:xfrm>
              <a:off x="612937" y="2590228"/>
              <a:ext cx="2693197" cy="2299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2" name="Rectángulo 26281">
              <a:extLst>
                <a:ext uri="{FF2B5EF4-FFF2-40B4-BE49-F238E27FC236}">
                  <a16:creationId xmlns:a16="http://schemas.microsoft.com/office/drawing/2014/main" id="{43724AB8-0542-E3CE-9643-BC6355B80985}"/>
                </a:ext>
              </a:extLst>
            </p:cNvPr>
            <p:cNvSpPr/>
            <p:nvPr/>
          </p:nvSpPr>
          <p:spPr>
            <a:xfrm>
              <a:off x="612937" y="2275527"/>
              <a:ext cx="1055048" cy="31470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3" name="Rectángulo 26282">
              <a:extLst>
                <a:ext uri="{FF2B5EF4-FFF2-40B4-BE49-F238E27FC236}">
                  <a16:creationId xmlns:a16="http://schemas.microsoft.com/office/drawing/2014/main" id="{BE56DA46-BC51-34AC-E63E-F6FE56A882ED}"/>
                </a:ext>
              </a:extLst>
            </p:cNvPr>
            <p:cNvSpPr/>
            <p:nvPr/>
          </p:nvSpPr>
          <p:spPr>
            <a:xfrm>
              <a:off x="2376332" y="2275525"/>
              <a:ext cx="929803" cy="31470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4" name="Rectángulo 26283">
              <a:extLst>
                <a:ext uri="{FF2B5EF4-FFF2-40B4-BE49-F238E27FC236}">
                  <a16:creationId xmlns:a16="http://schemas.microsoft.com/office/drawing/2014/main" id="{8215EC50-6337-1348-2397-F330083C4C70}"/>
                </a:ext>
              </a:extLst>
            </p:cNvPr>
            <p:cNvSpPr/>
            <p:nvPr/>
          </p:nvSpPr>
          <p:spPr>
            <a:xfrm>
              <a:off x="1667987" y="2275525"/>
              <a:ext cx="708343" cy="3147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5" name="Rectángulo 26284">
              <a:extLst>
                <a:ext uri="{FF2B5EF4-FFF2-40B4-BE49-F238E27FC236}">
                  <a16:creationId xmlns:a16="http://schemas.microsoft.com/office/drawing/2014/main" id="{FF395C0B-6BFB-216C-D782-8F28A2E9452E}"/>
                </a:ext>
              </a:extLst>
            </p:cNvPr>
            <p:cNvSpPr/>
            <p:nvPr/>
          </p:nvSpPr>
          <p:spPr>
            <a:xfrm>
              <a:off x="1278025" y="2120630"/>
              <a:ext cx="1431606" cy="1588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286" name="Rectángulo 26285">
              <a:extLst>
                <a:ext uri="{FF2B5EF4-FFF2-40B4-BE49-F238E27FC236}">
                  <a16:creationId xmlns:a16="http://schemas.microsoft.com/office/drawing/2014/main" id="{F66C95C8-24E8-74A5-773E-2A5435E30F74}"/>
                </a:ext>
              </a:extLst>
            </p:cNvPr>
            <p:cNvSpPr/>
            <p:nvPr/>
          </p:nvSpPr>
          <p:spPr>
            <a:xfrm>
              <a:off x="1821174" y="2116650"/>
              <a:ext cx="395832" cy="4735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26287" name="CuadroTexto 57">
            <a:extLst>
              <a:ext uri="{FF2B5EF4-FFF2-40B4-BE49-F238E27FC236}">
                <a16:creationId xmlns:a16="http://schemas.microsoft.com/office/drawing/2014/main" id="{C0B2B2C5-9A95-DBE3-1857-5E1D39100019}"/>
              </a:ext>
            </a:extLst>
          </p:cNvPr>
          <p:cNvSpPr txBox="1"/>
          <p:nvPr/>
        </p:nvSpPr>
        <p:spPr>
          <a:xfrm flipH="1">
            <a:off x="4452068" y="1490317"/>
            <a:ext cx="1162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Dispense</a:t>
            </a:r>
          </a:p>
        </p:txBody>
      </p:sp>
      <p:sp>
        <p:nvSpPr>
          <p:cNvPr id="26288" name="Triángulo isósceles 26287">
            <a:extLst>
              <a:ext uri="{FF2B5EF4-FFF2-40B4-BE49-F238E27FC236}">
                <a16:creationId xmlns:a16="http://schemas.microsoft.com/office/drawing/2014/main" id="{F6491B7B-0C84-B92A-F8B0-36B070C36F14}"/>
              </a:ext>
            </a:extLst>
          </p:cNvPr>
          <p:cNvSpPr/>
          <p:nvPr/>
        </p:nvSpPr>
        <p:spPr>
          <a:xfrm rot="5400000">
            <a:off x="3830813" y="2322318"/>
            <a:ext cx="843933" cy="1889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289" name="Arco 26288">
            <a:extLst>
              <a:ext uri="{FF2B5EF4-FFF2-40B4-BE49-F238E27FC236}">
                <a16:creationId xmlns:a16="http://schemas.microsoft.com/office/drawing/2014/main" id="{91921D4E-41AA-989F-1C7E-DF720A07EA71}"/>
              </a:ext>
            </a:extLst>
          </p:cNvPr>
          <p:cNvSpPr/>
          <p:nvPr/>
        </p:nvSpPr>
        <p:spPr>
          <a:xfrm rot="20688106" flipV="1">
            <a:off x="754591" y="2364259"/>
            <a:ext cx="1300079" cy="991198"/>
          </a:xfrm>
          <a:prstGeom prst="arc">
            <a:avLst>
              <a:gd name="adj1" fmla="val 16587780"/>
              <a:gd name="adj2" fmla="val 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269" name="Triángulo isósceles 26268">
            <a:extLst>
              <a:ext uri="{FF2B5EF4-FFF2-40B4-BE49-F238E27FC236}">
                <a16:creationId xmlns:a16="http://schemas.microsoft.com/office/drawing/2014/main" id="{8F0D7B18-FFA7-7B9C-55F1-0162EB042A8A}"/>
              </a:ext>
            </a:extLst>
          </p:cNvPr>
          <p:cNvSpPr/>
          <p:nvPr/>
        </p:nvSpPr>
        <p:spPr>
          <a:xfrm rot="5400000">
            <a:off x="7210371" y="3370407"/>
            <a:ext cx="1349578" cy="19834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295" name="CuadroTexto 23">
            <a:extLst>
              <a:ext uri="{FF2B5EF4-FFF2-40B4-BE49-F238E27FC236}">
                <a16:creationId xmlns:a16="http://schemas.microsoft.com/office/drawing/2014/main" id="{C0E2741D-C4F0-BFD3-FF17-8F5BB0F75930}"/>
              </a:ext>
            </a:extLst>
          </p:cNvPr>
          <p:cNvSpPr txBox="1"/>
          <p:nvPr/>
        </p:nvSpPr>
        <p:spPr>
          <a:xfrm flipH="1">
            <a:off x="111914" y="1615387"/>
            <a:ext cx="202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Liquid electrolytes</a:t>
            </a:r>
            <a:endParaRPr lang="en-US" sz="1800" dirty="0"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96" name="CuadroTexto 23">
            <a:extLst>
              <a:ext uri="{FF2B5EF4-FFF2-40B4-BE49-F238E27FC236}">
                <a16:creationId xmlns:a16="http://schemas.microsoft.com/office/drawing/2014/main" id="{A51AD662-0987-64F3-957A-8D06CD1A1EAB}"/>
              </a:ext>
            </a:extLst>
          </p:cNvPr>
          <p:cNvSpPr txBox="1"/>
          <p:nvPr/>
        </p:nvSpPr>
        <p:spPr>
          <a:xfrm flipH="1">
            <a:off x="395339" y="4917449"/>
            <a:ext cx="169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Polymer electrolytes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B7DC903-AAF4-C095-8496-6B5EE5008383}"/>
              </a:ext>
            </a:extLst>
          </p:cNvPr>
          <p:cNvSpPr txBox="1"/>
          <p:nvPr/>
        </p:nvSpPr>
        <p:spPr>
          <a:xfrm>
            <a:off x="3008500" y="926416"/>
            <a:ext cx="4118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 new formulations in 5 days</a:t>
            </a:r>
            <a:endParaRPr lang="en-GB" sz="20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83785CC-1173-0493-484A-35CFFD9205A9}"/>
              </a:ext>
            </a:extLst>
          </p:cNvPr>
          <p:cNvSpPr txBox="1"/>
          <p:nvPr/>
        </p:nvSpPr>
        <p:spPr>
          <a:xfrm>
            <a:off x="3018128" y="3374581"/>
            <a:ext cx="4118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50 new formulations in 5 days</a:t>
            </a:r>
            <a:endParaRPr lang="en-GB" sz="2000" b="1" dirty="0"/>
          </a:p>
        </p:txBody>
      </p:sp>
      <p:pic>
        <p:nvPicPr>
          <p:cNvPr id="24" name="Picture 6" descr="thumb">
            <a:extLst>
              <a:ext uri="{FF2B5EF4-FFF2-40B4-BE49-F238E27FC236}">
                <a16:creationId xmlns:a16="http://schemas.microsoft.com/office/drawing/2014/main" id="{3C7C913A-08C3-60C5-B67A-896F9B601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079" y="1005869"/>
            <a:ext cx="1142950" cy="11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thumb">
            <a:extLst>
              <a:ext uri="{FF2B5EF4-FFF2-40B4-BE49-F238E27FC236}">
                <a16:creationId xmlns:a16="http://schemas.microsoft.com/office/drawing/2014/main" id="{BFFC447A-1152-D506-0C4C-A9AEC109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396" y="1002203"/>
            <a:ext cx="1142950" cy="11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2B805880-A5FA-FBA1-A540-311D8129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529" y="985953"/>
            <a:ext cx="1142950" cy="11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88DB4C4-0581-5B02-0C18-65B1A5125D93}"/>
              </a:ext>
            </a:extLst>
          </p:cNvPr>
          <p:cNvSpPr txBox="1"/>
          <p:nvPr/>
        </p:nvSpPr>
        <p:spPr>
          <a:xfrm>
            <a:off x="8315928" y="6524823"/>
            <a:ext cx="326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Dr. Vanesa Munoz Perales</a:t>
            </a:r>
          </a:p>
        </p:txBody>
      </p:sp>
    </p:spTree>
    <p:extLst>
      <p:ext uri="{BB962C8B-B14F-4D97-AF65-F5344CB8AC3E}">
        <p14:creationId xmlns:p14="http://schemas.microsoft.com/office/powerpoint/2010/main" val="286819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717"/>
            <a:ext cx="10972800" cy="695157"/>
          </a:xfrm>
        </p:spPr>
        <p:txBody>
          <a:bodyPr>
            <a:normAutofit/>
          </a:bodyPr>
          <a:lstStyle/>
          <a:p>
            <a:r>
              <a:rPr lang="en-US" dirty="0"/>
              <a:t>The largest database of Na electrolytes</a:t>
            </a:r>
          </a:p>
        </p:txBody>
      </p:sp>
      <p:pic>
        <p:nvPicPr>
          <p:cNvPr id="13" name="Content Placeholder 1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F5D6D757-AAD3-0908-E6C2-847924D1C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3951" y="804863"/>
            <a:ext cx="7258049" cy="5443537"/>
          </a:xfr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34E579AA-5312-9781-5472-721D2DB6A36D}"/>
              </a:ext>
            </a:extLst>
          </p:cNvPr>
          <p:cNvSpPr txBox="1"/>
          <p:nvPr/>
        </p:nvSpPr>
        <p:spPr>
          <a:xfrm>
            <a:off x="987895" y="5067604"/>
            <a:ext cx="36279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We envision having 10 000 datapoints by the end of 2025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9756" y="1393820"/>
            <a:ext cx="426419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2240</a:t>
            </a:r>
            <a:r>
              <a:rPr lang="en-US" sz="2000" dirty="0"/>
              <a:t> datapoints from our robot.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560 unique formulations </a:t>
            </a:r>
            <a:r>
              <a:rPr lang="en-US" sz="2000" dirty="0"/>
              <a:t>at 4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Na electrolytes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12 solvents, 5 salts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Other solvents and salts will be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748A6-BD1B-6057-67C9-763E9897537A}"/>
              </a:ext>
            </a:extLst>
          </p:cNvPr>
          <p:cNvSpPr txBox="1"/>
          <p:nvPr/>
        </p:nvSpPr>
        <p:spPr>
          <a:xfrm>
            <a:off x="8315928" y="6524823"/>
            <a:ext cx="326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Courtesy of Dr. Vanesa Munoz Perales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A733-BF36-6077-CB10-3B343753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Li-Electrolyte Databases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84F84-EC34-162E-6ACC-8390FFF814D2}"/>
              </a:ext>
            </a:extLst>
          </p:cNvPr>
          <p:cNvSpPr txBox="1"/>
          <p:nvPr/>
        </p:nvSpPr>
        <p:spPr>
          <a:xfrm>
            <a:off x="8293544" y="6438385"/>
            <a:ext cx="334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K. Ritesh et al., </a:t>
            </a:r>
            <a:r>
              <a:rPr lang="en-US" sz="1200" i="1" dirty="0">
                <a:solidFill>
                  <a:schemeClr val="bg1"/>
                </a:solidFill>
              </a:rPr>
              <a:t>Chem. Mater.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37</a:t>
            </a:r>
            <a:r>
              <a:rPr lang="en-US" sz="1200" dirty="0">
                <a:solidFill>
                  <a:schemeClr val="bg1"/>
                </a:solidFill>
              </a:rPr>
              <a:t>, 2720, 2025.</a:t>
            </a:r>
          </a:p>
          <a:p>
            <a:r>
              <a:rPr lang="en-US" sz="1200" dirty="0">
                <a:solidFill>
                  <a:schemeClr val="bg1"/>
                </a:solidFill>
              </a:rPr>
              <a:t>B. Qiao et al. </a:t>
            </a:r>
            <a:r>
              <a:rPr lang="en-US" sz="1200" i="1" dirty="0">
                <a:solidFill>
                  <a:schemeClr val="bg1"/>
                </a:solidFill>
              </a:rPr>
              <a:t>ACS Cent. Sci.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6</a:t>
            </a:r>
            <a:r>
              <a:rPr lang="en-US" sz="1200" dirty="0">
                <a:solidFill>
                  <a:schemeClr val="bg1"/>
                </a:solidFill>
              </a:rPr>
              <a:t>, 1115, 2020.</a:t>
            </a:r>
          </a:p>
        </p:txBody>
      </p:sp>
      <p:pic>
        <p:nvPicPr>
          <p:cNvPr id="8" name="Content Placeholder 7" descr="A graph with blue squares&#10;&#10;AI-generated content may be incorrect.">
            <a:extLst>
              <a:ext uri="{FF2B5EF4-FFF2-40B4-BE49-F238E27FC236}">
                <a16:creationId xmlns:a16="http://schemas.microsoft.com/office/drawing/2014/main" id="{6ECF96F7-5183-0E73-AC72-C72C2C7B8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4114800" cy="3086100"/>
          </a:xfrm>
        </p:spPr>
      </p:pic>
      <p:pic>
        <p:nvPicPr>
          <p:cNvPr id="10" name="Picture 9" descr="A graph with purple bars&#10;&#10;AI-generated content may be incorrect.">
            <a:extLst>
              <a:ext uri="{FF2B5EF4-FFF2-40B4-BE49-F238E27FC236}">
                <a16:creationId xmlns:a16="http://schemas.microsoft.com/office/drawing/2014/main" id="{18C0505D-A184-324E-DD29-8E95E524E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"/>
          <a:stretch>
            <a:fillRect/>
          </a:stretch>
        </p:blipFill>
        <p:spPr>
          <a:xfrm>
            <a:off x="3767253" y="1238250"/>
            <a:ext cx="3971693" cy="3086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B0BCB0-61F6-0FE7-AC41-355977586A63}"/>
              </a:ext>
            </a:extLst>
          </p:cNvPr>
          <p:cNvSpPr txBox="1"/>
          <p:nvPr/>
        </p:nvSpPr>
        <p:spPr>
          <a:xfrm>
            <a:off x="1420510" y="10839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CALiSol-23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1E7087-9B3F-AD2E-2F72-4928510207CE}"/>
              </a:ext>
            </a:extLst>
          </p:cNvPr>
          <p:cNvSpPr txBox="1"/>
          <p:nvPr/>
        </p:nvSpPr>
        <p:spPr>
          <a:xfrm>
            <a:off x="5340723" y="10839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Chicago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E53F8F-2906-0E7B-5761-50F663724858}"/>
              </a:ext>
            </a:extLst>
          </p:cNvPr>
          <p:cNvSpPr txBox="1"/>
          <p:nvPr/>
        </p:nvSpPr>
        <p:spPr>
          <a:xfrm>
            <a:off x="361144" y="4401983"/>
            <a:ext cx="3525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13267 datapoints mined from </a:t>
            </a:r>
          </a:p>
          <a:p>
            <a:r>
              <a:rPr lang="en-US" dirty="0"/>
              <a:t>     the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Li electrolytes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38 solvents and 14 salts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1D054B-127A-32BD-8C35-39EA57B1BCC5}"/>
              </a:ext>
            </a:extLst>
          </p:cNvPr>
          <p:cNvSpPr txBox="1"/>
          <p:nvPr/>
        </p:nvSpPr>
        <p:spPr>
          <a:xfrm>
            <a:off x="3990437" y="4401983"/>
            <a:ext cx="36022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10143 datapoints mined from </a:t>
            </a:r>
          </a:p>
          <a:p>
            <a:r>
              <a:rPr lang="en-US" dirty="0"/>
              <a:t>     the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8187 Li-electrolytes datapoints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 solvents and 73 ‘salts’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83F1E-FACD-5E65-31D8-ADB5EDE74AB2}"/>
              </a:ext>
            </a:extLst>
          </p:cNvPr>
          <p:cNvSpPr txBox="1"/>
          <p:nvPr/>
        </p:nvSpPr>
        <p:spPr>
          <a:xfrm>
            <a:off x="779609" y="6543419"/>
            <a:ext cx="342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P.D. Blasio et al., </a:t>
            </a:r>
            <a:r>
              <a:rPr lang="en-US" sz="1200" i="1" dirty="0">
                <a:solidFill>
                  <a:schemeClr val="bg1"/>
                </a:solidFill>
              </a:rPr>
              <a:t>Scientific Data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11</a:t>
            </a:r>
            <a:r>
              <a:rPr lang="en-US" sz="1200" dirty="0">
                <a:solidFill>
                  <a:schemeClr val="bg1"/>
                </a:solidFill>
              </a:rPr>
              <a:t>, 750, 2024.</a:t>
            </a:r>
          </a:p>
        </p:txBody>
      </p:sp>
      <p:pic>
        <p:nvPicPr>
          <p:cNvPr id="4" name="Picture 3" descr="A diagram of the different molecules&#10;&#10;AI-generated content may be incorrect.">
            <a:extLst>
              <a:ext uri="{FF2B5EF4-FFF2-40B4-BE49-F238E27FC236}">
                <a16:creationId xmlns:a16="http://schemas.microsoft.com/office/drawing/2014/main" id="{C35872F7-7339-F1E7-DC54-2962B4C17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05"/>
          <a:stretch>
            <a:fillRect/>
          </a:stretch>
        </p:blipFill>
        <p:spPr>
          <a:xfrm>
            <a:off x="7719388" y="1581012"/>
            <a:ext cx="4472612" cy="2560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6C0D8-9BAF-AB0D-C14E-4FDA9F618104}"/>
              </a:ext>
            </a:extLst>
          </p:cNvPr>
          <p:cNvSpPr txBox="1"/>
          <p:nvPr/>
        </p:nvSpPr>
        <p:spPr>
          <a:xfrm>
            <a:off x="9464414" y="105358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In-house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AEB50-E4A8-5B11-C872-76EB9AC7F170}"/>
              </a:ext>
            </a:extLst>
          </p:cNvPr>
          <p:cNvSpPr txBox="1"/>
          <p:nvPr/>
        </p:nvSpPr>
        <p:spPr>
          <a:xfrm>
            <a:off x="7883952" y="4401983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~100 datapoints of PEO-based </a:t>
            </a:r>
          </a:p>
          <a:p>
            <a:r>
              <a:rPr lang="en-US" dirty="0"/>
              <a:t>     oligomers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6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42173-B541-EAEB-0B9B-18FC001A3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3">
            <a:extLst>
              <a:ext uri="{FF2B5EF4-FFF2-40B4-BE49-F238E27FC236}">
                <a16:creationId xmlns:a16="http://schemas.microsoft.com/office/drawing/2014/main" id="{3A2F1870-98E8-3DFF-9E38-06E91F0B9A29}"/>
              </a:ext>
            </a:extLst>
          </p:cNvPr>
          <p:cNvSpPr txBox="1"/>
          <p:nvPr/>
        </p:nvSpPr>
        <p:spPr>
          <a:xfrm>
            <a:off x="2284337" y="133608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Encoding</a:t>
            </a:r>
          </a:p>
          <a:p>
            <a:pPr algn="ctr"/>
            <a:r>
              <a:rPr lang="en-US" dirty="0"/>
              <a:t>Block</a:t>
            </a:r>
          </a:p>
        </p:txBody>
      </p:sp>
      <p:sp>
        <p:nvSpPr>
          <p:cNvPr id="56" name="TextBox 34">
            <a:extLst>
              <a:ext uri="{FF2B5EF4-FFF2-40B4-BE49-F238E27FC236}">
                <a16:creationId xmlns:a16="http://schemas.microsoft.com/office/drawing/2014/main" id="{26CA9591-33F3-58FC-7FB6-ADB764148991}"/>
              </a:ext>
            </a:extLst>
          </p:cNvPr>
          <p:cNvSpPr txBox="1"/>
          <p:nvPr/>
        </p:nvSpPr>
        <p:spPr>
          <a:xfrm>
            <a:off x="5640049" y="133608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Fitting</a:t>
            </a:r>
          </a:p>
          <a:p>
            <a:pPr algn="ctr"/>
            <a:r>
              <a:rPr lang="en-US" dirty="0"/>
              <a:t>Block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050D7628-A756-1E59-B6F1-ECF6172B9F44}"/>
              </a:ext>
            </a:extLst>
          </p:cNvPr>
          <p:cNvSpPr txBox="1"/>
          <p:nvPr/>
        </p:nvSpPr>
        <p:spPr>
          <a:xfrm>
            <a:off x="768650" y="4784191"/>
            <a:ext cx="742490" cy="24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latinLnBrk="1">
              <a:lnSpc>
                <a:spcPts val="1229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[Li+]</a:t>
            </a:r>
          </a:p>
        </p:txBody>
      </p:sp>
      <p:sp>
        <p:nvSpPr>
          <p:cNvPr id="58" name="TextBox 37">
            <a:extLst>
              <a:ext uri="{FF2B5EF4-FFF2-40B4-BE49-F238E27FC236}">
                <a16:creationId xmlns:a16="http://schemas.microsoft.com/office/drawing/2014/main" id="{FCFB65AD-2A05-4178-566E-54EF5C18F01C}"/>
              </a:ext>
            </a:extLst>
          </p:cNvPr>
          <p:cNvSpPr txBox="1"/>
          <p:nvPr/>
        </p:nvSpPr>
        <p:spPr>
          <a:xfrm>
            <a:off x="28627" y="3851094"/>
            <a:ext cx="1920240" cy="248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1">
              <a:lnSpc>
                <a:spcPts val="1229"/>
              </a:lnSpc>
            </a:pPr>
            <a:r>
              <a:rPr lang="en-US" sz="1400" dirty="0"/>
              <a:t>F[P-](F)(F)(F)(F)F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Box 39">
            <a:extLst>
              <a:ext uri="{FF2B5EF4-FFF2-40B4-BE49-F238E27FC236}">
                <a16:creationId xmlns:a16="http://schemas.microsoft.com/office/drawing/2014/main" id="{6CA0A38B-6EFB-0977-9059-3ED6EBE1CFBE}"/>
              </a:ext>
            </a:extLst>
          </p:cNvPr>
          <p:cNvSpPr txBox="1"/>
          <p:nvPr/>
        </p:nvSpPr>
        <p:spPr>
          <a:xfrm>
            <a:off x="225261" y="2742805"/>
            <a:ext cx="1868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FC1COC(=O)O1</a:t>
            </a:r>
            <a:endParaRPr lang="en-US" sz="1400" dirty="0"/>
          </a:p>
        </p:txBody>
      </p:sp>
      <p:cxnSp>
        <p:nvCxnSpPr>
          <p:cNvPr id="60" name="Straight Arrow Connector 41">
            <a:extLst>
              <a:ext uri="{FF2B5EF4-FFF2-40B4-BE49-F238E27FC236}">
                <a16:creationId xmlns:a16="http://schemas.microsoft.com/office/drawing/2014/main" id="{4A2C218F-B1ED-6999-9DF5-4A7EF82099BD}"/>
              </a:ext>
            </a:extLst>
          </p:cNvPr>
          <p:cNvCxnSpPr>
            <a:cxnSpLocks/>
          </p:cNvCxnSpPr>
          <p:nvPr/>
        </p:nvCxnSpPr>
        <p:spPr>
          <a:xfrm>
            <a:off x="1606378" y="4908488"/>
            <a:ext cx="640985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44">
            <a:extLst>
              <a:ext uri="{FF2B5EF4-FFF2-40B4-BE49-F238E27FC236}">
                <a16:creationId xmlns:a16="http://schemas.microsoft.com/office/drawing/2014/main" id="{89534567-DA95-E71B-2F84-B809361695B9}"/>
              </a:ext>
            </a:extLst>
          </p:cNvPr>
          <p:cNvCxnSpPr>
            <a:cxnSpLocks/>
          </p:cNvCxnSpPr>
          <p:nvPr/>
        </p:nvCxnSpPr>
        <p:spPr>
          <a:xfrm>
            <a:off x="1711015" y="2909051"/>
            <a:ext cx="50292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45">
            <a:extLst>
              <a:ext uri="{FF2B5EF4-FFF2-40B4-BE49-F238E27FC236}">
                <a16:creationId xmlns:a16="http://schemas.microsoft.com/office/drawing/2014/main" id="{3BCDCEB1-EA1A-9A81-BE0F-ECB1A5A27D56}"/>
              </a:ext>
            </a:extLst>
          </p:cNvPr>
          <p:cNvCxnSpPr>
            <a:cxnSpLocks/>
          </p:cNvCxnSpPr>
          <p:nvPr/>
        </p:nvCxnSpPr>
        <p:spPr>
          <a:xfrm>
            <a:off x="1711015" y="3934833"/>
            <a:ext cx="50292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2CA8C30B-289A-7B94-52B7-299FAE17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337" y="2416736"/>
            <a:ext cx="5137323" cy="294822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94A478E-B2C2-675D-649F-1AC6E6F2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ML: schematic of the Neural Network Architecture</a:t>
            </a:r>
          </a:p>
        </p:txBody>
      </p:sp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EBD9F87B-2DD2-6A4C-655D-81CD9ADDE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41" b="33506"/>
          <a:stretch>
            <a:fillRect/>
          </a:stretch>
        </p:blipFill>
        <p:spPr>
          <a:xfrm>
            <a:off x="8761197" y="938037"/>
            <a:ext cx="1791039" cy="1519380"/>
          </a:xfrm>
          <a:prstGeom prst="rect">
            <a:avLst/>
          </a:prstGeom>
        </p:spPr>
      </p:pic>
      <p:pic>
        <p:nvPicPr>
          <p:cNvPr id="3" name="Picture 2" descr="A diagram of a structure&#10;&#10;AI-generated content may be incorrect.">
            <a:extLst>
              <a:ext uri="{FF2B5EF4-FFF2-40B4-BE49-F238E27FC236}">
                <a16:creationId xmlns:a16="http://schemas.microsoft.com/office/drawing/2014/main" id="{013F2F0D-B125-DAAE-5AFD-30B2A6BED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1" t="11844" r="23761" b="45546"/>
          <a:stretch>
            <a:fillRect/>
          </a:stretch>
        </p:blipFill>
        <p:spPr>
          <a:xfrm>
            <a:off x="9372599" y="5364959"/>
            <a:ext cx="779787" cy="973655"/>
          </a:xfrm>
          <a:prstGeom prst="rect">
            <a:avLst/>
          </a:prstGeom>
        </p:spPr>
      </p:pic>
      <p:pic>
        <p:nvPicPr>
          <p:cNvPr id="5" name="Picture 4" descr="A diagram of a structure&#10;&#10;AI-generated content may be incorrect.">
            <a:extLst>
              <a:ext uri="{FF2B5EF4-FFF2-40B4-BE49-F238E27FC236}">
                <a16:creationId xmlns:a16="http://schemas.microsoft.com/office/drawing/2014/main" id="{1DEA9A47-0DFF-8302-73BF-520628409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1" t="7918" r="42788" b="40367"/>
          <a:stretch>
            <a:fillRect/>
          </a:stretch>
        </p:blipFill>
        <p:spPr>
          <a:xfrm>
            <a:off x="8983615" y="4216934"/>
            <a:ext cx="1346201" cy="1181691"/>
          </a:xfrm>
          <a:prstGeom prst="rect">
            <a:avLst/>
          </a:prstGeom>
        </p:spPr>
      </p:pic>
      <p:pic>
        <p:nvPicPr>
          <p:cNvPr id="8" name="Picture 7" descr="A diagram of a structure&#10;&#10;AI-generated content may be incorrect.">
            <a:extLst>
              <a:ext uri="{FF2B5EF4-FFF2-40B4-BE49-F238E27FC236}">
                <a16:creationId xmlns:a16="http://schemas.microsoft.com/office/drawing/2014/main" id="{EEC8CC33-9058-6911-1EF7-D0E8DFA4E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19970" r="61663"/>
          <a:stretch>
            <a:fillRect/>
          </a:stretch>
        </p:blipFill>
        <p:spPr>
          <a:xfrm>
            <a:off x="9034415" y="2421899"/>
            <a:ext cx="1346201" cy="1828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317A6D-1A90-B334-8683-55419C9FFE21}"/>
              </a:ext>
            </a:extLst>
          </p:cNvPr>
          <p:cNvSpPr/>
          <p:nvPr/>
        </p:nvSpPr>
        <p:spPr>
          <a:xfrm>
            <a:off x="10126986" y="1498600"/>
            <a:ext cx="756914" cy="958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11346C-DB1D-0426-002B-5712EDCFDABE}"/>
              </a:ext>
            </a:extLst>
          </p:cNvPr>
          <p:cNvSpPr/>
          <p:nvPr/>
        </p:nvSpPr>
        <p:spPr>
          <a:xfrm>
            <a:off x="10076186" y="1435329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0410E5-6E1F-28F7-91DB-72809EAB2331}"/>
              </a:ext>
            </a:extLst>
          </p:cNvPr>
          <p:cNvSpPr/>
          <p:nvPr/>
        </p:nvSpPr>
        <p:spPr>
          <a:xfrm>
            <a:off x="10002159" y="2598552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BA0E4-E79A-27E8-8814-F7E01DDCE421}"/>
              </a:ext>
            </a:extLst>
          </p:cNvPr>
          <p:cNvSpPr/>
          <p:nvPr/>
        </p:nvSpPr>
        <p:spPr>
          <a:xfrm>
            <a:off x="8493949" y="2598552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B70D22-D5CD-B202-9FEC-01C1248F1490}"/>
              </a:ext>
            </a:extLst>
          </p:cNvPr>
          <p:cNvSpPr/>
          <p:nvPr/>
        </p:nvSpPr>
        <p:spPr>
          <a:xfrm>
            <a:off x="10228401" y="3725137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F9EF42-91AA-ADC9-058D-6E831DE0A042}"/>
              </a:ext>
            </a:extLst>
          </p:cNvPr>
          <p:cNvSpPr/>
          <p:nvPr/>
        </p:nvSpPr>
        <p:spPr>
          <a:xfrm>
            <a:off x="8360325" y="3805326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E85CB8-56AA-6119-A0DE-C4FD2C81B993}"/>
              </a:ext>
            </a:extLst>
          </p:cNvPr>
          <p:cNvSpPr/>
          <p:nvPr/>
        </p:nvSpPr>
        <p:spPr>
          <a:xfrm>
            <a:off x="9867545" y="5588544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C6011F-9EDB-E716-12E0-C07F7D231ACA}"/>
              </a:ext>
            </a:extLst>
          </p:cNvPr>
          <p:cNvSpPr/>
          <p:nvPr/>
        </p:nvSpPr>
        <p:spPr>
          <a:xfrm>
            <a:off x="8799650" y="5555264"/>
            <a:ext cx="756914" cy="331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1B1C5A-7704-BCF2-E78E-48A24CD49731}"/>
              </a:ext>
            </a:extLst>
          </p:cNvPr>
          <p:cNvCxnSpPr>
            <a:cxnSpLocks/>
          </p:cNvCxnSpPr>
          <p:nvPr/>
        </p:nvCxnSpPr>
        <p:spPr>
          <a:xfrm>
            <a:off x="9656715" y="2294857"/>
            <a:ext cx="0" cy="2743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AF0CEC-6B85-CA96-B5A5-35CB1D479C7F}"/>
              </a:ext>
            </a:extLst>
          </p:cNvPr>
          <p:cNvCxnSpPr>
            <a:cxnSpLocks/>
          </p:cNvCxnSpPr>
          <p:nvPr/>
        </p:nvCxnSpPr>
        <p:spPr>
          <a:xfrm>
            <a:off x="9712230" y="4250599"/>
            <a:ext cx="0" cy="2743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5D6213-427B-71DA-E451-D5E5D87AC0F1}"/>
              </a:ext>
            </a:extLst>
          </p:cNvPr>
          <p:cNvCxnSpPr>
            <a:cxnSpLocks/>
          </p:cNvCxnSpPr>
          <p:nvPr/>
        </p:nvCxnSpPr>
        <p:spPr>
          <a:xfrm>
            <a:off x="9762492" y="5267724"/>
            <a:ext cx="0" cy="2743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3F41FDA-0F19-E305-82BC-C2924CB87649}"/>
              </a:ext>
            </a:extLst>
          </p:cNvPr>
          <p:cNvSpPr txBox="1"/>
          <p:nvPr/>
        </p:nvSpPr>
        <p:spPr>
          <a:xfrm>
            <a:off x="838314" y="6530440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Heid et al.,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J. Chem. Inf. Model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b="1" dirty="0">
                <a:solidFill>
                  <a:schemeClr val="bg1"/>
                </a:solidFill>
              </a:rPr>
              <a:t>9</a:t>
            </a:r>
            <a:r>
              <a:rPr lang="en-US" sz="1200" dirty="0">
                <a:solidFill>
                  <a:schemeClr val="bg1"/>
                </a:solidFill>
              </a:rPr>
              <a:t>, 64, 2024.</a:t>
            </a:r>
          </a:p>
        </p:txBody>
      </p:sp>
    </p:spTree>
    <p:extLst>
      <p:ext uri="{BB962C8B-B14F-4D97-AF65-F5344CB8AC3E}">
        <p14:creationId xmlns:p14="http://schemas.microsoft.com/office/powerpoint/2010/main" val="4182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5BCB-C8CD-2C2B-CB07-DF3BA8A2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trained on </a:t>
            </a:r>
            <a:r>
              <a:rPr lang="en-US" dirty="0" err="1"/>
              <a:t>Calisol</a:t>
            </a:r>
            <a:r>
              <a:rPr lang="en-US" dirty="0"/>
              <a:t> database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A271234-C6CF-6D97-A63C-6D98946885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054" y="1374221"/>
            <a:ext cx="6035040" cy="4600239"/>
          </a:xfrm>
        </p:spPr>
      </p:pic>
      <p:pic>
        <p:nvPicPr>
          <p:cNvPr id="5" name="Content Placeholder 5" descr="A graph of a graph showing a line of dots&#10;&#10;AI-generated content may be incorrect.">
            <a:extLst>
              <a:ext uri="{FF2B5EF4-FFF2-40B4-BE49-F238E27FC236}">
                <a16:creationId xmlns:a16="http://schemas.microsoft.com/office/drawing/2014/main" id="{862EFDC1-9FA6-FA39-D1C9-A17B9333D3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360291"/>
            <a:ext cx="6035040" cy="46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2_03_09_MHOF Stability Update" id="{A5B4A198-2E24-492C-94E3-1E3E3EBC08FF}" vid="{8538A64A-4746-4C68-B9BF-C49E0D5E22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5838</TotalTime>
  <Words>994</Words>
  <Application>Microsoft Macintosh PowerPoint</Application>
  <PresentationFormat>Widescreen</PresentationFormat>
  <Paragraphs>180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Aptos</vt:lpstr>
      <vt:lpstr>Arial</vt:lpstr>
      <vt:lpstr>Calibri</vt:lpstr>
      <vt:lpstr>Franklin Gothic Book</vt:lpstr>
      <vt:lpstr>Garamond</vt:lpstr>
      <vt:lpstr>Helvetica</vt:lpstr>
      <vt:lpstr>Helvetica Neue</vt:lpstr>
      <vt:lpstr>Lato</vt:lpstr>
      <vt:lpstr>Roboto Light</vt:lpstr>
      <vt:lpstr>1_Office Theme</vt:lpstr>
      <vt:lpstr>PowerPoint Presentation</vt:lpstr>
      <vt:lpstr>Decarbonizing the transportation sector</vt:lpstr>
      <vt:lpstr>From Li-ion to Na-metal batteries</vt:lpstr>
      <vt:lpstr>PowerPoint Presentation</vt:lpstr>
      <vt:lpstr>Optimizing the robotics workflow for liquids and polymers</vt:lpstr>
      <vt:lpstr>The largest database of Na electrolytes</vt:lpstr>
      <vt:lpstr>Li-Electrolyte Databases</vt:lpstr>
      <vt:lpstr>ML: schematic of the Neural Network Architecture</vt:lpstr>
      <vt:lpstr>ML model trained on Calisol database</vt:lpstr>
      <vt:lpstr>Transfer learning to Na electrolytes</vt:lpstr>
      <vt:lpstr>ML trained on combined CALiSol-23 and Na electrolyte databases</vt:lpstr>
      <vt:lpstr>Ongoing work: Combine with Polymer Electrolyte Databases</vt:lpstr>
      <vt:lpstr>ML model trained on combined Calisol and polymers databases</vt:lpstr>
      <vt:lpstr>Toward a General AI Model for Ionic Conductivity in Liquid, Polymer, and Solid Electrolytes</vt:lpstr>
      <vt:lpstr>Future outlook: Leveraging computational databases</vt:lpstr>
      <vt:lpstr>Acknowledgement</vt:lpstr>
      <vt:lpstr>Back-up slides</vt:lpstr>
      <vt:lpstr>Developing an efficient and automated workflow</vt:lpstr>
      <vt:lpstr>PowerPoint Presentation</vt:lpstr>
      <vt:lpstr>PowerPoint Presentation</vt:lpstr>
      <vt:lpstr>PowerPoint Presentation</vt:lpstr>
      <vt:lpstr>Examples of salts used in Chicago database</vt:lpstr>
      <vt:lpstr>Ionic conductivity</vt:lpstr>
      <vt:lpstr>Solvents and Salts</vt:lpstr>
      <vt:lpstr>ML model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Ankita Morankar</dc:creator>
  <cp:lastModifiedBy>Sokseiha Muy</cp:lastModifiedBy>
  <cp:revision>53</cp:revision>
  <dcterms:created xsi:type="dcterms:W3CDTF">2025-04-10T23:04:15Z</dcterms:created>
  <dcterms:modified xsi:type="dcterms:W3CDTF">2025-06-22T14:47:35Z</dcterms:modified>
</cp:coreProperties>
</file>