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27"/>
  </p:notesMasterIdLst>
  <p:handoutMasterIdLst>
    <p:handoutMasterId r:id="rId28"/>
  </p:handoutMasterIdLst>
  <p:sldIdLst>
    <p:sldId id="400" r:id="rId6"/>
    <p:sldId id="331" r:id="rId7"/>
    <p:sldId id="335" r:id="rId8"/>
    <p:sldId id="336" r:id="rId9"/>
    <p:sldId id="393" r:id="rId10"/>
    <p:sldId id="397" r:id="rId11"/>
    <p:sldId id="371" r:id="rId12"/>
    <p:sldId id="353" r:id="rId13"/>
    <p:sldId id="354" r:id="rId14"/>
    <p:sldId id="355" r:id="rId15"/>
    <p:sldId id="372" r:id="rId16"/>
    <p:sldId id="373" r:id="rId17"/>
    <p:sldId id="402" r:id="rId18"/>
    <p:sldId id="356" r:id="rId19"/>
    <p:sldId id="403" r:id="rId20"/>
    <p:sldId id="357" r:id="rId21"/>
    <p:sldId id="374" r:id="rId22"/>
    <p:sldId id="377" r:id="rId23"/>
    <p:sldId id="401" r:id="rId24"/>
    <p:sldId id="404" r:id="rId25"/>
    <p:sldId id="3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35" autoAdjust="0"/>
    <p:restoredTop sz="94660"/>
  </p:normalViewPr>
  <p:slideViewPr>
    <p:cSldViewPr snapToGrid="0">
      <p:cViewPr varScale="1">
        <p:scale>
          <a:sx n="54" d="100"/>
          <a:sy n="54" d="100"/>
        </p:scale>
        <p:origin x="56" y="1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5A62D8-1B03-193F-0527-16254BEDB4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C8D045-52BB-45F0-DF6A-16634AB720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CCCCE-06EF-4479-A49C-C480FBE8BA9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FDA7A1-F53D-A339-ED96-21973517EA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5409B-E965-6AF8-524A-967482DF59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CBE77-E8BD-4D0D-B893-B9DC2C79E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235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23004-37DB-494B-8A73-019864EEF858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DB397-C534-4D42-9CC1-BE1D4ED1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78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4" y="5549904"/>
            <a:ext cx="4213503" cy="9828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33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100" b="1" cap="all" spc="38" baseline="0">
                <a:solidFill>
                  <a:schemeClr val="bg1"/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68EB110-3CBB-4ED8-C9DC-F4C6AB91B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48A142BD-2C9E-428B-848C-7B60B767EC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09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23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3"/>
            <a:ext cx="8101584" cy="6857999"/>
          </a:xfrm>
        </p:spPr>
        <p:txBody>
          <a:bodyPr tIns="3429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  <a:effectLst/>
                <a:latin typeface="+mj-lt"/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6100796"/>
            <a:ext cx="3142211" cy="735676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7E37A20-7A2A-9183-4E9F-E1AD97AB1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48A142BD-2C9E-428B-848C-7B60B767EC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9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601556"/>
            <a:ext cx="6491381" cy="228600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4501" y="6601556"/>
            <a:ext cx="773503" cy="22860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1BA69DBD-6F99-4699-87CC-ED1FAFEFE8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AA3B59-250E-0560-EE36-A0FCEB788C2A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A142BD-2C9E-428B-848C-7B60B767EC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7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57201"/>
            <a:ext cx="19431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2" y="457201"/>
            <a:ext cx="7048500" cy="5719763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601556"/>
            <a:ext cx="6491381" cy="228600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4501" y="6601556"/>
            <a:ext cx="773503" cy="22860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1BA69DBD-6F99-4699-87CC-ED1FAFEFE8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421F74-29C4-03AB-8D65-3540201DE5F9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A142BD-2C9E-428B-848C-7B60B767EC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1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7B9C3-A109-FF60-DCBE-E1CE8FAE2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C8F9A-F228-13AD-2709-9203F52F2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8C965-CCF3-0F1F-38C8-32CA07EFA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52DE6-3DB3-1D3F-DBF6-3F760965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9BD7A-4138-C1C4-0745-C2E6F2681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42BD-2C9E-428B-848C-7B60B767E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52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B2236-E715-A62A-CCB1-3AF822048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B43FB-8480-E5A4-AC36-2BFF2E29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1FB6F-53EE-FAD2-B43C-0CA2456E7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EF32D-BEB0-189A-EB49-2F7574E60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E938C-549C-5E5C-3C11-E59DCB6E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42BD-2C9E-428B-848C-7B60B767E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19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969D6-251A-D5A7-90EB-F2C1C3E33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9D00E-F118-4134-24E2-8A744E995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D6BD1-3687-FF10-B1C5-8AA889598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96ACB-A39E-CE9F-4045-FC53737DC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8D4E1-85B5-1C02-E208-36ECD646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42BD-2C9E-428B-848C-7B60B767E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69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E63E-F057-5CCA-3B27-5E61846F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46D8C-4277-DB32-A7BF-984ECA074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430077-9F19-5A37-DCE7-9A94A8099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CEA5A-3728-4CFD-97B3-ACD5AAB13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6646E-9B55-AEB6-EB23-A3E8F7A35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ED19D-4931-3A71-DE2A-5DFBD1EB3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42BD-2C9E-428B-848C-7B60B767E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76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DEF93-1267-E4B8-C422-F260DC6A1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4A3B2-5E47-E28A-9C87-17C1E8388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B6432-B471-2C5A-F9FB-9A4D5EDED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71AE4-CDAC-D01E-0763-15E2F575C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F7EFA-2904-C4FD-F97B-49D4F65FBF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39635-B653-2967-2F37-93B3ACD3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62D180-4BFF-FDCA-E4C6-656278D9B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2D3853-C528-16D2-E182-3E9CA280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42BD-2C9E-428B-848C-7B60B767E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99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C726F-8D43-A63F-F28C-E7FA1366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FFFE6A-0166-8C20-F3BB-3899F9D83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531BA-8A0B-316D-F2F0-A2E0EC17F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FD14D5-EB7C-0A0A-6A38-F7D1EAA67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42BD-2C9E-428B-848C-7B60B767E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96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58DDE6-5FE1-4175-591A-490602AF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B8944-027A-A737-5AD9-76782747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0CF6C-D144-DD60-C2A8-3A61EEE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42BD-2C9E-428B-848C-7B60B767E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7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3300" spc="-38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3429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3429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3429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500" b="1" cap="all" spc="38" baseline="0">
                <a:solidFill>
                  <a:schemeClr val="bg1"/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364"/>
            <a:ext cx="2565861" cy="59851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3B3BE9-A9D8-18CD-F479-1F5097C0E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400" y="61436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48A142BD-2C9E-428B-848C-7B60B767EC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292E940-B224-4E06-90A4-51E3412A49B3}"/>
              </a:ext>
            </a:extLst>
          </p:cNvPr>
          <p:cNvSpPr txBox="1">
            <a:spLocks/>
          </p:cNvSpPr>
          <p:nvPr userDrawn="1"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A142BD-2C9E-428B-848C-7B60B767EC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34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E9F4A-F2BC-08D8-2AAD-825D618F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510F7-5653-B3E0-0580-B9D8BFEE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BD943-6A9E-6CB6-B0BF-E2E5EA17A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928B6-7352-58AD-AB8C-0B66BC78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A9A59-38DA-B390-324F-B861FD18D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772D5-0637-1CE0-D176-D6B51232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42BD-2C9E-428B-848C-7B60B767E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68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0AD00-D395-C7AC-FCD3-F6D1ED6D1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214765-D303-7A7A-4BB9-207BBA4CF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73292-3EBB-4CD4-11B1-7E9DD8401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E294D-EBCC-FBCE-745C-EBE048A3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4CF01-BD0A-4F98-DFF3-518F7B42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9CA52-2892-925B-9F39-4E7F4253C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42BD-2C9E-428B-848C-7B60B767E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53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6B9BB-5F14-6FBF-DB19-33043C717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2128E-41ED-B7D0-C1FE-110324A7F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FD77B-312B-2C83-5667-ACF7CE57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72698-277D-D916-A709-6EFBA651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16919-A8FC-CB3C-4223-6BB2EA6E3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42BD-2C9E-428B-848C-7B60B767E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01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FAF290-89DC-C2BE-FB05-E69F8F191D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A3AF75-34B2-A9DD-A653-E712FC91B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5510F-DEA5-7579-6D32-D482311F4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5700E-CA17-30A6-6E69-CF5F777AA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DC17D-2359-D1E0-D477-39AD72EC0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42BD-2C9E-428B-848C-7B60B767E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9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601556"/>
            <a:ext cx="6491381" cy="228600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4501" y="6601556"/>
            <a:ext cx="773503" cy="22860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1BA69DBD-6F99-4699-87CC-ED1FAFEFE8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709FE8-57AF-37E0-FBEF-CAEC8E273032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A142BD-2C9E-428B-848C-7B60B767EC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1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3300" spc="-38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1851" y="522414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 b="1" strike="noStrike" cap="all" spc="38" baseline="0">
                <a:solidFill>
                  <a:schemeClr val="bg1"/>
                </a:solidFill>
                <a:effectLst/>
              </a:defRPr>
            </a:lvl1pPr>
            <a:lvl2pPr marL="274320" indent="0" algn="ctr">
              <a:buNone/>
              <a:defRPr sz="1500" cap="all" spc="38" baseline="0">
                <a:solidFill>
                  <a:schemeClr val="bg1"/>
                </a:solidFill>
              </a:defRPr>
            </a:lvl2pPr>
            <a:lvl3pPr algn="ctr">
              <a:defRPr sz="1500" cap="all" spc="38" baseline="0">
                <a:solidFill>
                  <a:schemeClr val="bg1"/>
                </a:solidFill>
              </a:defRPr>
            </a:lvl3pPr>
            <a:lvl4pPr algn="ctr">
              <a:defRPr sz="1500" cap="all" spc="38" baseline="0">
                <a:solidFill>
                  <a:schemeClr val="bg1"/>
                </a:solidFill>
              </a:defRPr>
            </a:lvl4pPr>
            <a:lvl5pPr algn="ctr">
              <a:defRPr sz="1500" cap="all" spc="38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4" y="5543289"/>
            <a:ext cx="4213503" cy="98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52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9F4ED0-5133-DC7F-1CD9-8BD827E68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48A142BD-2C9E-428B-848C-7B60B767EC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4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3"/>
            <a:ext cx="4498848" cy="68580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6"/>
            <a:ext cx="4498848" cy="3690257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3"/>
            <a:ext cx="4498848" cy="68580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6"/>
            <a:ext cx="4498848" cy="3690257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BC338D-BE98-01CD-601B-169093F10E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48A142BD-2C9E-428B-848C-7B60B767EC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6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601556"/>
            <a:ext cx="6491381" cy="228600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94501" y="6601556"/>
            <a:ext cx="773503" cy="22860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1BA69DBD-6F99-4699-87CC-ED1FAFEFE8A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22D3F-12EA-CA58-EC62-F7CF1BA6321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A142BD-2C9E-428B-848C-7B60B767EC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5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00516E1-7993-4131-3E86-9EB2E7BCB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48A142BD-2C9E-428B-848C-7B60B767EC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5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4" y="1672935"/>
            <a:ext cx="3506788" cy="2880360"/>
          </a:xfr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5" y="457200"/>
            <a:ext cx="7242111" cy="5715000"/>
          </a:xfrm>
        </p:spPr>
        <p:txBody>
          <a:bodyPr>
            <a:normAutofit/>
          </a:bodyPr>
          <a:lstStyle>
            <a:lvl1pPr>
              <a:defRPr sz="21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4" y="4590288"/>
            <a:ext cx="3514564" cy="158191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latin typeface="+mj-lt"/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B7070A-696C-DDC1-AC9E-A7F86F07D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48A142BD-2C9E-428B-848C-7B60B767EC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9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1"/>
            <a:ext cx="9144000" cy="44577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286501"/>
            <a:ext cx="12192000" cy="571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364"/>
            <a:ext cx="2565861" cy="59851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0ED9E2-25F7-950D-C1FC-88016431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8A142BD-2C9E-428B-848C-7B60B767EC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5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100" kern="1200">
          <a:solidFill>
            <a:schemeClr val="tx1"/>
          </a:solidFill>
          <a:latin typeface="+mj-lt"/>
          <a:ea typeface="+mn-ea"/>
          <a:cs typeface="+mn-cs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50000"/>
        <a:buFont typeface="Wingdings" panose="05000000000000000000" pitchFamily="2" charset="2"/>
        <a:buChar char="q"/>
        <a:defRPr sz="1500" kern="1200">
          <a:solidFill>
            <a:schemeClr val="tx1"/>
          </a:solidFill>
          <a:latin typeface="+mj-lt"/>
          <a:ea typeface="+mn-ea"/>
          <a:cs typeface="+mn-cs"/>
        </a:defRPr>
      </a:lvl3pPr>
      <a:lvl4pPr marL="89154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109728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26873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61163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A9A6A2-DE03-D8FF-8CD8-516B41805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ECC1E-8DA4-4598-AF58-CB63FBA05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2C8DF-D600-77FE-E149-6A94BDC9C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9714F-2A97-71D6-6043-3A0AE83F7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36BB3-BF46-5048-5344-F635AD926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A142BD-2C9E-428B-848C-7B60B767E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2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t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0D71D-522D-5FD6-6CAB-A21BAEA78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A142BD-2C9E-428B-848C-7B60B767ECA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文本框 13">
            <a:extLst>
              <a:ext uri="{FF2B5EF4-FFF2-40B4-BE49-F238E27FC236}">
                <a16:creationId xmlns:a16="http://schemas.microsoft.com/office/drawing/2014/main" id="{1F0871F9-D05A-7E76-9CEB-121C5AEC17D8}"/>
              </a:ext>
            </a:extLst>
          </p:cNvPr>
          <p:cNvSpPr txBox="1"/>
          <p:nvPr/>
        </p:nvSpPr>
        <p:spPr>
          <a:xfrm>
            <a:off x="4008268" y="4077805"/>
            <a:ext cx="4175461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Xiaojun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Xian, Jiahui Yuan, Wei Ding</a:t>
            </a:r>
          </a:p>
          <a:p>
            <a:pPr algn="ctr">
              <a:lnSpc>
                <a:spcPct val="150000"/>
              </a:lnSpc>
            </a:pPr>
            <a:r>
              <a: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Dakota State University</a:t>
            </a:r>
          </a:p>
          <a:p>
            <a:pPr algn="ctr">
              <a:lnSpc>
                <a:spcPct val="150000"/>
              </a:lnSpc>
            </a:pPr>
            <a:r>
              <a: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2025/06/23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6677C2-5512-B0C4-732E-E92F1ACAA0FB}"/>
              </a:ext>
            </a:extLst>
          </p:cNvPr>
          <p:cNvSpPr txBox="1"/>
          <p:nvPr/>
        </p:nvSpPr>
        <p:spPr>
          <a:xfrm>
            <a:off x="820129" y="1517132"/>
            <a:ext cx="105517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Surface-Functionalized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Ti₃C₂T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ₓ MXene for Enhanced Gas Sensing: Tailoring Selectivity and Sensitivity via Material Engineering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2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17394-FBD5-20BC-8C1C-8F0EE6809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inus Sign 4">
            <a:extLst>
              <a:ext uri="{FF2B5EF4-FFF2-40B4-BE49-F238E27FC236}">
                <a16:creationId xmlns:a16="http://schemas.microsoft.com/office/drawing/2014/main" id="{F080B998-8458-1C3F-2888-A2714184DEC8}"/>
              </a:ext>
            </a:extLst>
          </p:cNvPr>
          <p:cNvSpPr/>
          <p:nvPr/>
        </p:nvSpPr>
        <p:spPr>
          <a:xfrm>
            <a:off x="-2192866" y="534859"/>
            <a:ext cx="16560000" cy="384970"/>
          </a:xfrm>
          <a:prstGeom prst="mathMin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C0D195-6A71-B462-D3AB-AAF2A1C34B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3" b="6810"/>
          <a:stretch/>
        </p:blipFill>
        <p:spPr>
          <a:xfrm>
            <a:off x="1" y="3345843"/>
            <a:ext cx="2807525" cy="1980000"/>
          </a:xfrm>
          <a:prstGeom prst="rect">
            <a:avLst/>
          </a:prstGeom>
        </p:spPr>
      </p:pic>
      <p:pic>
        <p:nvPicPr>
          <p:cNvPr id="11" name="Picture 10" descr="A picture containing plant, flower&#10;&#10;Description automatically generated">
            <a:extLst>
              <a:ext uri="{FF2B5EF4-FFF2-40B4-BE49-F238E27FC236}">
                <a16:creationId xmlns:a16="http://schemas.microsoft.com/office/drawing/2014/main" id="{71BD77CB-C525-8F4C-E215-06DE74C71B76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0"/>
          <a:stretch/>
        </p:blipFill>
        <p:spPr>
          <a:xfrm>
            <a:off x="2890298" y="3336011"/>
            <a:ext cx="2808000" cy="1980000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0B643870-C0C3-7C64-1F61-F86019A5CBBB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6"/>
          <a:stretch/>
        </p:blipFill>
        <p:spPr>
          <a:xfrm>
            <a:off x="8802393" y="3316276"/>
            <a:ext cx="2808000" cy="19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17B206-4DE4-DE1F-D288-3E399F17AF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155"/>
          <a:stretch/>
        </p:blipFill>
        <p:spPr>
          <a:xfrm>
            <a:off x="2890298" y="1140072"/>
            <a:ext cx="2808000" cy="1980000"/>
          </a:xfrm>
          <a:prstGeom prst="rect">
            <a:avLst/>
          </a:prstGeom>
        </p:spPr>
      </p:pic>
      <p:pic>
        <p:nvPicPr>
          <p:cNvPr id="14" name="Picture 13" descr="A picture containing map, nature, crater&#10;&#10;Description automatically generated">
            <a:extLst>
              <a:ext uri="{FF2B5EF4-FFF2-40B4-BE49-F238E27FC236}">
                <a16:creationId xmlns:a16="http://schemas.microsoft.com/office/drawing/2014/main" id="{C6DFB829-FE9B-02F2-26CD-8EF978CA05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6" b="8222"/>
          <a:stretch/>
        </p:blipFill>
        <p:spPr>
          <a:xfrm>
            <a:off x="1" y="1140072"/>
            <a:ext cx="2807525" cy="1980000"/>
          </a:xfrm>
          <a:prstGeom prst="rect">
            <a:avLst/>
          </a:prstGeom>
        </p:spPr>
      </p:pic>
      <p:pic>
        <p:nvPicPr>
          <p:cNvPr id="15" name="Picture 14" descr="A close-up of a rock&#10;&#10;Description automatically generated with medium confidence">
            <a:extLst>
              <a:ext uri="{FF2B5EF4-FFF2-40B4-BE49-F238E27FC236}">
                <a16:creationId xmlns:a16="http://schemas.microsoft.com/office/drawing/2014/main" id="{B94B4D4E-FDC0-F8F6-96DF-567A0CBEEB00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 b="6444"/>
          <a:stretch/>
        </p:blipFill>
        <p:spPr>
          <a:xfrm>
            <a:off x="8802393" y="1118185"/>
            <a:ext cx="2808000" cy="1980000"/>
          </a:xfrm>
          <a:prstGeom prst="rect">
            <a:avLst/>
          </a:prstGeom>
        </p:spPr>
      </p:pic>
      <p:sp>
        <p:nvSpPr>
          <p:cNvPr id="18" name="Minus Sign 17">
            <a:extLst>
              <a:ext uri="{FF2B5EF4-FFF2-40B4-BE49-F238E27FC236}">
                <a16:creationId xmlns:a16="http://schemas.microsoft.com/office/drawing/2014/main" id="{A4A35ACA-914F-BCB2-142D-F40FD6C7665F}"/>
              </a:ext>
            </a:extLst>
          </p:cNvPr>
          <p:cNvSpPr/>
          <p:nvPr/>
        </p:nvSpPr>
        <p:spPr>
          <a:xfrm>
            <a:off x="2386752" y="5161780"/>
            <a:ext cx="360000" cy="154231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Minus Sign 24">
            <a:extLst>
              <a:ext uri="{FF2B5EF4-FFF2-40B4-BE49-F238E27FC236}">
                <a16:creationId xmlns:a16="http://schemas.microsoft.com/office/drawing/2014/main" id="{F1D92B6C-B3AD-50AA-FDA0-91E5A3042711}"/>
              </a:ext>
            </a:extLst>
          </p:cNvPr>
          <p:cNvSpPr/>
          <p:nvPr/>
        </p:nvSpPr>
        <p:spPr>
          <a:xfrm>
            <a:off x="2145786" y="2930130"/>
            <a:ext cx="706786" cy="168055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5792FB-FE85-B040-5821-17D40B189CF4}"/>
              </a:ext>
            </a:extLst>
          </p:cNvPr>
          <p:cNvSpPr txBox="1"/>
          <p:nvPr/>
        </p:nvSpPr>
        <p:spPr>
          <a:xfrm>
            <a:off x="2218767" y="2762366"/>
            <a:ext cx="58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µm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0F550E-AD98-F501-0DB9-6332F9441634}"/>
              </a:ext>
            </a:extLst>
          </p:cNvPr>
          <p:cNvSpPr txBox="1"/>
          <p:nvPr/>
        </p:nvSpPr>
        <p:spPr>
          <a:xfrm>
            <a:off x="2300607" y="4993241"/>
            <a:ext cx="58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µm</a:t>
            </a:r>
          </a:p>
        </p:txBody>
      </p:sp>
      <p:pic>
        <p:nvPicPr>
          <p:cNvPr id="34" name="Picture 33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5F852C08-9D68-BFDC-465E-DC67BAE9908F}"/>
              </a:ext>
            </a:extLst>
          </p:cNvPr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3"/>
          <a:stretch/>
        </p:blipFill>
        <p:spPr>
          <a:xfrm>
            <a:off x="5841144" y="1137920"/>
            <a:ext cx="2808000" cy="1980000"/>
          </a:xfrm>
          <a:prstGeom prst="rect">
            <a:avLst/>
          </a:prstGeom>
        </p:spPr>
      </p:pic>
      <p:sp>
        <p:nvSpPr>
          <p:cNvPr id="35" name="Minus Sign 34">
            <a:extLst>
              <a:ext uri="{FF2B5EF4-FFF2-40B4-BE49-F238E27FC236}">
                <a16:creationId xmlns:a16="http://schemas.microsoft.com/office/drawing/2014/main" id="{BAC5D24D-839F-6177-E454-817D6CA99048}"/>
              </a:ext>
            </a:extLst>
          </p:cNvPr>
          <p:cNvSpPr/>
          <p:nvPr/>
        </p:nvSpPr>
        <p:spPr>
          <a:xfrm>
            <a:off x="7978296" y="2919523"/>
            <a:ext cx="688786" cy="170279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92AA64-A900-4E14-80FD-02C84A3E4B88}"/>
              </a:ext>
            </a:extLst>
          </p:cNvPr>
          <p:cNvSpPr txBox="1"/>
          <p:nvPr/>
        </p:nvSpPr>
        <p:spPr>
          <a:xfrm>
            <a:off x="8074471" y="2743476"/>
            <a:ext cx="574673" cy="27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µm</a:t>
            </a:r>
          </a:p>
        </p:txBody>
      </p:sp>
      <p:pic>
        <p:nvPicPr>
          <p:cNvPr id="38" name="Picture 37" descr="A picture containing outdoor&#10;&#10;Description automatically generated">
            <a:extLst>
              <a:ext uri="{FF2B5EF4-FFF2-40B4-BE49-F238E27FC236}">
                <a16:creationId xmlns:a16="http://schemas.microsoft.com/office/drawing/2014/main" id="{49C776AA-5E18-3B93-DEA9-D62FE24DEE30}"/>
              </a:ext>
            </a:extLst>
          </p:cNvPr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3"/>
          <a:stretch/>
        </p:blipFill>
        <p:spPr>
          <a:xfrm>
            <a:off x="5846931" y="3345843"/>
            <a:ext cx="2808000" cy="1980000"/>
          </a:xfrm>
          <a:prstGeom prst="rect">
            <a:avLst/>
          </a:prstGeom>
        </p:spPr>
      </p:pic>
      <p:sp>
        <p:nvSpPr>
          <p:cNvPr id="39" name="Minus Sign 38">
            <a:extLst>
              <a:ext uri="{FF2B5EF4-FFF2-40B4-BE49-F238E27FC236}">
                <a16:creationId xmlns:a16="http://schemas.microsoft.com/office/drawing/2014/main" id="{7995DEDC-F79A-4BFD-1E79-3BFE4D5C30D8}"/>
              </a:ext>
            </a:extLst>
          </p:cNvPr>
          <p:cNvSpPr/>
          <p:nvPr/>
        </p:nvSpPr>
        <p:spPr>
          <a:xfrm>
            <a:off x="8219028" y="5130925"/>
            <a:ext cx="350832" cy="151804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87D46A4-5D1E-5D62-0389-D8555B45E0EA}"/>
              </a:ext>
            </a:extLst>
          </p:cNvPr>
          <p:cNvSpPr txBox="1"/>
          <p:nvPr/>
        </p:nvSpPr>
        <p:spPr>
          <a:xfrm>
            <a:off x="8155547" y="4941567"/>
            <a:ext cx="574673" cy="27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µm</a:t>
            </a:r>
          </a:p>
        </p:txBody>
      </p:sp>
      <p:sp>
        <p:nvSpPr>
          <p:cNvPr id="42" name="Minus Sign 41">
            <a:extLst>
              <a:ext uri="{FF2B5EF4-FFF2-40B4-BE49-F238E27FC236}">
                <a16:creationId xmlns:a16="http://schemas.microsoft.com/office/drawing/2014/main" id="{DA62EF1D-3218-C6EC-6826-B43309E755C1}"/>
              </a:ext>
            </a:extLst>
          </p:cNvPr>
          <p:cNvSpPr/>
          <p:nvPr/>
        </p:nvSpPr>
        <p:spPr>
          <a:xfrm>
            <a:off x="5027698" y="2933582"/>
            <a:ext cx="688786" cy="170279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28757F-B0E9-D0F5-D58C-2D7B27A311FB}"/>
              </a:ext>
            </a:extLst>
          </p:cNvPr>
          <p:cNvSpPr txBox="1"/>
          <p:nvPr/>
        </p:nvSpPr>
        <p:spPr>
          <a:xfrm>
            <a:off x="5123873" y="2757535"/>
            <a:ext cx="574673" cy="27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µm</a:t>
            </a:r>
          </a:p>
        </p:txBody>
      </p:sp>
      <p:sp>
        <p:nvSpPr>
          <p:cNvPr id="44" name="Minus Sign 43">
            <a:extLst>
              <a:ext uri="{FF2B5EF4-FFF2-40B4-BE49-F238E27FC236}">
                <a16:creationId xmlns:a16="http://schemas.microsoft.com/office/drawing/2014/main" id="{E8626B31-EEA1-1885-9BA3-947DC8A01D8B}"/>
              </a:ext>
            </a:extLst>
          </p:cNvPr>
          <p:cNvSpPr/>
          <p:nvPr/>
        </p:nvSpPr>
        <p:spPr>
          <a:xfrm>
            <a:off x="10930576" y="2899788"/>
            <a:ext cx="688786" cy="170279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3F6E81-DE05-34CD-1138-8A7DC48BC67E}"/>
              </a:ext>
            </a:extLst>
          </p:cNvPr>
          <p:cNvSpPr txBox="1"/>
          <p:nvPr/>
        </p:nvSpPr>
        <p:spPr>
          <a:xfrm>
            <a:off x="11026751" y="2723741"/>
            <a:ext cx="574673" cy="27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µm</a:t>
            </a:r>
          </a:p>
        </p:txBody>
      </p:sp>
      <p:sp>
        <p:nvSpPr>
          <p:cNvPr id="48" name="Minus Sign 47">
            <a:extLst>
              <a:ext uri="{FF2B5EF4-FFF2-40B4-BE49-F238E27FC236}">
                <a16:creationId xmlns:a16="http://schemas.microsoft.com/office/drawing/2014/main" id="{174BB7FF-45FE-F0A6-44A9-3287BC33903F}"/>
              </a:ext>
            </a:extLst>
          </p:cNvPr>
          <p:cNvSpPr/>
          <p:nvPr/>
        </p:nvSpPr>
        <p:spPr>
          <a:xfrm>
            <a:off x="5282349" y="5130925"/>
            <a:ext cx="350832" cy="151804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2584EB3-B7EE-5C01-259B-3BCDC44E6A42}"/>
              </a:ext>
            </a:extLst>
          </p:cNvPr>
          <p:cNvSpPr txBox="1"/>
          <p:nvPr/>
        </p:nvSpPr>
        <p:spPr>
          <a:xfrm>
            <a:off x="5218868" y="4941567"/>
            <a:ext cx="574673" cy="27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µm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1B6622E-F081-FC7F-5379-8E3C234479EF}"/>
              </a:ext>
            </a:extLst>
          </p:cNvPr>
          <p:cNvSpPr txBox="1"/>
          <p:nvPr/>
        </p:nvSpPr>
        <p:spPr>
          <a:xfrm>
            <a:off x="-5983" y="3355675"/>
            <a:ext cx="863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1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</a:t>
            </a:r>
            <a:r>
              <a:rPr lang="en-US" sz="1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D5E3C9C-BD11-515E-7F20-45D066D8EF97}"/>
              </a:ext>
            </a:extLst>
          </p:cNvPr>
          <p:cNvSpPr txBox="1"/>
          <p:nvPr/>
        </p:nvSpPr>
        <p:spPr>
          <a:xfrm>
            <a:off x="14310" y="1150168"/>
            <a:ext cx="863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1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</a:t>
            </a:r>
            <a:r>
              <a:rPr lang="en-US" sz="1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E5182AD-3805-E118-2161-1CBB0AE1D838}"/>
              </a:ext>
            </a:extLst>
          </p:cNvPr>
          <p:cNvSpPr txBox="1"/>
          <p:nvPr/>
        </p:nvSpPr>
        <p:spPr>
          <a:xfrm>
            <a:off x="2901732" y="3336254"/>
            <a:ext cx="863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1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E88CF45-EFC1-E53D-BD4A-93B3B58DC475}"/>
              </a:ext>
            </a:extLst>
          </p:cNvPr>
          <p:cNvSpPr txBox="1"/>
          <p:nvPr/>
        </p:nvSpPr>
        <p:spPr>
          <a:xfrm>
            <a:off x="2897240" y="1160680"/>
            <a:ext cx="863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1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Minus Sign 54">
            <a:extLst>
              <a:ext uri="{FF2B5EF4-FFF2-40B4-BE49-F238E27FC236}">
                <a16:creationId xmlns:a16="http://schemas.microsoft.com/office/drawing/2014/main" id="{6E151E02-12D4-5F80-2F5A-8E020B5160D7}"/>
              </a:ext>
            </a:extLst>
          </p:cNvPr>
          <p:cNvSpPr/>
          <p:nvPr/>
        </p:nvSpPr>
        <p:spPr>
          <a:xfrm>
            <a:off x="11167991" y="5103143"/>
            <a:ext cx="350832" cy="151804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9417D94-27D7-0485-D73A-1329444B252E}"/>
              </a:ext>
            </a:extLst>
          </p:cNvPr>
          <p:cNvSpPr txBox="1"/>
          <p:nvPr/>
        </p:nvSpPr>
        <p:spPr>
          <a:xfrm>
            <a:off x="11104510" y="4913785"/>
            <a:ext cx="574673" cy="27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µm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305A799-D3E6-D314-C7FE-F20AF05E6369}"/>
              </a:ext>
            </a:extLst>
          </p:cNvPr>
          <p:cNvSpPr txBox="1"/>
          <p:nvPr/>
        </p:nvSpPr>
        <p:spPr>
          <a:xfrm>
            <a:off x="5832175" y="1137920"/>
            <a:ext cx="1313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1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-NH</a:t>
            </a:r>
            <a:r>
              <a:rPr lang="en-US" sz="1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66737E-E39B-051E-DE6D-19774F8E6328}"/>
              </a:ext>
            </a:extLst>
          </p:cNvPr>
          <p:cNvSpPr txBox="1"/>
          <p:nvPr/>
        </p:nvSpPr>
        <p:spPr>
          <a:xfrm>
            <a:off x="5866398" y="3351134"/>
            <a:ext cx="1313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1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-NH</a:t>
            </a:r>
            <a:r>
              <a:rPr lang="en-US" sz="1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76855B-CE5D-B015-3B7E-B77230788D0C}"/>
              </a:ext>
            </a:extLst>
          </p:cNvPr>
          <p:cNvSpPr txBox="1"/>
          <p:nvPr/>
        </p:nvSpPr>
        <p:spPr>
          <a:xfrm>
            <a:off x="8826969" y="1136130"/>
            <a:ext cx="1135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1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</a:t>
            </a:r>
            <a:endParaRPr lang="en-US" sz="1600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D26F5C9-0058-99F6-1763-599DD6414EC9}"/>
              </a:ext>
            </a:extLst>
          </p:cNvPr>
          <p:cNvSpPr txBox="1"/>
          <p:nvPr/>
        </p:nvSpPr>
        <p:spPr>
          <a:xfrm>
            <a:off x="8805935" y="3329268"/>
            <a:ext cx="1135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1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</a:t>
            </a:r>
            <a:endParaRPr lang="en-US" sz="1600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75824D-8369-87BE-C207-2A06E060D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A142BD-2C9E-428B-848C-7B60B767ECA2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F2ABEF-2AF1-1AD3-34E9-4A4D87E07D98}"/>
              </a:ext>
            </a:extLst>
          </p:cNvPr>
          <p:cNvSpPr txBox="1"/>
          <p:nvPr/>
        </p:nvSpPr>
        <p:spPr>
          <a:xfrm>
            <a:off x="0" y="-25879"/>
            <a:ext cx="11591636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MXene surface modification, and characterization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464003-F9D7-97B1-654F-FD22CF375FB6}"/>
              </a:ext>
            </a:extLst>
          </p:cNvPr>
          <p:cNvSpPr txBox="1"/>
          <p:nvPr/>
        </p:nvSpPr>
        <p:spPr>
          <a:xfrm>
            <a:off x="2257714" y="6567550"/>
            <a:ext cx="99342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Ding, Wei, Jingjing Yu, Francis </a:t>
            </a:r>
            <a:r>
              <a:rPr lang="en-US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Tsow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Laxmi Raj Jaishi,…</a:t>
            </a:r>
            <a:r>
              <a:rPr lang="en-US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Parashu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Kharel, Yue Zhou, and Xiaojun Xian. </a:t>
            </a:r>
            <a:r>
              <a:rPr lang="en-US" sz="1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npj</a:t>
            </a:r>
            <a:r>
              <a:rPr lang="en-US" sz="1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2D Materials and Applications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8, (2024).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79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74B51-2A11-A6F2-26E1-FA30AE518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inus Sign 4">
            <a:extLst>
              <a:ext uri="{FF2B5EF4-FFF2-40B4-BE49-F238E27FC236}">
                <a16:creationId xmlns:a16="http://schemas.microsoft.com/office/drawing/2014/main" id="{6B1A9149-DAF9-701E-E34A-52F37B21AE1C}"/>
              </a:ext>
            </a:extLst>
          </p:cNvPr>
          <p:cNvSpPr/>
          <p:nvPr/>
        </p:nvSpPr>
        <p:spPr>
          <a:xfrm>
            <a:off x="-2192866" y="534859"/>
            <a:ext cx="16560000" cy="384970"/>
          </a:xfrm>
          <a:prstGeom prst="mathMin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9822DE-8049-3AEE-5D74-081990A3D1FE}"/>
              </a:ext>
            </a:extLst>
          </p:cNvPr>
          <p:cNvSpPr txBox="1"/>
          <p:nvPr/>
        </p:nvSpPr>
        <p:spPr>
          <a:xfrm>
            <a:off x="8289363" y="3610363"/>
            <a:ext cx="377689" cy="27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4BA72-CE15-EF2F-B26E-06EDB20E7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614" y="1512779"/>
            <a:ext cx="3346921" cy="28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3FC7C2-A6D6-3A90-B2F9-DDC5A6B806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9013" b="11976"/>
          <a:stretch/>
        </p:blipFill>
        <p:spPr bwMode="auto">
          <a:xfrm>
            <a:off x="5750186" y="1792017"/>
            <a:ext cx="1509631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B615C1-EB30-6E11-1399-EF2A626999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9013" b="11976"/>
          <a:stretch/>
        </p:blipFill>
        <p:spPr bwMode="auto">
          <a:xfrm>
            <a:off x="7266318" y="1792017"/>
            <a:ext cx="1509631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E575FB-8C5F-2E33-F429-A9C092B3F7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9013" b="11976"/>
          <a:stretch/>
        </p:blipFill>
        <p:spPr bwMode="auto">
          <a:xfrm>
            <a:off x="5750186" y="2914648"/>
            <a:ext cx="1509631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9826CB-5E08-CFED-9FA2-2537A128F4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9013" b="11976"/>
          <a:stretch/>
        </p:blipFill>
        <p:spPr bwMode="auto">
          <a:xfrm>
            <a:off x="7258503" y="2920823"/>
            <a:ext cx="150963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0632BE-8108-ADB7-812B-BEDAE8D094A0}"/>
              </a:ext>
            </a:extLst>
          </p:cNvPr>
          <p:cNvSpPr txBox="1"/>
          <p:nvPr/>
        </p:nvSpPr>
        <p:spPr>
          <a:xfrm>
            <a:off x="6800702" y="2576952"/>
            <a:ext cx="377689" cy="27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E6A7D1-94F7-88B3-9057-B3B76AA329C3}"/>
              </a:ext>
            </a:extLst>
          </p:cNvPr>
          <p:cNvSpPr txBox="1"/>
          <p:nvPr/>
        </p:nvSpPr>
        <p:spPr>
          <a:xfrm>
            <a:off x="8476436" y="2562577"/>
            <a:ext cx="377689" cy="27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D5AFB2-AEFA-6C34-DDFE-FD4EAAC79122}"/>
              </a:ext>
            </a:extLst>
          </p:cNvPr>
          <p:cNvSpPr txBox="1"/>
          <p:nvPr/>
        </p:nvSpPr>
        <p:spPr>
          <a:xfrm>
            <a:off x="6853604" y="3656952"/>
            <a:ext cx="377689" cy="27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2CBA10-4612-CF1D-299A-2DCBF2BEEBB6}"/>
              </a:ext>
            </a:extLst>
          </p:cNvPr>
          <p:cNvSpPr txBox="1"/>
          <p:nvPr/>
        </p:nvSpPr>
        <p:spPr>
          <a:xfrm>
            <a:off x="5186944" y="1462757"/>
            <a:ext cx="472443" cy="33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</a:p>
        </p:txBody>
      </p:sp>
      <p:sp>
        <p:nvSpPr>
          <p:cNvPr id="23" name="Minus Sign 22">
            <a:extLst>
              <a:ext uri="{FF2B5EF4-FFF2-40B4-BE49-F238E27FC236}">
                <a16:creationId xmlns:a16="http://schemas.microsoft.com/office/drawing/2014/main" id="{103E4667-88A9-E5DB-E4E7-7DA163F40965}"/>
              </a:ext>
            </a:extLst>
          </p:cNvPr>
          <p:cNvSpPr/>
          <p:nvPr/>
        </p:nvSpPr>
        <p:spPr>
          <a:xfrm>
            <a:off x="5853070" y="2731502"/>
            <a:ext cx="280665" cy="10630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Minus Sign 23">
            <a:extLst>
              <a:ext uri="{FF2B5EF4-FFF2-40B4-BE49-F238E27FC236}">
                <a16:creationId xmlns:a16="http://schemas.microsoft.com/office/drawing/2014/main" id="{81EC8E44-1D06-E44C-74D0-A692D0E71CCA}"/>
              </a:ext>
            </a:extLst>
          </p:cNvPr>
          <p:cNvSpPr/>
          <p:nvPr/>
        </p:nvSpPr>
        <p:spPr>
          <a:xfrm>
            <a:off x="7423685" y="3763683"/>
            <a:ext cx="280665" cy="10630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Minus Sign 25">
            <a:extLst>
              <a:ext uri="{FF2B5EF4-FFF2-40B4-BE49-F238E27FC236}">
                <a16:creationId xmlns:a16="http://schemas.microsoft.com/office/drawing/2014/main" id="{4A091E6D-1A42-CBAD-73DA-52969185DE42}"/>
              </a:ext>
            </a:extLst>
          </p:cNvPr>
          <p:cNvSpPr/>
          <p:nvPr/>
        </p:nvSpPr>
        <p:spPr>
          <a:xfrm>
            <a:off x="5891139" y="3801453"/>
            <a:ext cx="280665" cy="10630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Minus Sign 26">
            <a:extLst>
              <a:ext uri="{FF2B5EF4-FFF2-40B4-BE49-F238E27FC236}">
                <a16:creationId xmlns:a16="http://schemas.microsoft.com/office/drawing/2014/main" id="{33073877-AD4F-8C1A-A69C-8A128888B941}"/>
              </a:ext>
            </a:extLst>
          </p:cNvPr>
          <p:cNvSpPr/>
          <p:nvPr/>
        </p:nvSpPr>
        <p:spPr>
          <a:xfrm>
            <a:off x="7442789" y="2706933"/>
            <a:ext cx="280665" cy="10630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8D7FC9-FC49-8F20-0BF3-208AD888A223}"/>
              </a:ext>
            </a:extLst>
          </p:cNvPr>
          <p:cNvSpPr txBox="1"/>
          <p:nvPr/>
        </p:nvSpPr>
        <p:spPr>
          <a:xfrm>
            <a:off x="7295784" y="3567743"/>
            <a:ext cx="574673" cy="27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µm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D7378C-4CBA-C59C-3C9A-792AD42C9C3C}"/>
              </a:ext>
            </a:extLst>
          </p:cNvPr>
          <p:cNvSpPr txBox="1"/>
          <p:nvPr/>
        </p:nvSpPr>
        <p:spPr>
          <a:xfrm>
            <a:off x="5761318" y="3592984"/>
            <a:ext cx="574673" cy="27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µm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32AD50-4888-10BB-C8EC-F80244D708AA}"/>
              </a:ext>
            </a:extLst>
          </p:cNvPr>
          <p:cNvSpPr txBox="1"/>
          <p:nvPr/>
        </p:nvSpPr>
        <p:spPr>
          <a:xfrm>
            <a:off x="7338920" y="2496764"/>
            <a:ext cx="574673" cy="27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µm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46626C-BCAD-6332-2DE4-BBDA5DC1095F}"/>
              </a:ext>
            </a:extLst>
          </p:cNvPr>
          <p:cNvSpPr txBox="1"/>
          <p:nvPr/>
        </p:nvSpPr>
        <p:spPr>
          <a:xfrm>
            <a:off x="5760383" y="2545561"/>
            <a:ext cx="574673" cy="27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µm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9CF442-ED79-37E4-6025-EBDEA101FF98}"/>
              </a:ext>
            </a:extLst>
          </p:cNvPr>
          <p:cNvSpPr txBox="1"/>
          <p:nvPr/>
        </p:nvSpPr>
        <p:spPr>
          <a:xfrm>
            <a:off x="8418345" y="3592984"/>
            <a:ext cx="377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DF5F6BF-016F-6629-3AB6-2BF46A2B9DCB}"/>
              </a:ext>
            </a:extLst>
          </p:cNvPr>
          <p:cNvSpPr txBox="1"/>
          <p:nvPr/>
        </p:nvSpPr>
        <p:spPr>
          <a:xfrm>
            <a:off x="6134282" y="4219335"/>
            <a:ext cx="2542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-NH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nanosheets </a:t>
            </a:r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F570D10-C1B7-B7B5-5B37-306698E5168E}"/>
              </a:ext>
            </a:extLst>
          </p:cNvPr>
          <p:cNvSpPr txBox="1"/>
          <p:nvPr/>
        </p:nvSpPr>
        <p:spPr>
          <a:xfrm>
            <a:off x="864794" y="4564219"/>
            <a:ext cx="9902524" cy="1297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XRD analysis:  After HCl/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etching,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(104) peak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weakened, and other peaks (101, 102, 103. 105) broadened or disappeared, confirming successful Al layer removal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 distribution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Ti, C, Si, and N elements on 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-NH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nanosheets 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8B8015C-16BA-43DD-CC43-40EA66E28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A142BD-2C9E-428B-848C-7B60B767ECA2}" type="slidenum">
              <a:rPr lang="en-US" smtClean="0"/>
              <a:t>11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31E90C-89EF-BE68-868A-A0269F372FDD}"/>
              </a:ext>
            </a:extLst>
          </p:cNvPr>
          <p:cNvSpPr txBox="1"/>
          <p:nvPr/>
        </p:nvSpPr>
        <p:spPr>
          <a:xfrm>
            <a:off x="0" y="-25879"/>
            <a:ext cx="11591636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MXene surface modification, and characterization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4410B1-D01B-FEBB-AFFA-35466A1641DA}"/>
              </a:ext>
            </a:extLst>
          </p:cNvPr>
          <p:cNvSpPr txBox="1"/>
          <p:nvPr/>
        </p:nvSpPr>
        <p:spPr>
          <a:xfrm>
            <a:off x="2257714" y="6567550"/>
            <a:ext cx="99342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Ding, Wei, Jingjing Yu, Francis </a:t>
            </a:r>
            <a:r>
              <a:rPr lang="en-US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Tsow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Laxmi Raj Jaishi,…</a:t>
            </a:r>
            <a:r>
              <a:rPr lang="en-US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Parashu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Kharel, Yue Zhou, and Xiaojun Xian. </a:t>
            </a:r>
            <a:r>
              <a:rPr lang="en-US" sz="1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npj</a:t>
            </a:r>
            <a:r>
              <a:rPr lang="en-US" sz="1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2D Materials and Applications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8, (2024).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C6291-020B-D78A-9299-5A43C50CA7F3}"/>
              </a:ext>
            </a:extLst>
          </p:cNvPr>
          <p:cNvSpPr txBox="1"/>
          <p:nvPr/>
        </p:nvSpPr>
        <p:spPr>
          <a:xfrm>
            <a:off x="1104891" y="1458791"/>
            <a:ext cx="47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13497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C1550-3875-CB26-5E58-F17C446CA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inus Sign 4">
            <a:extLst>
              <a:ext uri="{FF2B5EF4-FFF2-40B4-BE49-F238E27FC236}">
                <a16:creationId xmlns:a16="http://schemas.microsoft.com/office/drawing/2014/main" id="{8F7D1586-D7D6-746C-8CC9-E97DEF535215}"/>
              </a:ext>
            </a:extLst>
          </p:cNvPr>
          <p:cNvSpPr/>
          <p:nvPr/>
        </p:nvSpPr>
        <p:spPr>
          <a:xfrm>
            <a:off x="-2192866" y="534859"/>
            <a:ext cx="16560000" cy="384970"/>
          </a:xfrm>
          <a:prstGeom prst="mathMin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AB3107-3ADD-95A4-563D-6D8EBA1F9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A142BD-2C9E-428B-848C-7B60B767ECA2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E72709-4F42-0212-7B5A-3E6E2311CBF0}"/>
              </a:ext>
            </a:extLst>
          </p:cNvPr>
          <p:cNvSpPr txBox="1"/>
          <p:nvPr/>
        </p:nvSpPr>
        <p:spPr>
          <a:xfrm>
            <a:off x="0" y="-25879"/>
            <a:ext cx="11591636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of Ti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-NH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nanosheets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9306B-AE9B-1CC0-7D3B-FF5DBFD94AA1}"/>
              </a:ext>
            </a:extLst>
          </p:cNvPr>
          <p:cNvSpPr txBox="1"/>
          <p:nvPr/>
        </p:nvSpPr>
        <p:spPr>
          <a:xfrm>
            <a:off x="2257714" y="6567550"/>
            <a:ext cx="99342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Ding, Wei, Jingjing Yu, Francis </a:t>
            </a:r>
            <a:r>
              <a:rPr lang="en-US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Tsow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Laxmi Raj Jaishi,…</a:t>
            </a:r>
            <a:r>
              <a:rPr lang="en-US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Parashu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Kharel, Yue Zhou, and Xiaojun Xian. </a:t>
            </a:r>
            <a:r>
              <a:rPr lang="en-US" sz="1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npj</a:t>
            </a:r>
            <a:r>
              <a:rPr lang="en-US" sz="1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2D Materials and Applications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8, (2024).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ig. 3">
            <a:extLst>
              <a:ext uri="{FF2B5EF4-FFF2-40B4-BE49-F238E27FC236}">
                <a16:creationId xmlns:a16="http://schemas.microsoft.com/office/drawing/2014/main" id="{8832C570-915D-066B-E8A9-2A0DC3713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59"/>
          <a:stretch>
            <a:fillRect/>
          </a:stretch>
        </p:blipFill>
        <p:spPr bwMode="auto">
          <a:xfrm>
            <a:off x="1331885" y="1876254"/>
            <a:ext cx="8350491" cy="238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33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B1A58-987C-07E0-CC55-3E3BA7225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inus Sign 4">
            <a:extLst>
              <a:ext uri="{FF2B5EF4-FFF2-40B4-BE49-F238E27FC236}">
                <a16:creationId xmlns:a16="http://schemas.microsoft.com/office/drawing/2014/main" id="{4D13870C-CF77-9FAA-9BEB-4B983699CA6A}"/>
              </a:ext>
            </a:extLst>
          </p:cNvPr>
          <p:cNvSpPr/>
          <p:nvPr/>
        </p:nvSpPr>
        <p:spPr>
          <a:xfrm>
            <a:off x="-2192866" y="534859"/>
            <a:ext cx="16560000" cy="384970"/>
          </a:xfrm>
          <a:prstGeom prst="mathMin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797061-4E23-6F61-BB28-C4682F44B062}"/>
              </a:ext>
            </a:extLst>
          </p:cNvPr>
          <p:cNvSpPr txBox="1"/>
          <p:nvPr/>
        </p:nvSpPr>
        <p:spPr>
          <a:xfrm>
            <a:off x="2170253" y="5042564"/>
            <a:ext cx="7488821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FTIR analysis results for Ti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-25 powder, Ti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-35 powder, Ti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-60 and Ti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 powder.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EF7E43-E5DA-5A79-F23F-987AAE84B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A142BD-2C9E-428B-848C-7B60B767ECA2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7E1DC-92F8-550A-E81F-39634B47BB2B}"/>
              </a:ext>
            </a:extLst>
          </p:cNvPr>
          <p:cNvSpPr txBox="1"/>
          <p:nvPr/>
        </p:nvSpPr>
        <p:spPr>
          <a:xfrm>
            <a:off x="0" y="-25879"/>
            <a:ext cx="11591636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of Ti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-NH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nanosheets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FB0946-43F2-880C-6787-5B70B937E94C}"/>
              </a:ext>
            </a:extLst>
          </p:cNvPr>
          <p:cNvSpPr txBox="1"/>
          <p:nvPr/>
        </p:nvSpPr>
        <p:spPr>
          <a:xfrm>
            <a:off x="2257714" y="6567550"/>
            <a:ext cx="99342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Ding, Wei, Jingjing Yu, Francis </a:t>
            </a:r>
            <a:r>
              <a:rPr lang="en-US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Tsow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Laxmi Raj Jaishi,…</a:t>
            </a:r>
            <a:r>
              <a:rPr lang="en-US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Parashu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Kharel, Yue Zhou, and Xiaojun Xian. </a:t>
            </a:r>
            <a:r>
              <a:rPr lang="en-US" sz="1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npj</a:t>
            </a:r>
            <a:r>
              <a:rPr lang="en-US" sz="1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2D Materials and Applications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8, (2024).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E613A2-5863-BB99-E66A-F2D3CD281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258" y="872058"/>
            <a:ext cx="5169635" cy="421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1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D3787-69EB-1C83-FF36-FF803677A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inus Sign 4">
            <a:extLst>
              <a:ext uri="{FF2B5EF4-FFF2-40B4-BE49-F238E27FC236}">
                <a16:creationId xmlns:a16="http://schemas.microsoft.com/office/drawing/2014/main" id="{C6B3383A-9B14-6E5F-16CD-67FF696EA49E}"/>
              </a:ext>
            </a:extLst>
          </p:cNvPr>
          <p:cNvSpPr/>
          <p:nvPr/>
        </p:nvSpPr>
        <p:spPr>
          <a:xfrm>
            <a:off x="-2192866" y="534859"/>
            <a:ext cx="16560000" cy="384970"/>
          </a:xfrm>
          <a:prstGeom prst="mathMin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980E94F-303E-E651-92CF-1C4101341379}"/>
              </a:ext>
            </a:extLst>
          </p:cNvPr>
          <p:cNvGrpSpPr/>
          <p:nvPr/>
        </p:nvGrpSpPr>
        <p:grpSpPr>
          <a:xfrm>
            <a:off x="930831" y="1288637"/>
            <a:ext cx="9146647" cy="3646736"/>
            <a:chOff x="613596" y="708192"/>
            <a:chExt cx="9146647" cy="364673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BD1E669-6D17-63A9-107F-13B484B1B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596" y="754928"/>
              <a:ext cx="4564376" cy="3600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2DE14B-D8F0-A2A9-BBDA-45C1977EF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7972" y="708192"/>
              <a:ext cx="4582271" cy="3600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43B03C-8BE1-8FBD-EF1D-2CA0462197C4}"/>
                </a:ext>
              </a:extLst>
            </p:cNvPr>
            <p:cNvSpPr txBox="1"/>
            <p:nvPr/>
          </p:nvSpPr>
          <p:spPr>
            <a:xfrm>
              <a:off x="5739146" y="822707"/>
              <a:ext cx="637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F4508DF-274B-99F6-9569-A32D441D9FEF}"/>
                </a:ext>
              </a:extLst>
            </p:cNvPr>
            <p:cNvSpPr txBox="1"/>
            <p:nvPr/>
          </p:nvSpPr>
          <p:spPr>
            <a:xfrm>
              <a:off x="1253798" y="817310"/>
              <a:ext cx="637563" cy="378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849E9DC-6AA4-A4CF-1AC2-8F813BA439F4}"/>
              </a:ext>
            </a:extLst>
          </p:cNvPr>
          <p:cNvSpPr txBox="1"/>
          <p:nvPr/>
        </p:nvSpPr>
        <p:spPr>
          <a:xfrm>
            <a:off x="839972" y="4888637"/>
            <a:ext cx="10621926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Exhibited rapid response upon 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exposure, reaching a plateau due to adsorption kinetics, and fully reversible recovery in air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stability in air and reliable reversibility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A0D5DF-3F81-A3D9-E147-38E6ED42A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A142BD-2C9E-428B-848C-7B60B767ECA2}" type="slidenum">
              <a:rPr lang="en-US" smtClean="0"/>
              <a:t>14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0AA76F-CFCC-27BD-3AFE-A65D22177E6E}"/>
              </a:ext>
            </a:extLst>
          </p:cNvPr>
          <p:cNvSpPr txBox="1"/>
          <p:nvPr/>
        </p:nvSpPr>
        <p:spPr>
          <a:xfrm>
            <a:off x="0" y="-25879"/>
            <a:ext cx="11591636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the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MXene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-MQTF sensors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5A6BD7-1639-1DE6-AB20-67332DEB0C37}"/>
              </a:ext>
            </a:extLst>
          </p:cNvPr>
          <p:cNvSpPr txBox="1"/>
          <p:nvPr/>
        </p:nvSpPr>
        <p:spPr>
          <a:xfrm>
            <a:off x="2257714" y="6567550"/>
            <a:ext cx="99342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Ding, Wei, Jingjing Yu, Francis </a:t>
            </a:r>
            <a:r>
              <a:rPr lang="en-US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Tsow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Laxmi Raj Jaishi,…</a:t>
            </a:r>
            <a:r>
              <a:rPr lang="en-US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Parashu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Kharel, Yue Zhou, and Xiaojun Xian. </a:t>
            </a:r>
            <a:r>
              <a:rPr lang="en-US" sz="1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npj</a:t>
            </a:r>
            <a:r>
              <a:rPr lang="en-US" sz="1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2D Materials and Applications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8, (2024).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42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15EF9-964B-B0CF-AF6C-9CDF926CE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inus Sign 4">
            <a:extLst>
              <a:ext uri="{FF2B5EF4-FFF2-40B4-BE49-F238E27FC236}">
                <a16:creationId xmlns:a16="http://schemas.microsoft.com/office/drawing/2014/main" id="{7A8BD56B-95D4-295B-AA81-FAFAF1DC89BF}"/>
              </a:ext>
            </a:extLst>
          </p:cNvPr>
          <p:cNvSpPr/>
          <p:nvPr/>
        </p:nvSpPr>
        <p:spPr>
          <a:xfrm>
            <a:off x="-2192866" y="534859"/>
            <a:ext cx="16560000" cy="384970"/>
          </a:xfrm>
          <a:prstGeom prst="mathMin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E02017-BDF8-B2B0-0B40-5B05A2D6B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A142BD-2C9E-428B-848C-7B60B767ECA2}" type="slidenum">
              <a:rPr lang="en-US" smtClean="0"/>
              <a:t>15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8BAE4C-DC3A-1F42-3187-0737E5BCD222}"/>
              </a:ext>
            </a:extLst>
          </p:cNvPr>
          <p:cNvSpPr txBox="1"/>
          <p:nvPr/>
        </p:nvSpPr>
        <p:spPr>
          <a:xfrm>
            <a:off x="0" y="-25879"/>
            <a:ext cx="11591636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Modulating sensor selectivity through surface-modification of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MXenes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3BA41-6D93-443D-CD7C-CA21D1857827}"/>
              </a:ext>
            </a:extLst>
          </p:cNvPr>
          <p:cNvSpPr txBox="1"/>
          <p:nvPr/>
        </p:nvSpPr>
        <p:spPr>
          <a:xfrm>
            <a:off x="2257714" y="6567550"/>
            <a:ext cx="99342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Ding, Wei, Jingjing Yu, Francis </a:t>
            </a:r>
            <a:r>
              <a:rPr lang="en-US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Tsow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Laxmi Raj Jaishi,…</a:t>
            </a:r>
            <a:r>
              <a:rPr lang="en-US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Parashu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Kharel, Yue Zhou, and Xiaojun Xian. </a:t>
            </a:r>
            <a:r>
              <a:rPr lang="en-US" sz="1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npj</a:t>
            </a:r>
            <a:r>
              <a:rPr lang="en-US" sz="1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2D Materials and Applications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8, (2024).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ig. 5">
            <a:extLst>
              <a:ext uri="{FF2B5EF4-FFF2-40B4-BE49-F238E27FC236}">
                <a16:creationId xmlns:a16="http://schemas.microsoft.com/office/drawing/2014/main" id="{BF7379D9-FC96-79BC-159F-9912D0BF8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2"/>
          <a:stretch>
            <a:fillRect/>
          </a:stretch>
        </p:blipFill>
        <p:spPr bwMode="auto">
          <a:xfrm>
            <a:off x="366856" y="796397"/>
            <a:ext cx="7255777" cy="542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E6F3F4-A459-606A-01BE-656463F27F76}"/>
              </a:ext>
            </a:extLst>
          </p:cNvPr>
          <p:cNvSpPr txBox="1"/>
          <p:nvPr/>
        </p:nvSpPr>
        <p:spPr>
          <a:xfrm>
            <a:off x="7622633" y="2008812"/>
            <a:ext cx="4242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change on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-F toward a wide range of diluted CO, 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NH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gases (4-100 ppm).</a:t>
            </a:r>
          </a:p>
        </p:txBody>
      </p:sp>
    </p:spTree>
    <p:extLst>
      <p:ext uri="{BB962C8B-B14F-4D97-AF65-F5344CB8AC3E}">
        <p14:creationId xmlns:p14="http://schemas.microsoft.com/office/powerpoint/2010/main" val="334112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8CFF0-AD64-6F23-689C-8988B4EAE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inus Sign 4">
            <a:extLst>
              <a:ext uri="{FF2B5EF4-FFF2-40B4-BE49-F238E27FC236}">
                <a16:creationId xmlns:a16="http://schemas.microsoft.com/office/drawing/2014/main" id="{34E5F2F6-AF71-3AE6-7A7E-F9867C7ECCF2}"/>
              </a:ext>
            </a:extLst>
          </p:cNvPr>
          <p:cNvSpPr/>
          <p:nvPr/>
        </p:nvSpPr>
        <p:spPr>
          <a:xfrm>
            <a:off x="-2192866" y="534859"/>
            <a:ext cx="16560000" cy="384970"/>
          </a:xfrm>
          <a:prstGeom prst="mathMin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BD1389-6BFA-F24B-8D50-AC1CB52E3D57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175818" y="1561677"/>
            <a:ext cx="3240000" cy="288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17AC12-E3C5-5DE8-1915-B28C61A71D0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0869" y="1586375"/>
            <a:ext cx="3240000" cy="28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F2AECE-CE90-CCCE-78DE-2CDFF5C79C8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343618" y="1586375"/>
            <a:ext cx="3240000" cy="288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D3DB7C-B0D9-EEAA-DB94-C289B945FC9F}"/>
              </a:ext>
            </a:extLst>
          </p:cNvPr>
          <p:cNvSpPr txBox="1"/>
          <p:nvPr/>
        </p:nvSpPr>
        <p:spPr>
          <a:xfrm>
            <a:off x="967563" y="4809755"/>
            <a:ext cx="10940902" cy="111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The slopes of Ti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C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x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,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Ti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3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C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x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-NH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-60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, and Ti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C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x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-F MXene Sensors toward SO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gas are 5.71,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11.18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, and 4.68.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Ti</a:t>
            </a:r>
            <a:r>
              <a:rPr lang="en-US" sz="1800" b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3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C</a:t>
            </a:r>
            <a:r>
              <a:rPr lang="en-US" sz="1800" b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</a:t>
            </a:r>
            <a:r>
              <a:rPr lang="en-US" sz="1800" b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x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-F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MXene Sensor had the strongest response to CO gas (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3.71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)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DengXian" panose="02010600030101010101" pitchFamily="2" charset="-122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F6002A-EC48-8223-9E23-52D1F6305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A142BD-2C9E-428B-848C-7B60B767ECA2}" type="slidenum">
              <a:rPr lang="en-US" smtClean="0"/>
              <a:t>16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C90015-E91C-3DEC-B4D4-E61A4C4BD986}"/>
              </a:ext>
            </a:extLst>
          </p:cNvPr>
          <p:cNvSpPr txBox="1"/>
          <p:nvPr/>
        </p:nvSpPr>
        <p:spPr>
          <a:xfrm>
            <a:off x="0" y="-25879"/>
            <a:ext cx="11591636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Modulating sensor selectivity through surface-modification of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MXenes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A83C7E-1FAB-4122-8329-B3218C3BEBDE}"/>
              </a:ext>
            </a:extLst>
          </p:cNvPr>
          <p:cNvSpPr txBox="1"/>
          <p:nvPr/>
        </p:nvSpPr>
        <p:spPr>
          <a:xfrm>
            <a:off x="2257714" y="6567550"/>
            <a:ext cx="99342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Ding, Wei, Jingjing Yu, Francis </a:t>
            </a:r>
            <a:r>
              <a:rPr lang="en-US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Tsow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Laxmi Raj Jaishi,…</a:t>
            </a:r>
            <a:r>
              <a:rPr lang="en-US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Parashu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Kharel, Yue Zhou, and Xiaojun Xian. </a:t>
            </a:r>
            <a:r>
              <a:rPr lang="en-US" sz="1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npj</a:t>
            </a:r>
            <a:r>
              <a:rPr lang="en-US" sz="1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2D Materials and Applications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8, (2024).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7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7BF44-A5E7-69CD-EBF3-4D9C78AE8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inus Sign 4">
            <a:extLst>
              <a:ext uri="{FF2B5EF4-FFF2-40B4-BE49-F238E27FC236}">
                <a16:creationId xmlns:a16="http://schemas.microsoft.com/office/drawing/2014/main" id="{E6CAA616-BABC-8D51-EFCA-10444E52DAA5}"/>
              </a:ext>
            </a:extLst>
          </p:cNvPr>
          <p:cNvSpPr/>
          <p:nvPr/>
        </p:nvSpPr>
        <p:spPr>
          <a:xfrm>
            <a:off x="-2192866" y="534859"/>
            <a:ext cx="16560000" cy="384970"/>
          </a:xfrm>
          <a:prstGeom prst="mathMin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33B608-FE16-44F4-28E5-1AA23631EA2D}"/>
              </a:ext>
            </a:extLst>
          </p:cNvPr>
          <p:cNvGrpSpPr/>
          <p:nvPr/>
        </p:nvGrpSpPr>
        <p:grpSpPr>
          <a:xfrm>
            <a:off x="806303" y="1324084"/>
            <a:ext cx="9991337" cy="3790950"/>
            <a:chOff x="838200" y="1266825"/>
            <a:chExt cx="9991337" cy="37909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4583F85-A523-61EE-D27C-5510C06C3728}"/>
                </a:ext>
              </a:extLst>
            </p:cNvPr>
            <p:cNvSpPr/>
            <p:nvPr/>
          </p:nvSpPr>
          <p:spPr>
            <a:xfrm>
              <a:off x="838200" y="1266825"/>
              <a:ext cx="9991337" cy="3790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95B028EC-A82C-F80A-5924-31024825B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64" t="15742" r="2062" b="9464"/>
            <a:stretch/>
          </p:blipFill>
          <p:spPr>
            <a:xfrm>
              <a:off x="5530039" y="1462087"/>
              <a:ext cx="5085962" cy="319563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C10382D-D966-97E7-DB4C-5C184BBDA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039" y="1357312"/>
              <a:ext cx="4592000" cy="360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08BED1-781E-8B06-5AAA-872FFD1C1BA2}"/>
                </a:ext>
              </a:extLst>
            </p:cNvPr>
            <p:cNvSpPr txBox="1"/>
            <p:nvPr/>
          </p:nvSpPr>
          <p:spPr>
            <a:xfrm>
              <a:off x="1362463" y="1376362"/>
              <a:ext cx="63756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438B445-7E6C-5B01-625C-5AB091FB36DF}"/>
              </a:ext>
            </a:extLst>
          </p:cNvPr>
          <p:cNvSpPr txBox="1"/>
          <p:nvPr/>
        </p:nvSpPr>
        <p:spPr>
          <a:xfrm>
            <a:off x="7016467" y="4725328"/>
            <a:ext cx="2522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 err="1">
                <a:solidFill>
                  <a:srgbClr val="404040"/>
                </a:solidFill>
                <a:effectLst/>
                <a:latin typeface="DeepSeek-CJK-patch"/>
              </a:rPr>
              <a:t>Ti₃C₂T</a:t>
            </a:r>
            <a:r>
              <a:rPr lang="en-US" b="1" i="0" dirty="0">
                <a:solidFill>
                  <a:srgbClr val="404040"/>
                </a:solidFill>
                <a:effectLst/>
                <a:latin typeface="DeepSeek-CJK-patch"/>
              </a:rPr>
              <a:t>ₓ-NH₂ Sensor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D5AD06-1916-72D8-88F5-985406F994E6}"/>
              </a:ext>
            </a:extLst>
          </p:cNvPr>
          <p:cNvSpPr txBox="1"/>
          <p:nvPr/>
        </p:nvSpPr>
        <p:spPr>
          <a:xfrm>
            <a:off x="906142" y="5263840"/>
            <a:ext cx="10640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sensor: Alkaline-NH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groups enhance acid-base interaction with acidic 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gas, yielding the highest sensitivity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 sensor: halogen (-F) groups reduce reactivity with both 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NH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weaker interactions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DC8FBC5-A24E-5BF8-647A-55A845F37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A142BD-2C9E-428B-848C-7B60B767ECA2}" type="slidenum">
              <a:rPr lang="en-US" smtClean="0"/>
              <a:t>17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BD5336-35C7-8864-A231-C3F03333002A}"/>
              </a:ext>
            </a:extLst>
          </p:cNvPr>
          <p:cNvSpPr txBox="1"/>
          <p:nvPr/>
        </p:nvSpPr>
        <p:spPr>
          <a:xfrm>
            <a:off x="0" y="-25879"/>
            <a:ext cx="11591636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principle of Gas sensors on MXene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A22712-D9AF-7499-978A-59697ABC8C2D}"/>
              </a:ext>
            </a:extLst>
          </p:cNvPr>
          <p:cNvSpPr txBox="1"/>
          <p:nvPr/>
        </p:nvSpPr>
        <p:spPr>
          <a:xfrm>
            <a:off x="2257714" y="6567550"/>
            <a:ext cx="99342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Ding, Wei, Jingjing Yu, Francis </a:t>
            </a:r>
            <a:r>
              <a:rPr lang="en-US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Tsow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Laxmi Raj Jaishi,…</a:t>
            </a:r>
            <a:r>
              <a:rPr lang="en-US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Parashu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Kharel, Yue Zhou, and Xiaojun Xian. </a:t>
            </a:r>
            <a:r>
              <a:rPr lang="en-US" sz="1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npj</a:t>
            </a:r>
            <a:r>
              <a:rPr lang="en-US" sz="1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2D Materials and Applications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8, (2024).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3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1E53B-9256-BE84-8BA5-2B2427D1C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inus Sign 4">
            <a:extLst>
              <a:ext uri="{FF2B5EF4-FFF2-40B4-BE49-F238E27FC236}">
                <a16:creationId xmlns:a16="http://schemas.microsoft.com/office/drawing/2014/main" id="{EB164547-565A-E7EA-6483-AACD1A622ACA}"/>
              </a:ext>
            </a:extLst>
          </p:cNvPr>
          <p:cNvSpPr/>
          <p:nvPr/>
        </p:nvSpPr>
        <p:spPr>
          <a:xfrm>
            <a:off x="-2192866" y="534859"/>
            <a:ext cx="16560000" cy="384970"/>
          </a:xfrm>
          <a:prstGeom prst="mathMin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14012C-DD72-BDD7-B85C-6C0D63B2F753}"/>
              </a:ext>
            </a:extLst>
          </p:cNvPr>
          <p:cNvGrpSpPr/>
          <p:nvPr/>
        </p:nvGrpSpPr>
        <p:grpSpPr>
          <a:xfrm>
            <a:off x="223943" y="1175278"/>
            <a:ext cx="6686550" cy="5040000"/>
            <a:chOff x="1057275" y="751502"/>
            <a:chExt cx="6686550" cy="520162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B7716C6-8DF7-7C90-6979-38F6A40BD19D}"/>
                </a:ext>
              </a:extLst>
            </p:cNvPr>
            <p:cNvSpPr/>
            <p:nvPr/>
          </p:nvSpPr>
          <p:spPr>
            <a:xfrm>
              <a:off x="1057275" y="751502"/>
              <a:ext cx="6686550" cy="52016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7DC8896-99A0-4699-FE02-37894ECF9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81836" y="3310971"/>
              <a:ext cx="3216556" cy="252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64C3800-F08E-8A3B-D250-3BB13FA7E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1355" y="3310971"/>
              <a:ext cx="3168401" cy="2520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F698028-C5ED-F73C-1E52-6950DAF3C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6906" y="790971"/>
              <a:ext cx="3195063" cy="2520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0B81242-AE3F-43EB-69C5-58B8A9EAB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0462" y="793729"/>
              <a:ext cx="3226444" cy="2520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689939-7C2D-3E72-9516-43611F640680}"/>
                </a:ext>
              </a:extLst>
            </p:cNvPr>
            <p:cNvSpPr txBox="1"/>
            <p:nvPr/>
          </p:nvSpPr>
          <p:spPr>
            <a:xfrm>
              <a:off x="1700108" y="751502"/>
              <a:ext cx="6375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4969DA-18E5-64D9-6F7A-A22F0461D2FC}"/>
                </a:ext>
              </a:extLst>
            </p:cNvPr>
            <p:cNvSpPr txBox="1"/>
            <p:nvPr/>
          </p:nvSpPr>
          <p:spPr>
            <a:xfrm>
              <a:off x="4883115" y="768058"/>
              <a:ext cx="6375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520A1AB-80DD-452B-4E63-6923294DA15F}"/>
                </a:ext>
              </a:extLst>
            </p:cNvPr>
            <p:cNvSpPr txBox="1"/>
            <p:nvPr/>
          </p:nvSpPr>
          <p:spPr>
            <a:xfrm>
              <a:off x="1660376" y="3326356"/>
              <a:ext cx="6375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F15DA0-A489-630D-8B4B-BDE2785788E4}"/>
                </a:ext>
              </a:extLst>
            </p:cNvPr>
            <p:cNvSpPr txBox="1"/>
            <p:nvPr/>
          </p:nvSpPr>
          <p:spPr>
            <a:xfrm>
              <a:off x="4754526" y="3358596"/>
              <a:ext cx="637563" cy="378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(d)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5485AEB-67BB-A705-68B4-3385CF3319A5}"/>
              </a:ext>
            </a:extLst>
          </p:cNvPr>
          <p:cNvSpPr txBox="1"/>
          <p:nvPr/>
        </p:nvSpPr>
        <p:spPr>
          <a:xfrm>
            <a:off x="6830018" y="2494949"/>
            <a:ext cx="5138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sensitivity of the Ti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MXene increased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6.18 to 11.18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temperature rose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25 to 60 °C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likely attributed to enhanced surface-NH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 density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A8DD7-FB1A-B97D-EBC9-418918424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A142BD-2C9E-428B-848C-7B60B767ECA2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BF5E0-30A7-B2DF-57A3-75655F21CF59}"/>
              </a:ext>
            </a:extLst>
          </p:cNvPr>
          <p:cNvSpPr txBox="1"/>
          <p:nvPr/>
        </p:nvSpPr>
        <p:spPr>
          <a:xfrm>
            <a:off x="0" y="-25879"/>
            <a:ext cx="11591636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temperature increase sensitivity of gas sensors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1FDCF3-0E2D-A052-354B-502C72BE0A89}"/>
              </a:ext>
            </a:extLst>
          </p:cNvPr>
          <p:cNvSpPr txBox="1"/>
          <p:nvPr/>
        </p:nvSpPr>
        <p:spPr>
          <a:xfrm>
            <a:off x="2257714" y="6567550"/>
            <a:ext cx="99342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Ding, Wei, Jingjing Yu, Francis </a:t>
            </a:r>
            <a:r>
              <a:rPr lang="en-US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Tsow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Laxmi Raj Jaishi,…</a:t>
            </a:r>
            <a:r>
              <a:rPr lang="en-US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Parashu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Kharel, Yue Zhou, and Xiaojun Xian. </a:t>
            </a:r>
            <a:r>
              <a:rPr lang="en-US" sz="1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npj</a:t>
            </a:r>
            <a:r>
              <a:rPr lang="en-US" sz="1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2D Materials and Applications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8, (2024).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43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84118-84A2-18CF-0614-0CB490EE6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inus Sign 4">
            <a:extLst>
              <a:ext uri="{FF2B5EF4-FFF2-40B4-BE49-F238E27FC236}">
                <a16:creationId xmlns:a16="http://schemas.microsoft.com/office/drawing/2014/main" id="{6EA5B277-8B06-8E12-F1C5-0DDDCB032886}"/>
              </a:ext>
            </a:extLst>
          </p:cNvPr>
          <p:cNvSpPr/>
          <p:nvPr/>
        </p:nvSpPr>
        <p:spPr>
          <a:xfrm>
            <a:off x="-2192866" y="534859"/>
            <a:ext cx="16560000" cy="384970"/>
          </a:xfrm>
          <a:prstGeom prst="mathMin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DEA532-51B0-AB7D-54F0-B74F92586526}"/>
              </a:ext>
            </a:extLst>
          </p:cNvPr>
          <p:cNvSpPr txBox="1"/>
          <p:nvPr/>
        </p:nvSpPr>
        <p:spPr>
          <a:xfrm>
            <a:off x="6830018" y="2494949"/>
            <a:ext cx="5138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room temperature conditions, the gas response performance of the Ti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-60 MXene sensor to 10 ppm sulfur dioxide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remained stable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3 weeks.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D5615B-8B64-B8A3-CDBA-E4F547844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A142BD-2C9E-428B-848C-7B60B767ECA2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4A137D-132A-A40F-5164-D3AE27244220}"/>
              </a:ext>
            </a:extLst>
          </p:cNvPr>
          <p:cNvSpPr txBox="1"/>
          <p:nvPr/>
        </p:nvSpPr>
        <p:spPr>
          <a:xfrm>
            <a:off x="0" y="-25879"/>
            <a:ext cx="11591636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Stability of the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MXene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-MQTF sensor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9CBC09-7B56-4153-1A55-5048B64EEDED}"/>
              </a:ext>
            </a:extLst>
          </p:cNvPr>
          <p:cNvSpPr txBox="1"/>
          <p:nvPr/>
        </p:nvSpPr>
        <p:spPr>
          <a:xfrm>
            <a:off x="2257714" y="6567550"/>
            <a:ext cx="99342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Ding, Wei, Jingjing Yu, Francis </a:t>
            </a:r>
            <a:r>
              <a:rPr lang="en-US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Tsow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Laxmi Raj Jaishi,…</a:t>
            </a:r>
            <a:r>
              <a:rPr lang="en-US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Parashu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Kharel, Yue Zhou, and Xiaojun Xian. </a:t>
            </a:r>
            <a:r>
              <a:rPr lang="en-US" sz="1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npj</a:t>
            </a:r>
            <a:r>
              <a:rPr lang="en-US" sz="1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2D Materials and Applications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8, (2024).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82D03B-74E3-8065-F82E-E379EDA77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73" y="1131029"/>
            <a:ext cx="6321053" cy="473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5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E2E35-174D-45D5-E098-ACEBD929E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inus Sign 2">
            <a:extLst>
              <a:ext uri="{FF2B5EF4-FFF2-40B4-BE49-F238E27FC236}">
                <a16:creationId xmlns:a16="http://schemas.microsoft.com/office/drawing/2014/main" id="{E28A4E83-A343-F9CA-3404-358076BD7C82}"/>
              </a:ext>
            </a:extLst>
          </p:cNvPr>
          <p:cNvSpPr/>
          <p:nvPr/>
        </p:nvSpPr>
        <p:spPr>
          <a:xfrm>
            <a:off x="-2192866" y="534859"/>
            <a:ext cx="16560000" cy="384970"/>
          </a:xfrm>
          <a:prstGeom prst="mathMin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5C4D4-BA5B-D7F0-0CEB-C73473F3216B}"/>
              </a:ext>
            </a:extLst>
          </p:cNvPr>
          <p:cNvSpPr txBox="1"/>
          <p:nvPr/>
        </p:nvSpPr>
        <p:spPr>
          <a:xfrm>
            <a:off x="0" y="0"/>
            <a:ext cx="4796810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sensors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931A28-F129-9755-3972-D3640E5B6B27}"/>
              </a:ext>
            </a:extLst>
          </p:cNvPr>
          <p:cNvSpPr txBox="1"/>
          <p:nvPr/>
        </p:nvSpPr>
        <p:spPr>
          <a:xfrm>
            <a:off x="71021" y="805946"/>
            <a:ext cx="1688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480AF4-32FA-3EEC-D20B-0E0D36DC4DC3}"/>
              </a:ext>
            </a:extLst>
          </p:cNvPr>
          <p:cNvSpPr txBox="1"/>
          <p:nvPr/>
        </p:nvSpPr>
        <p:spPr>
          <a:xfrm>
            <a:off x="97907" y="4582537"/>
            <a:ext cx="5345361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Overreliance on petroleum, natural gas, and coal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IA: Fossil fuel still dominate US energy consumption - SAFETY4SEA">
            <a:extLst>
              <a:ext uri="{FF2B5EF4-FFF2-40B4-BE49-F238E27FC236}">
                <a16:creationId xmlns:a16="http://schemas.microsoft.com/office/drawing/2014/main" id="{5DFCD359-3A93-001A-5CD8-6A50D167F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7" y="1175278"/>
            <a:ext cx="5524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6D6997-93AA-5E23-8440-F86D073BB3AD}"/>
              </a:ext>
            </a:extLst>
          </p:cNvPr>
          <p:cNvSpPr txBox="1"/>
          <p:nvPr/>
        </p:nvSpPr>
        <p:spPr>
          <a:xfrm>
            <a:off x="728614" y="3843683"/>
            <a:ext cx="3713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Impact Assessment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2" descr="How Fossil Fuels Are Polluting Our Air &amp; Water | Citizens' Climate Lobby">
            <a:extLst>
              <a:ext uri="{FF2B5EF4-FFF2-40B4-BE49-F238E27FC236}">
                <a16:creationId xmlns:a16="http://schemas.microsoft.com/office/drawing/2014/main" id="{1D94FC61-EBE3-B6D2-9E18-03DC1C655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595" y="990612"/>
            <a:ext cx="539916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929B6619-4221-795C-62AB-6E73F344A85F}"/>
              </a:ext>
            </a:extLst>
          </p:cNvPr>
          <p:cNvSpPr/>
          <p:nvPr/>
        </p:nvSpPr>
        <p:spPr>
          <a:xfrm>
            <a:off x="5365630" y="2631057"/>
            <a:ext cx="1104181" cy="2932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C2F43-C744-F843-6522-35F92A426097}"/>
              </a:ext>
            </a:extLst>
          </p:cNvPr>
          <p:cNvSpPr txBox="1"/>
          <p:nvPr/>
        </p:nvSpPr>
        <p:spPr>
          <a:xfrm>
            <a:off x="7306915" y="4587643"/>
            <a:ext cx="3924526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Greenhouse gas: CO</a:t>
            </a:r>
            <a:r>
              <a:rPr lang="en-US" b="1" baseline="-25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methane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Toxic gases: SO</a:t>
            </a:r>
            <a:r>
              <a:rPr lang="en-US" b="1" baseline="-25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NO</a:t>
            </a:r>
            <a:r>
              <a:rPr lang="en-US" b="1" baseline="-25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etc.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B6564E-97A3-2335-7C75-0D62D2F7E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A142BD-2C9E-428B-848C-7B60B767ECA2}" type="slidenum">
              <a:rPr lang="en-US" smtClean="0"/>
              <a:t>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0B59C3-A729-F36C-A546-1467ED867B71}"/>
              </a:ext>
            </a:extLst>
          </p:cNvPr>
          <p:cNvSpPr txBox="1"/>
          <p:nvPr/>
        </p:nvSpPr>
        <p:spPr>
          <a:xfrm>
            <a:off x="800292" y="5345682"/>
            <a:ext cx="5348282" cy="881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sensitivity and selectivity gas sensor to monitor gas pollution</a:t>
            </a:r>
            <a:endParaRPr lang="en-US" b="1" strike="sngStrike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3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DA925-65A1-32FB-9E32-2458E9B4C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A142BD-2C9E-428B-848C-7B60B767ECA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770AE8-301D-D0EC-BC9E-ED6039440B2B}"/>
              </a:ext>
            </a:extLst>
          </p:cNvPr>
          <p:cNvSpPr txBox="1"/>
          <p:nvPr/>
        </p:nvSpPr>
        <p:spPr>
          <a:xfrm>
            <a:off x="0" y="-25879"/>
            <a:ext cx="11591636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AI promote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MXene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-based sensor research?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C0606E-25DA-CEB3-C2F5-8CED2C9142D5}"/>
              </a:ext>
            </a:extLst>
          </p:cNvPr>
          <p:cNvSpPr txBox="1"/>
          <p:nvPr/>
        </p:nvSpPr>
        <p:spPr>
          <a:xfrm>
            <a:off x="325046" y="915004"/>
            <a:ext cx="11087592" cy="4613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Screening: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enables rapid discovery of optimal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MXene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structures and surface groups from large datasets.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Prediction: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 models help predict gas sensitivity and selectivity, reducing experimental workload.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of Surface Functionalization: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guides the design of functional groups and modification conditions to boost sensor response.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Analysis and Processing: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improves real-time signal interpretation, noise reduction, and anomaly detection.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 and Lifetime Prediction: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can predict long-term performance, supporting the design of durable sensors.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IoT Integration: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sensor systems with AI allow for self-calibration, data analysis, and remote monitoring.</a:t>
            </a:r>
          </a:p>
        </p:txBody>
      </p:sp>
      <p:sp>
        <p:nvSpPr>
          <p:cNvPr id="3" name="Minus Sign 2">
            <a:extLst>
              <a:ext uri="{FF2B5EF4-FFF2-40B4-BE49-F238E27FC236}">
                <a16:creationId xmlns:a16="http://schemas.microsoft.com/office/drawing/2014/main" id="{570CA493-38A5-8831-37DE-4548095E8FD6}"/>
              </a:ext>
            </a:extLst>
          </p:cNvPr>
          <p:cNvSpPr/>
          <p:nvPr/>
        </p:nvSpPr>
        <p:spPr>
          <a:xfrm>
            <a:off x="-2192866" y="534859"/>
            <a:ext cx="16560000" cy="384970"/>
          </a:xfrm>
          <a:prstGeom prst="mathMin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5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4ACA1-5A09-60E3-7992-5205F008D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inus Sign 4">
            <a:extLst>
              <a:ext uri="{FF2B5EF4-FFF2-40B4-BE49-F238E27FC236}">
                <a16:creationId xmlns:a16="http://schemas.microsoft.com/office/drawing/2014/main" id="{CC1BE5AE-2347-3883-0FFC-97F0F10E7F09}"/>
              </a:ext>
            </a:extLst>
          </p:cNvPr>
          <p:cNvSpPr/>
          <p:nvPr/>
        </p:nvSpPr>
        <p:spPr>
          <a:xfrm>
            <a:off x="-2192866" y="534859"/>
            <a:ext cx="16560000" cy="384970"/>
          </a:xfrm>
          <a:prstGeom prst="mathMin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BF1279-151E-4C24-D9A9-6F08CD33DD27}"/>
              </a:ext>
            </a:extLst>
          </p:cNvPr>
          <p:cNvSpPr txBox="1"/>
          <p:nvPr/>
        </p:nvSpPr>
        <p:spPr>
          <a:xfrm>
            <a:off x="1119893" y="1480567"/>
            <a:ext cx="10225046" cy="336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ea typeface="DengXian" panose="02010600030101010101" pitchFamily="2" charset="-122"/>
              </a:rPr>
              <a:t>W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e successfully designed, fabricated, and tested the Ti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C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x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-MQTF gas sensors, in which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MXenes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served as the selective receptors and MQTF as the transducer.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By coating the surface-modified Ti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C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x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onto the tips of the MQTF as a recognition layer, we created MXene-MQTF gas sensors capable of sensitive, selective, and reversible detection of CO, SO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, and NH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3.</a:t>
            </a:r>
            <a:endParaRPr lang="en-US" baseline="-25000" dirty="0"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Ti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C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x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-NH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-based sensors exhibited high selectivity to SO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, an acidic gas; Ti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C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x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-F-based sensors showed the strongest response toward CO.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ea typeface="DengXian" panose="02010600030101010101" pitchFamily="2" charset="-122"/>
              </a:rPr>
              <a:t>T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he sensitivity of the Ti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C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x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-NH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-MQTF sensor for SO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detection doubled when the surface modification temperature was increased from 25 to 60 ºC.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DC75CA-EBB2-5547-3856-33555A294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A142BD-2C9E-428B-848C-7B60B767ECA2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16F003-E60F-E779-A029-9F7F41D18657}"/>
              </a:ext>
            </a:extLst>
          </p:cNvPr>
          <p:cNvSpPr txBox="1"/>
          <p:nvPr/>
        </p:nvSpPr>
        <p:spPr>
          <a:xfrm>
            <a:off x="0" y="-25879"/>
            <a:ext cx="11591636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1E947A-0E11-3515-C4A1-DF91D994D057}"/>
              </a:ext>
            </a:extLst>
          </p:cNvPr>
          <p:cNvSpPr txBox="1"/>
          <p:nvPr/>
        </p:nvSpPr>
        <p:spPr>
          <a:xfrm>
            <a:off x="2257714" y="6567550"/>
            <a:ext cx="99342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Ding, Wei, Jingjing Yu, Francis </a:t>
            </a:r>
            <a:r>
              <a:rPr lang="en-US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Tsow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Laxmi Raj Jaishi,…</a:t>
            </a:r>
            <a:r>
              <a:rPr lang="en-US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Parashu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Kharel, Yue Zhou, and Xiaojun Xian. </a:t>
            </a:r>
            <a:r>
              <a:rPr lang="en-US" sz="1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npj</a:t>
            </a:r>
            <a:r>
              <a:rPr lang="en-US" sz="1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2D Materials and Applications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8, (2024).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54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FFA0E-9F22-C194-864C-665B1353A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0C79CB-50EC-8404-6633-03ED034A0BCC}"/>
              </a:ext>
            </a:extLst>
          </p:cNvPr>
          <p:cNvSpPr txBox="1"/>
          <p:nvPr/>
        </p:nvSpPr>
        <p:spPr>
          <a:xfrm>
            <a:off x="0" y="2858"/>
            <a:ext cx="12553827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74070A07-4F63-49D2-85BB-902733AD306F}"/>
              </a:ext>
            </a:extLst>
          </p:cNvPr>
          <p:cNvSpPr/>
          <p:nvPr/>
        </p:nvSpPr>
        <p:spPr>
          <a:xfrm>
            <a:off x="-2192866" y="534859"/>
            <a:ext cx="16560000" cy="384970"/>
          </a:xfrm>
          <a:prstGeom prst="mathMin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What is a Gas Sensor, and How does it Work? — An IoT Revolution | by Pratik  K Rupareliya | Intuz | Medium">
            <a:extLst>
              <a:ext uri="{FF2B5EF4-FFF2-40B4-BE49-F238E27FC236}">
                <a16:creationId xmlns:a16="http://schemas.microsoft.com/office/drawing/2014/main" id="{DC2CBEDF-EFF2-E610-1F0F-884681401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" y="1288637"/>
            <a:ext cx="5017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BF6033-A140-899E-EFB4-2D7619C17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306" y="928637"/>
            <a:ext cx="5034655" cy="5040000"/>
          </a:xfrm>
          <a:prstGeom prst="rect">
            <a:avLst/>
          </a:prstGeo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3DD3F160-CEFF-D008-2407-3A360913D261}"/>
              </a:ext>
            </a:extLst>
          </p:cNvPr>
          <p:cNvSpPr/>
          <p:nvPr/>
        </p:nvSpPr>
        <p:spPr>
          <a:xfrm>
            <a:off x="7437063" y="2602661"/>
            <a:ext cx="1440000" cy="900000"/>
          </a:xfrm>
          <a:prstGeom prst="flowChartConnector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DA4C41-E0CB-7DED-9F3F-035229AFF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A142BD-2C9E-428B-848C-7B60B767ECA2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0476FA-545E-2B7D-8AA2-3FCEF56246CF}"/>
              </a:ext>
            </a:extLst>
          </p:cNvPr>
          <p:cNvSpPr txBox="1"/>
          <p:nvPr/>
        </p:nvSpPr>
        <p:spPr>
          <a:xfrm>
            <a:off x="3233215" y="3705421"/>
            <a:ext cx="4203848" cy="222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tunable electrical conductivity </a:t>
            </a:r>
            <a:endParaRPr lang="en-US" sz="1800" dirty="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Exceptional mechanical properties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Abundant surface functional groups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Adjustable interlayer spacing</a:t>
            </a:r>
          </a:p>
        </p:txBody>
      </p:sp>
    </p:spTree>
    <p:extLst>
      <p:ext uri="{BB962C8B-B14F-4D97-AF65-F5344CB8AC3E}">
        <p14:creationId xmlns:p14="http://schemas.microsoft.com/office/powerpoint/2010/main" val="240189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C91D0-F229-BF4A-CCEE-3947165D0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inus Sign 2">
            <a:extLst>
              <a:ext uri="{FF2B5EF4-FFF2-40B4-BE49-F238E27FC236}">
                <a16:creationId xmlns:a16="http://schemas.microsoft.com/office/drawing/2014/main" id="{9D701C08-7BF1-6871-8725-0246C7B705AF}"/>
              </a:ext>
            </a:extLst>
          </p:cNvPr>
          <p:cNvSpPr/>
          <p:nvPr/>
        </p:nvSpPr>
        <p:spPr>
          <a:xfrm>
            <a:off x="-2192866" y="534859"/>
            <a:ext cx="16560000" cy="384970"/>
          </a:xfrm>
          <a:prstGeom prst="mathMin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50197A-BC08-48BE-F790-658889506BC8}"/>
              </a:ext>
            </a:extLst>
          </p:cNvPr>
          <p:cNvSpPr txBox="1"/>
          <p:nvPr/>
        </p:nvSpPr>
        <p:spPr>
          <a:xfrm>
            <a:off x="0" y="0"/>
            <a:ext cx="4796810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gas sensors?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34DA1D-7DCB-8A1C-0853-6DA15CCBEFF5}"/>
              </a:ext>
            </a:extLst>
          </p:cNvPr>
          <p:cNvSpPr txBox="1"/>
          <p:nvPr/>
        </p:nvSpPr>
        <p:spPr>
          <a:xfrm>
            <a:off x="71021" y="805946"/>
            <a:ext cx="3416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gas sensors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61F8EB-7DAB-8B64-6842-ACCD4B75B1D1}"/>
              </a:ext>
            </a:extLst>
          </p:cNvPr>
          <p:cNvSpPr txBox="1"/>
          <p:nvPr/>
        </p:nvSpPr>
        <p:spPr>
          <a:xfrm>
            <a:off x="308344" y="1262758"/>
            <a:ext cx="11259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29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r>
              <a:rPr lang="en-US" b="0" i="0" dirty="0">
                <a:solidFill>
                  <a:srgbClr val="2429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detect specific gases and measure the presence and concentration of gases in the air surrounding the sensor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6491EA-7F8F-A8D2-556F-46BBEC1EA3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49" t="7130" r="5192"/>
          <a:stretch/>
        </p:blipFill>
        <p:spPr>
          <a:xfrm>
            <a:off x="952714" y="1975019"/>
            <a:ext cx="2627963" cy="180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5F3DF0-B8EE-208A-E633-C8633A949AF0}"/>
              </a:ext>
            </a:extLst>
          </p:cNvPr>
          <p:cNvSpPr txBox="1"/>
          <p:nvPr/>
        </p:nvSpPr>
        <p:spPr>
          <a:xfrm>
            <a:off x="788770" y="3786894"/>
            <a:ext cx="295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Electrochemical gas sensor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AD788D-849A-0292-BD3F-06CB360F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779" t="9168" r="9922" b="55497"/>
          <a:stretch/>
        </p:blipFill>
        <p:spPr>
          <a:xfrm>
            <a:off x="7730504" y="2358769"/>
            <a:ext cx="2887532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903DA8-9B86-CC5D-7889-52CEE4421D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48" t="9168" r="52052" b="55497"/>
          <a:stretch/>
        </p:blipFill>
        <p:spPr>
          <a:xfrm>
            <a:off x="4211824" y="2252322"/>
            <a:ext cx="2887532" cy="1440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9506BA4-E367-340B-4ABE-7B6D96689BD9}"/>
              </a:ext>
            </a:extLst>
          </p:cNvPr>
          <p:cNvSpPr txBox="1"/>
          <p:nvPr/>
        </p:nvSpPr>
        <p:spPr>
          <a:xfrm>
            <a:off x="3744620" y="3775019"/>
            <a:ext cx="355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Field-effect transistors gas sensor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442798-F00F-1878-856A-6BA6589F59FC}"/>
              </a:ext>
            </a:extLst>
          </p:cNvPr>
          <p:cNvSpPr txBox="1"/>
          <p:nvPr/>
        </p:nvSpPr>
        <p:spPr>
          <a:xfrm>
            <a:off x="7699143" y="3775019"/>
            <a:ext cx="288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Heterojunction gas sensor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DF8F9B-9507-3868-01D7-079D19DBC770}"/>
              </a:ext>
            </a:extLst>
          </p:cNvPr>
          <p:cNvSpPr/>
          <p:nvPr/>
        </p:nvSpPr>
        <p:spPr>
          <a:xfrm>
            <a:off x="2284135" y="2128394"/>
            <a:ext cx="1296541" cy="324703"/>
          </a:xfrm>
          <a:prstGeom prst="rect">
            <a:avLst/>
          </a:prstGeom>
          <a:noFill/>
          <a:ln w="571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B52E8-020B-6A86-59E8-CC3048D10093}"/>
              </a:ext>
            </a:extLst>
          </p:cNvPr>
          <p:cNvSpPr/>
          <p:nvPr/>
        </p:nvSpPr>
        <p:spPr>
          <a:xfrm>
            <a:off x="5089292" y="2647619"/>
            <a:ext cx="1296541" cy="324703"/>
          </a:xfrm>
          <a:prstGeom prst="rect">
            <a:avLst/>
          </a:prstGeom>
          <a:noFill/>
          <a:ln w="571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4D7CD6-AE57-44B9-CFE2-96606AFB655F}"/>
              </a:ext>
            </a:extLst>
          </p:cNvPr>
          <p:cNvSpPr/>
          <p:nvPr/>
        </p:nvSpPr>
        <p:spPr>
          <a:xfrm>
            <a:off x="9352856" y="3162194"/>
            <a:ext cx="1296541" cy="324703"/>
          </a:xfrm>
          <a:prstGeom prst="rect">
            <a:avLst/>
          </a:prstGeom>
          <a:noFill/>
          <a:ln w="571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4FAE91-DFB5-B607-5AF4-DF41A4246538}"/>
              </a:ext>
            </a:extLst>
          </p:cNvPr>
          <p:cNvSpPr txBox="1"/>
          <p:nvPr/>
        </p:nvSpPr>
        <p:spPr>
          <a:xfrm>
            <a:off x="1881964" y="4998750"/>
            <a:ext cx="8250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sensing material: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core of the sensor, determines the performance of the device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4044E-5F22-BE7A-A3C2-8873F6627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A142BD-2C9E-428B-848C-7B60B767EC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9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C32CE-3719-425B-444A-791652C8E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inus Sign 2">
            <a:extLst>
              <a:ext uri="{FF2B5EF4-FFF2-40B4-BE49-F238E27FC236}">
                <a16:creationId xmlns:a16="http://schemas.microsoft.com/office/drawing/2014/main" id="{01273F6A-3BB5-2FBC-08A1-F5DF33964DA4}"/>
              </a:ext>
            </a:extLst>
          </p:cNvPr>
          <p:cNvSpPr/>
          <p:nvPr/>
        </p:nvSpPr>
        <p:spPr>
          <a:xfrm>
            <a:off x="-2192866" y="534859"/>
            <a:ext cx="16560000" cy="384970"/>
          </a:xfrm>
          <a:prstGeom prst="mathMin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5E5A0C-3853-F416-7675-EEDD6ECF729A}"/>
              </a:ext>
            </a:extLst>
          </p:cNvPr>
          <p:cNvSpPr txBox="1"/>
          <p:nvPr/>
        </p:nvSpPr>
        <p:spPr>
          <a:xfrm>
            <a:off x="81024" y="0"/>
            <a:ext cx="4796810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 are Mxenes?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261568-8780-6F35-DD11-B05DB13EC38D}"/>
              </a:ext>
            </a:extLst>
          </p:cNvPr>
          <p:cNvSpPr txBox="1"/>
          <p:nvPr/>
        </p:nvSpPr>
        <p:spPr>
          <a:xfrm>
            <a:off x="71020" y="805946"/>
            <a:ext cx="296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MXenes</a:t>
            </a:r>
            <a:endParaRPr lang="en-US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D3905-5562-4487-16CF-0568259981E8}"/>
              </a:ext>
            </a:extLst>
          </p:cNvPr>
          <p:cNvSpPr txBox="1"/>
          <p:nvPr/>
        </p:nvSpPr>
        <p:spPr>
          <a:xfrm>
            <a:off x="283365" y="1678580"/>
            <a:ext cx="58037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MXenes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are a new family of two-dimensional materials (few atoms thick) that are produced by selective removal of ‘”A” layer atoms from the parents “MAX phases” .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phases have the following general formula (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n+1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(n=1,2,3))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0EBAAE-0EDD-228D-B69B-1F01BAA2B0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4" t="1847" r="1162"/>
          <a:stretch/>
        </p:blipFill>
        <p:spPr>
          <a:xfrm>
            <a:off x="6297103" y="1143000"/>
            <a:ext cx="5778214" cy="457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C85C37-93E1-7DC0-52E3-96D98E0D0EFA}"/>
              </a:ext>
            </a:extLst>
          </p:cNvPr>
          <p:cNvSpPr txBox="1"/>
          <p:nvPr/>
        </p:nvSpPr>
        <p:spPr>
          <a:xfrm>
            <a:off x="71021" y="3429000"/>
            <a:ext cx="5570654" cy="147732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Hexagonal structure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M-A bonds are weaker and more reactive than M-X bonds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M-X: ionic/covalent bond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M-A: metallic bond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96AE92-ED23-ECBE-5B54-662D289C9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68225"/>
            <a:ext cx="2743200" cy="365125"/>
          </a:xfrm>
        </p:spPr>
        <p:txBody>
          <a:bodyPr/>
          <a:lstStyle/>
          <a:p>
            <a:fld id="{48A142BD-2C9E-428B-848C-7B60B767EC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3D3F6-4F70-7FCD-71B4-42006EBA0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inus Sign 2">
            <a:extLst>
              <a:ext uri="{FF2B5EF4-FFF2-40B4-BE49-F238E27FC236}">
                <a16:creationId xmlns:a16="http://schemas.microsoft.com/office/drawing/2014/main" id="{DC4C29C6-6614-05B0-1824-15D92D4A79A6}"/>
              </a:ext>
            </a:extLst>
          </p:cNvPr>
          <p:cNvSpPr/>
          <p:nvPr/>
        </p:nvSpPr>
        <p:spPr>
          <a:xfrm>
            <a:off x="-2192866" y="534859"/>
            <a:ext cx="16560000" cy="384970"/>
          </a:xfrm>
          <a:prstGeom prst="mathMin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084815-D841-2743-72BB-272660732E78}"/>
              </a:ext>
            </a:extLst>
          </p:cNvPr>
          <p:cNvSpPr txBox="1"/>
          <p:nvPr/>
        </p:nvSpPr>
        <p:spPr>
          <a:xfrm>
            <a:off x="0" y="0"/>
            <a:ext cx="4796810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MXene synthesis methods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492BE6C-77EE-97E0-8E99-838D9DEB436C}"/>
              </a:ext>
            </a:extLst>
          </p:cNvPr>
          <p:cNvSpPr/>
          <p:nvPr/>
        </p:nvSpPr>
        <p:spPr>
          <a:xfrm>
            <a:off x="46129" y="1024374"/>
            <a:ext cx="12099742" cy="2126835"/>
          </a:xfrm>
          <a:prstGeom prst="roundRect">
            <a:avLst/>
          </a:prstGeom>
          <a:solidFill>
            <a:schemeClr val="bg1"/>
          </a:solidFill>
          <a:ln w="381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669A9EB-DD69-A664-4FE2-2E4667B3F3CA}"/>
              </a:ext>
            </a:extLst>
          </p:cNvPr>
          <p:cNvSpPr/>
          <p:nvPr/>
        </p:nvSpPr>
        <p:spPr>
          <a:xfrm>
            <a:off x="0" y="3315578"/>
            <a:ext cx="12099742" cy="2608499"/>
          </a:xfrm>
          <a:prstGeom prst="roundRect">
            <a:avLst/>
          </a:prstGeom>
          <a:solidFill>
            <a:schemeClr val="bg1"/>
          </a:solidFill>
          <a:ln w="381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E66B45-7167-A82B-6923-B739A5B9B7AC}"/>
              </a:ext>
            </a:extLst>
          </p:cNvPr>
          <p:cNvSpPr txBox="1"/>
          <p:nvPr/>
        </p:nvSpPr>
        <p:spPr>
          <a:xfrm>
            <a:off x="580957" y="1075557"/>
            <a:ext cx="1250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Top-down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8E768F-D682-55B3-DF75-03E7010C2FD4}"/>
              </a:ext>
            </a:extLst>
          </p:cNvPr>
          <p:cNvSpPr txBox="1"/>
          <p:nvPr/>
        </p:nvSpPr>
        <p:spPr>
          <a:xfrm>
            <a:off x="286926" y="3271046"/>
            <a:ext cx="1250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Bottom-up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474973-D8D8-8EAB-A8EE-354809A0F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89796" l="10221" r="92818">
                        <a14:foregroundMark x1="17956" y1="55102" x2="17956" y2="55102"/>
                        <a14:foregroundMark x1="10221" y1="56463" x2="10221" y2="56463"/>
                        <a14:foregroundMark x1="13812" y1="79592" x2="13812" y2="79592"/>
                        <a14:foregroundMark x1="18232" y1="69388" x2="18232" y2="69388"/>
                        <a14:foregroundMark x1="38674" y1="51701" x2="38674" y2="51701"/>
                        <a14:foregroundMark x1="51243" y1="59864" x2="51243" y2="59864"/>
                        <a14:foregroundMark x1="28591" y1="59184" x2="28591" y2="59184"/>
                        <a14:foregroundMark x1="76796" y1="59184" x2="76796" y2="59184"/>
                        <a14:foregroundMark x1="83564" y1="48299" x2="83564" y2="48299"/>
                        <a14:foregroundMark x1="89088" y1="33333" x2="89088" y2="33333"/>
                        <a14:foregroundMark x1="92680" y1="46259" x2="92680" y2="46259"/>
                        <a14:foregroundMark x1="92818" y1="85034" x2="92818" y2="85034"/>
                        <a14:foregroundMark x1="81768" y1="78231" x2="81768" y2="78231"/>
                        <a14:foregroundMark x1="75552" y1="62585" x2="75552" y2="62585"/>
                        <a14:foregroundMark x1="52624" y1="59864" x2="52624" y2="59864"/>
                        <a14:foregroundMark x1="51934" y1="59864" x2="51934" y2="59864"/>
                        <a14:foregroundMark x1="29144" y1="62585" x2="29558" y2="61905"/>
                        <a14:foregroundMark x1="29144" y1="58503" x2="29144" y2="58503"/>
                        <a14:foregroundMark x1="27072" y1="58503" x2="27486" y2="58503"/>
                        <a14:foregroundMark x1="29006" y1="58503" x2="29006" y2="58503"/>
                        <a14:foregroundMark x1="28177" y1="58503" x2="28177" y2="58503"/>
                        <a14:foregroundMark x1="52762" y1="58503" x2="52762" y2="58503"/>
                        <a14:foregroundMark x1="51934" y1="58503" x2="51934" y2="58503"/>
                        <a14:foregroundMark x1="50552" y1="58503" x2="50552" y2="58503"/>
                        <a14:foregroundMark x1="50552" y1="61224" x2="50552" y2="61224"/>
                        <a14:foregroundMark x1="50276" y1="60544" x2="50276" y2="60544"/>
                        <a14:foregroundMark x1="75414" y1="59864" x2="75414" y2="59864"/>
                        <a14:foregroundMark x1="75967" y1="59184" x2="75967" y2="59184"/>
                        <a14:foregroundMark x1="76519" y1="59184" x2="76519" y2="59184"/>
                        <a14:foregroundMark x1="74724" y1="59864" x2="74724" y2="59864"/>
                        <a14:foregroundMark x1="74171" y1="58503" x2="74171" y2="58503"/>
                        <a14:foregroundMark x1="74862" y1="59184" x2="74862" y2="59184"/>
                        <a14:foregroundMark x1="76381" y1="59184" x2="76381" y2="59184"/>
                        <a14:foregroundMark x1="77072" y1="59184" x2="77072" y2="59184"/>
                        <a14:foregroundMark x1="77901" y1="60544" x2="77901" y2="60544"/>
                        <a14:foregroundMark x1="76519" y1="58503" x2="76519" y2="58503"/>
                        <a14:foregroundMark x1="75552" y1="58503" x2="75552" y2="58503"/>
                        <a14:foregroundMark x1="74862" y1="58503" x2="74862" y2="58503"/>
                      </a14:backgroundRemoval>
                    </a14:imgEffect>
                  </a14:imgLayer>
                </a14:imgProps>
              </a:ext>
            </a:extLst>
          </a:blip>
          <a:srcRect l="5918" t="8422" r="3005"/>
          <a:stretch/>
        </p:blipFill>
        <p:spPr>
          <a:xfrm>
            <a:off x="1137098" y="1444889"/>
            <a:ext cx="6281620" cy="128242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634F690-C474-5C18-2497-1D92F0CBA926}"/>
              </a:ext>
            </a:extLst>
          </p:cNvPr>
          <p:cNvSpPr txBox="1"/>
          <p:nvPr/>
        </p:nvSpPr>
        <p:spPr>
          <a:xfrm>
            <a:off x="743286" y="2727317"/>
            <a:ext cx="2175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Etching of the A-layer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F4426D-C91C-6020-8E64-04D0752970AB}"/>
              </a:ext>
            </a:extLst>
          </p:cNvPr>
          <p:cNvSpPr txBox="1"/>
          <p:nvPr/>
        </p:nvSpPr>
        <p:spPr>
          <a:xfrm>
            <a:off x="2705060" y="1318580"/>
            <a:ext cx="3524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Intercalation of cation and molecules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3B9A69-03AC-5C17-E905-6D89237D7660}"/>
              </a:ext>
            </a:extLst>
          </p:cNvPr>
          <p:cNvSpPr txBox="1"/>
          <p:nvPr/>
        </p:nvSpPr>
        <p:spPr>
          <a:xfrm>
            <a:off x="5372501" y="2684349"/>
            <a:ext cx="2746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Delamination of 2D MXene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8276CE-B0B1-21E7-E35F-4B38625C76BA}"/>
              </a:ext>
            </a:extLst>
          </p:cNvPr>
          <p:cNvSpPr txBox="1"/>
          <p:nvPr/>
        </p:nvSpPr>
        <p:spPr>
          <a:xfrm>
            <a:off x="8159445" y="1513052"/>
            <a:ext cx="34250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(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Alkali (NaOH)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Floride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salt + HCl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KF, NH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Molten salt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KF, CdBr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D6BA15-F168-DDCF-5189-D1EF47D8B3CD}"/>
              </a:ext>
            </a:extLst>
          </p:cNvPr>
          <p:cNvSpPr txBox="1"/>
          <p:nvPr/>
        </p:nvSpPr>
        <p:spPr>
          <a:xfrm>
            <a:off x="8361153" y="1153833"/>
            <a:ext cx="19474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Etching agents 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2717009-5273-9990-2B11-22621A7CD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221" y="3426777"/>
            <a:ext cx="4843637" cy="108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60B1080-53BB-1A73-8DE6-10AFE777075A}"/>
              </a:ext>
            </a:extLst>
          </p:cNvPr>
          <p:cNvSpPr txBox="1"/>
          <p:nvPr/>
        </p:nvSpPr>
        <p:spPr>
          <a:xfrm>
            <a:off x="92258" y="3879604"/>
            <a:ext cx="1676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synthesis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05AB45-107F-3DCF-5B23-6358C89E4A9C}"/>
              </a:ext>
            </a:extLst>
          </p:cNvPr>
          <p:cNvSpPr txBox="1"/>
          <p:nvPr/>
        </p:nvSpPr>
        <p:spPr>
          <a:xfrm>
            <a:off x="92258" y="5137864"/>
            <a:ext cx="1676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CVD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ABEE33C-B28A-E1FA-0D44-E9CC99CE51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6" t="16137" r="985"/>
          <a:stretch/>
        </p:blipFill>
        <p:spPr>
          <a:xfrm>
            <a:off x="1368437" y="4946553"/>
            <a:ext cx="2160000" cy="838352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576D5C9-CE03-DEA1-2B0E-5CA53175C29B}"/>
              </a:ext>
            </a:extLst>
          </p:cNvPr>
          <p:cNvCxnSpPr/>
          <p:nvPr/>
        </p:nvCxnSpPr>
        <p:spPr>
          <a:xfrm>
            <a:off x="3626334" y="5218329"/>
            <a:ext cx="168191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2746BFB-31B5-A602-A3E2-D5BDC08072B5}"/>
              </a:ext>
            </a:extLst>
          </p:cNvPr>
          <p:cNvSpPr txBox="1"/>
          <p:nvPr/>
        </p:nvSpPr>
        <p:spPr>
          <a:xfrm>
            <a:off x="5512279" y="4896536"/>
            <a:ext cx="157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CCl</a:t>
            </a:r>
            <a:r>
              <a:rPr lang="en-US" altLang="zh-CN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4A2494-E0B8-BB7D-3934-CE8C80986F29}"/>
              </a:ext>
            </a:extLst>
          </p:cNvPr>
          <p:cNvSpPr txBox="1"/>
          <p:nvPr/>
        </p:nvSpPr>
        <p:spPr>
          <a:xfrm>
            <a:off x="3752258" y="4752021"/>
            <a:ext cx="13977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TiCl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4B715F-8CFD-7BB4-CB7A-F439ED9FA803}"/>
              </a:ext>
            </a:extLst>
          </p:cNvPr>
          <p:cNvSpPr txBox="1"/>
          <p:nvPr/>
        </p:nvSpPr>
        <p:spPr>
          <a:xfrm>
            <a:off x="3890745" y="5260974"/>
            <a:ext cx="1023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950°C</a:t>
            </a:r>
            <a:endPara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72A82A-C954-B527-15D3-D2CEB66D02E9}"/>
              </a:ext>
            </a:extLst>
          </p:cNvPr>
          <p:cNvSpPr txBox="1"/>
          <p:nvPr/>
        </p:nvSpPr>
        <p:spPr>
          <a:xfrm>
            <a:off x="8361153" y="3350374"/>
            <a:ext cx="2103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DengXian" panose="02010600030101010101" pitchFamily="2" charset="-122"/>
              </a:rPr>
              <a:t>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rucial parameters</a:t>
            </a:r>
            <a:endParaRPr lang="en-US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4A375F-EBFC-0D86-0709-09A307021B26}"/>
              </a:ext>
            </a:extLst>
          </p:cNvPr>
          <p:cNvSpPr txBox="1"/>
          <p:nvPr/>
        </p:nvSpPr>
        <p:spPr>
          <a:xfrm>
            <a:off x="8361153" y="3886186"/>
            <a:ext cx="34816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types of precursors (TiCl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VCl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TaCl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 ( metal foil, such 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Mo, Ta,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temperature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flow (Morphology)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A9D57-ABB0-F535-94A1-813F2482E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A142BD-2C9E-428B-848C-7B60B767EC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F0510-95DF-B316-EFE7-ACD3BC07E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inus Sign 4">
            <a:extLst>
              <a:ext uri="{FF2B5EF4-FFF2-40B4-BE49-F238E27FC236}">
                <a16:creationId xmlns:a16="http://schemas.microsoft.com/office/drawing/2014/main" id="{25CF86DC-C31B-9787-1776-7F3E23F4C247}"/>
              </a:ext>
            </a:extLst>
          </p:cNvPr>
          <p:cNvSpPr/>
          <p:nvPr/>
        </p:nvSpPr>
        <p:spPr>
          <a:xfrm>
            <a:off x="-2192866" y="534859"/>
            <a:ext cx="16560000" cy="384970"/>
          </a:xfrm>
          <a:prstGeom prst="mathMin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Quartz tuning fork decapping | Details | Hackaday.io">
            <a:extLst>
              <a:ext uri="{FF2B5EF4-FFF2-40B4-BE49-F238E27FC236}">
                <a16:creationId xmlns:a16="http://schemas.microsoft.com/office/drawing/2014/main" id="{A0C19A06-57FB-A0D2-A55F-AB3512EE0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1007493"/>
            <a:ext cx="330517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20197B-40E1-49E7-19C5-1B9EE9E707A0}"/>
              </a:ext>
            </a:extLst>
          </p:cNvPr>
          <p:cNvSpPr txBox="1"/>
          <p:nvPr/>
        </p:nvSpPr>
        <p:spPr>
          <a:xfrm>
            <a:off x="9721771" y="2486035"/>
            <a:ext cx="1658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Tuning forks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4539EB-19DB-FAA0-67C0-AABFA4C35450}"/>
              </a:ext>
            </a:extLst>
          </p:cNvPr>
          <p:cNvSpPr txBox="1"/>
          <p:nvPr/>
        </p:nvSpPr>
        <p:spPr>
          <a:xfrm>
            <a:off x="7946134" y="3160089"/>
            <a:ext cx="3062176" cy="2120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MQTFs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Quality Factor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stability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power consumption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Miniaturized form factor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FA167B-17A1-2622-6526-EFD4FC627D45}"/>
              </a:ext>
            </a:extLst>
          </p:cNvPr>
          <p:cNvSpPr txBox="1"/>
          <p:nvPr/>
        </p:nvSpPr>
        <p:spPr>
          <a:xfrm>
            <a:off x="265814" y="1391383"/>
            <a:ext cx="7453423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 Quartz Tuning Forks (MQTFs) made from high-quality quartz crystal and are used to produce stable, resonant frequencies for precise timekeeping, vibration sensing, and frequency generation.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FF366E-598A-98A9-76BD-9F4E94030476}"/>
              </a:ext>
            </a:extLst>
          </p:cNvPr>
          <p:cNvSpPr txBox="1"/>
          <p:nvPr/>
        </p:nvSpPr>
        <p:spPr>
          <a:xfrm>
            <a:off x="414669" y="3881459"/>
            <a:ext cx="6772939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MQTFs operate based on the piezoelectric properties of quartz. When a voltage is applied, quartz crystals will oscillate at a specific frequency, depending on the crystal's dimensions and the applied electric field.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7554F6-82D6-BD37-6769-4D4354346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A142BD-2C9E-428B-848C-7B60B767ECA2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928D44-FCFF-41F9-68AA-F78A93D5A960}"/>
              </a:ext>
            </a:extLst>
          </p:cNvPr>
          <p:cNvSpPr txBox="1"/>
          <p:nvPr/>
        </p:nvSpPr>
        <p:spPr>
          <a:xfrm>
            <a:off x="0" y="-25879"/>
            <a:ext cx="11591636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MQTF as transduction platform</a:t>
            </a:r>
          </a:p>
        </p:txBody>
      </p:sp>
    </p:spTree>
    <p:extLst>
      <p:ext uri="{BB962C8B-B14F-4D97-AF65-F5344CB8AC3E}">
        <p14:creationId xmlns:p14="http://schemas.microsoft.com/office/powerpoint/2010/main" val="96723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2F9D3-14C9-C491-D6DA-26BD815C4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6B019E-83CF-9796-7854-9F56B5C024AB}"/>
              </a:ext>
            </a:extLst>
          </p:cNvPr>
          <p:cNvSpPr txBox="1"/>
          <p:nvPr/>
        </p:nvSpPr>
        <p:spPr>
          <a:xfrm>
            <a:off x="0" y="-25879"/>
            <a:ext cx="11008311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section</a:t>
            </a:r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377C76F3-EC97-B3A0-1764-E6719023171F}"/>
              </a:ext>
            </a:extLst>
          </p:cNvPr>
          <p:cNvSpPr/>
          <p:nvPr/>
        </p:nvSpPr>
        <p:spPr>
          <a:xfrm>
            <a:off x="-2192866" y="534859"/>
            <a:ext cx="16560000" cy="384970"/>
          </a:xfrm>
          <a:prstGeom prst="mathMin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55E96B53-6687-CA07-1326-26F13231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" y="1253325"/>
            <a:ext cx="11174937" cy="2389839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3367B86B-A1E2-770C-5143-384623F2B87A}"/>
              </a:ext>
            </a:extLst>
          </p:cNvPr>
          <p:cNvSpPr txBox="1"/>
          <p:nvPr/>
        </p:nvSpPr>
        <p:spPr>
          <a:xfrm>
            <a:off x="71021" y="3769525"/>
            <a:ext cx="10519360" cy="189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synthesis of MXene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use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/HCl to etch MAX phase for 24 h; washed via centrifugation with deionized water and ethanol until the pH value reached ~ 6.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functionalization of Ti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MXene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adopt two different kinds of chemicals to modify MXene; </a:t>
            </a:r>
            <a:r>
              <a:rPr lang="en-US" sz="16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AEAPTMS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added more –NH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group 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Ti</a:t>
            </a:r>
            <a:r>
              <a:rPr lang="en-US" sz="1600" b="1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3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C</a:t>
            </a:r>
            <a:r>
              <a:rPr lang="en-US" sz="1600" b="1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</a:t>
            </a:r>
            <a:r>
              <a:rPr lang="en-US" sz="1600" b="1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x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-NH</a:t>
            </a:r>
            <a:r>
              <a:rPr lang="en-US" sz="1600" b="1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sz="1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FOTS</a:t>
            </a:r>
            <a:r>
              <a:rPr lang="en-US" sz="1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is added to MXene to get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Ti</a:t>
            </a:r>
            <a:r>
              <a:rPr lang="en-US" sz="1600" b="1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3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C</a:t>
            </a:r>
            <a:r>
              <a:rPr lang="en-US" sz="1600" b="1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</a:t>
            </a:r>
            <a:r>
              <a:rPr lang="en-US" sz="1600" b="1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x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-F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(more F functional group).</a:t>
            </a:r>
          </a:p>
        </p:txBody>
      </p:sp>
      <p:pic>
        <p:nvPicPr>
          <p:cNvPr id="112" name="Picture 111" descr="A picture containing sketch, drawing, diagram, line art&#10;&#10;Description automatically generated">
            <a:extLst>
              <a:ext uri="{FF2B5EF4-FFF2-40B4-BE49-F238E27FC236}">
                <a16:creationId xmlns:a16="http://schemas.microsoft.com/office/drawing/2014/main" id="{7AB03F43-D65A-1F0D-2F85-3715F6447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914" y="5250889"/>
            <a:ext cx="1799185" cy="1008000"/>
          </a:xfrm>
          <a:prstGeom prst="rect">
            <a:avLst/>
          </a:prstGeom>
        </p:spPr>
      </p:pic>
      <p:pic>
        <p:nvPicPr>
          <p:cNvPr id="113" name="Picture 112" descr="A structure of a chemical compound&#10;&#10;Description automatically generated">
            <a:extLst>
              <a:ext uri="{FF2B5EF4-FFF2-40B4-BE49-F238E27FC236}">
                <a16:creationId xmlns:a16="http://schemas.microsoft.com/office/drawing/2014/main" id="{67B30F4C-CDFC-1E5A-C841-09751E774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67" y="5243141"/>
            <a:ext cx="1677492" cy="100800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C9627C6B-58F4-8308-9629-2B687F81A49A}"/>
              </a:ext>
            </a:extLst>
          </p:cNvPr>
          <p:cNvSpPr txBox="1"/>
          <p:nvPr/>
        </p:nvSpPr>
        <p:spPr>
          <a:xfrm>
            <a:off x="2008863" y="5605969"/>
            <a:ext cx="1332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AEAPTMS</a:t>
            </a:r>
            <a:endParaRPr lang="en-US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FE6AAEC-23FA-C5B4-B538-D017E32DD193}"/>
              </a:ext>
            </a:extLst>
          </p:cNvPr>
          <p:cNvSpPr txBox="1"/>
          <p:nvPr/>
        </p:nvSpPr>
        <p:spPr>
          <a:xfrm>
            <a:off x="6508197" y="5783141"/>
            <a:ext cx="8690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FOTS</a:t>
            </a:r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797C5-699E-F2A6-DA9B-71F26DEA0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A142BD-2C9E-428B-848C-7B60B767ECA2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E236D2-9235-2BE1-8BB1-F99DF5FEA93B}"/>
              </a:ext>
            </a:extLst>
          </p:cNvPr>
          <p:cNvSpPr txBox="1"/>
          <p:nvPr/>
        </p:nvSpPr>
        <p:spPr>
          <a:xfrm>
            <a:off x="2257714" y="6567550"/>
            <a:ext cx="99342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Ding, Wei, Jingjing Yu, Francis </a:t>
            </a:r>
            <a:r>
              <a:rPr lang="en-US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Tsow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Laxmi Raj Jaishi,…</a:t>
            </a:r>
            <a:r>
              <a:rPr lang="en-US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Parashu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Kharel, Yue Zhou, and Xiaojun Xian. </a:t>
            </a:r>
            <a:r>
              <a:rPr lang="en-US" sz="1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npj</a:t>
            </a:r>
            <a:r>
              <a:rPr lang="en-US" sz="1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2D Materials and Applications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8, (2024).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43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95E42-A22B-747D-061A-1AC2D4005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inus Sign 4">
            <a:extLst>
              <a:ext uri="{FF2B5EF4-FFF2-40B4-BE49-F238E27FC236}">
                <a16:creationId xmlns:a16="http://schemas.microsoft.com/office/drawing/2014/main" id="{121FF7E3-C0C3-65C4-CD3B-4F54BFFD1367}"/>
              </a:ext>
            </a:extLst>
          </p:cNvPr>
          <p:cNvSpPr/>
          <p:nvPr/>
        </p:nvSpPr>
        <p:spPr>
          <a:xfrm>
            <a:off x="-2192866" y="534859"/>
            <a:ext cx="16560000" cy="384970"/>
          </a:xfrm>
          <a:prstGeom prst="mathMin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AFE55D59-338D-D123-5E4C-A09B25714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2" y="1229645"/>
            <a:ext cx="7584270" cy="43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33CD27F-A48E-E2D2-B66A-EFEC230DF56C}"/>
                  </a:ext>
                </a:extLst>
              </p:cNvPr>
              <p:cNvSpPr txBox="1"/>
              <p:nvPr/>
            </p:nvSpPr>
            <p:spPr>
              <a:xfrm>
                <a:off x="8653486" y="2478946"/>
                <a:ext cx="1985017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𝑒𝑓𝑓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33CD27F-A48E-E2D2-B66A-EFEC230DF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3486" y="2478946"/>
                <a:ext cx="1985017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580DC782-AEB4-247F-EF97-A5F4380D533A}"/>
                  </a:ext>
                </a:extLst>
              </p:cNvPr>
              <p:cNvSpPr txBox="1"/>
              <p:nvPr/>
            </p:nvSpPr>
            <p:spPr>
              <a:xfrm>
                <a:off x="7354562" y="3389645"/>
                <a:ext cx="4886725" cy="12312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20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F"/>
                  </a:rPr>
                  <a:t>K:Quartz stiffness (fixed by crystal structure</a:t>
                </a:r>
                <a:r>
                  <a:rPr lang="en-US" dirty="0">
                    <a:latin typeface="Times New Roman" panose="02020603050405020304" pitchFamily="18" charset="0"/>
                    <a:ea typeface="DengXian" panose="02010600030101010101" pitchFamily="2" charset="-122"/>
                    <a:cs typeface="F"/>
                  </a:rPr>
                  <a:t>)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F"/>
                  </a:rPr>
                  <a:t>  </a:t>
                </a:r>
              </a:p>
              <a:p>
                <a:pPr marL="285750" indent="-285750" algn="just">
                  <a:lnSpc>
                    <a:spcPct val="20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F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F"/>
                          </a:rPr>
                          <m:t>𝑚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F"/>
                          </a:rPr>
                          <m:t>𝑒𝑓𝑓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F"/>
                      </a:rPr>
                      <m:t> </m:t>
                    </m:r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F"/>
                      </a:rPr>
                      <m:t>:</m:t>
                    </m:r>
                    <m:r>
                      <m:rPr>
                        <m:sty m:val="p"/>
                      </m:rPr>
                      <a:rPr lang="en-US" sz="1600" b="0" i="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F"/>
                      </a:rPr>
                      <m:t>T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F"/>
                  </a:rPr>
                  <a:t>he effective mass</a:t>
                </a:r>
                <a:endParaRPr lang="en-US" sz="16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F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580DC782-AEB4-247F-EF97-A5F4380D5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562" y="3389645"/>
                <a:ext cx="4886725" cy="1231299"/>
              </a:xfrm>
              <a:prstGeom prst="rect">
                <a:avLst/>
              </a:prstGeom>
              <a:blipFill>
                <a:blip r:embed="rId4"/>
                <a:stretch>
                  <a:fillRect l="-748" b="-5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0E87C5-ADA2-F373-BA4F-E1E03AF52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A142BD-2C9E-428B-848C-7B60B767ECA2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71AD65-35B9-DC69-EB7A-A47CAF35FF91}"/>
              </a:ext>
            </a:extLst>
          </p:cNvPr>
          <p:cNvSpPr txBox="1"/>
          <p:nvPr/>
        </p:nvSpPr>
        <p:spPr>
          <a:xfrm>
            <a:off x="0" y="-25879"/>
            <a:ext cx="11591636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Sensor Design and working principle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E3932-AAC7-1499-49A5-9804B8AADF74}"/>
              </a:ext>
            </a:extLst>
          </p:cNvPr>
          <p:cNvSpPr txBox="1"/>
          <p:nvPr/>
        </p:nvSpPr>
        <p:spPr>
          <a:xfrm>
            <a:off x="2257714" y="6567550"/>
            <a:ext cx="99342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Ding, Wei, Jingjing Yu, Francis </a:t>
            </a:r>
            <a:r>
              <a:rPr lang="en-US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Tsow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Laxmi Raj Jaishi,…</a:t>
            </a:r>
            <a:r>
              <a:rPr lang="en-US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Parashu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Kharel, Yue Zhou, and Xiaojun Xian. </a:t>
            </a:r>
            <a:r>
              <a:rPr lang="en-US" sz="1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npj</a:t>
            </a:r>
            <a:r>
              <a:rPr lang="en-US" sz="1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2D Materials and Applications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8, (2024).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9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unn Template">
  <a:themeElements>
    <a:clrScheme name="Custom 6">
      <a:dk1>
        <a:sysClr val="windowText" lastClr="000000"/>
      </a:dk1>
      <a:lt1>
        <a:sysClr val="window" lastClr="FFFFFF"/>
      </a:lt1>
      <a:dk2>
        <a:srgbClr val="0033A0"/>
      </a:dk2>
      <a:lt2>
        <a:srgbClr val="FFFFFF"/>
      </a:lt2>
      <a:accent1>
        <a:srgbClr val="0033A0"/>
      </a:accent1>
      <a:accent2>
        <a:srgbClr val="FFD700"/>
      </a:accent2>
      <a:accent3>
        <a:srgbClr val="84BD00"/>
      </a:accent3>
      <a:accent4>
        <a:srgbClr val="0000FF"/>
      </a:accent4>
      <a:accent5>
        <a:srgbClr val="7C878E"/>
      </a:accent5>
      <a:accent6>
        <a:srgbClr val="0C2340"/>
      </a:accent6>
      <a:hlink>
        <a:srgbClr val="0033A0"/>
      </a:hlink>
      <a:folHlink>
        <a:srgbClr val="FFA300"/>
      </a:folHlink>
    </a:clrScheme>
    <a:fontScheme name="Custom 1">
      <a:majorFont>
        <a:latin typeface="Helvetica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SU PPP Template_2017" id="{31B53F0E-9D1C-40FC-9BB3-7EBF213B4256}" vid="{11314852-FB83-4289-8647-3B4FBE5FD80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f810d20-2158-4395-b70f-99c89767779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5DF37C905D1E49A1ADE7C121D3097E" ma:contentTypeVersion="15" ma:contentTypeDescription="Create a new document." ma:contentTypeScope="" ma:versionID="425c07089f161acf11d6e4cc8ab93677">
  <xsd:schema xmlns:xsd="http://www.w3.org/2001/XMLSchema" xmlns:xs="http://www.w3.org/2001/XMLSchema" xmlns:p="http://schemas.microsoft.com/office/2006/metadata/properties" xmlns:ns3="ef810d20-2158-4395-b70f-99c897677793" xmlns:ns4="54f47066-bc14-4cd1-8580-196ab150c62b" targetNamespace="http://schemas.microsoft.com/office/2006/metadata/properties" ma:root="true" ma:fieldsID="ed7a1dc4c3c187b1623e4cfdf92c0658" ns3:_="" ns4:_="">
    <xsd:import namespace="ef810d20-2158-4395-b70f-99c897677793"/>
    <xsd:import namespace="54f47066-bc14-4cd1-8580-196ab150c6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  <xsd:element ref="ns3:MediaServiceDateTake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10d20-2158-4395-b70f-99c8976777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47066-bc14-4cd1-8580-196ab150c6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5C7D90-178F-45F9-A06B-F09C92CEB2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739DDA-F368-4E37-9170-7F2E4EF111A2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ef810d20-2158-4395-b70f-99c897677793"/>
    <ds:schemaRef ds:uri="http://schemas.openxmlformats.org/package/2006/metadata/core-properties"/>
    <ds:schemaRef ds:uri="http://purl.org/dc/terms/"/>
    <ds:schemaRef ds:uri="54f47066-bc14-4cd1-8580-196ab150c62b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702D72F-517C-434F-BA8D-E9E31A08CD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810d20-2158-4395-b70f-99c897677793"/>
    <ds:schemaRef ds:uri="54f47066-bc14-4cd1-8580-196ab150c6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87786</TotalTime>
  <Words>1616</Words>
  <Application>Microsoft Office PowerPoint</Application>
  <PresentationFormat>Widescreen</PresentationFormat>
  <Paragraphs>176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DeepSeek-CJK-patch</vt:lpstr>
      <vt:lpstr>Aptos</vt:lpstr>
      <vt:lpstr>Aptos Display</vt:lpstr>
      <vt:lpstr>Arial</vt:lpstr>
      <vt:lpstr>Calibri</vt:lpstr>
      <vt:lpstr>Cambria Math</vt:lpstr>
      <vt:lpstr>Garamond</vt:lpstr>
      <vt:lpstr>Helvetica</vt:lpstr>
      <vt:lpstr>Times New Roman</vt:lpstr>
      <vt:lpstr>Wingdings</vt:lpstr>
      <vt:lpstr>Dunn Template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Wearable Physical Sensors</dc:title>
  <dc:creator>Jaishi, Laxmi Raj  - SDSU Student</dc:creator>
  <cp:lastModifiedBy>Milo Y</cp:lastModifiedBy>
  <cp:revision>635</cp:revision>
  <dcterms:created xsi:type="dcterms:W3CDTF">2023-09-11T00:49:36Z</dcterms:created>
  <dcterms:modified xsi:type="dcterms:W3CDTF">2025-06-22T21:09:36Z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0x010100E75DF37C905D1E49A1ADE7C121D3097E</vt:lpwstr>
  </property>
</Properties>
</file>