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61" r:id="rId3"/>
    <p:sldId id="260" r:id="rId4"/>
    <p:sldId id="347" r:id="rId5"/>
    <p:sldId id="343" r:id="rId6"/>
    <p:sldId id="336" r:id="rId7"/>
    <p:sldId id="348" r:id="rId8"/>
    <p:sldId id="349" r:id="rId9"/>
    <p:sldId id="351" r:id="rId10"/>
    <p:sldId id="352" r:id="rId11"/>
    <p:sldId id="350" r:id="rId12"/>
    <p:sldId id="353" r:id="rId13"/>
    <p:sldId id="346" r:id="rId14"/>
    <p:sldId id="342" r:id="rId15"/>
    <p:sldId id="315" r:id="rId16"/>
    <p:sldId id="316" r:id="rId17"/>
    <p:sldId id="354" r:id="rId18"/>
    <p:sldId id="356" r:id="rId19"/>
    <p:sldId id="357" r:id="rId20"/>
    <p:sldId id="358" r:id="rId21"/>
    <p:sldId id="355" r:id="rId22"/>
    <p:sldId id="264" r:id="rId23"/>
    <p:sldId id="311" r:id="rId24"/>
    <p:sldId id="265" r:id="rId25"/>
    <p:sldId id="360" r:id="rId26"/>
    <p:sldId id="263" r:id="rId27"/>
    <p:sldId id="362" r:id="rId28"/>
    <p:sldId id="363" r:id="rId29"/>
    <p:sldId id="26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1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7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2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2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86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9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9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05A07-36B7-AB4B-85C8-0726CF47DD5A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0D4D-BA79-9B4A-A29D-96FC8557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2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atascience.stackexchang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13" Type="http://schemas.openxmlformats.org/officeDocument/2006/relationships/image" Target="../media/image64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12" Type="http://schemas.openxmlformats.org/officeDocument/2006/relationships/image" Target="../media/image63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11" Type="http://schemas.openxmlformats.org/officeDocument/2006/relationships/image" Target="../media/image62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417" y="376148"/>
            <a:ext cx="8715784" cy="1470025"/>
          </a:xfrm>
        </p:spPr>
        <p:txBody>
          <a:bodyPr>
            <a:normAutofit/>
          </a:bodyPr>
          <a:lstStyle/>
          <a:p>
            <a:r>
              <a:rPr lang="en-US" sz="3600" b="1" dirty="0"/>
              <a:t>Quantum Machine Learning Applications</a:t>
            </a:r>
            <a:br>
              <a:rPr lang="en-US" sz="3600" b="1" dirty="0"/>
            </a:br>
            <a:r>
              <a:rPr lang="en-US" sz="3600" b="1" dirty="0"/>
              <a:t>in High Energy Physics and Beyond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31450" y="2053064"/>
            <a:ext cx="8715785" cy="115841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Konstantin Matchev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8042" y="5357689"/>
            <a:ext cx="3476847" cy="1015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University of South Dakota,</a:t>
            </a:r>
          </a:p>
          <a:p>
            <a:pPr algn="ctr"/>
            <a:r>
              <a:rPr lang="en-US" sz="2000" dirty="0"/>
              <a:t>Vermillion, SD</a:t>
            </a:r>
          </a:p>
          <a:p>
            <a:pPr algn="ctr"/>
            <a:r>
              <a:rPr lang="en-US" sz="2000" dirty="0"/>
              <a:t>June 25,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429562-B734-186C-5C1F-7C5743DC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90" y="3290085"/>
            <a:ext cx="1173679" cy="1075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C5CCAD-A112-3B26-9AE6-6AFB313E7465}"/>
              </a:ext>
            </a:extLst>
          </p:cNvPr>
          <p:cNvSpPr txBox="1"/>
          <p:nvPr/>
        </p:nvSpPr>
        <p:spPr>
          <a:xfrm>
            <a:off x="2718785" y="2616318"/>
            <a:ext cx="301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University of Alabama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6929B7-79D9-632E-750B-4CEEA82A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4" y="4711692"/>
            <a:ext cx="1866152" cy="186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A8872D6B-48F9-21F3-102F-BF11FC17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25" y="4711692"/>
            <a:ext cx="1961821" cy="19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lie Coyote | University of South Dakota">
            <a:extLst>
              <a:ext uri="{FF2B5EF4-FFF2-40B4-BE49-F238E27FC236}">
                <a16:creationId xmlns:a16="http://schemas.microsoft.com/office/drawing/2014/main" id="{13A43A04-FB22-98B0-997D-05FAD7C44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7056" r="5238" b="4555"/>
          <a:stretch>
            <a:fillRect/>
          </a:stretch>
        </p:blipFill>
        <p:spPr bwMode="auto">
          <a:xfrm>
            <a:off x="7004932" y="3080967"/>
            <a:ext cx="1404140" cy="14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abama Crimson Tide football team ...">
            <a:extLst>
              <a:ext uri="{FF2B5EF4-FFF2-40B4-BE49-F238E27FC236}">
                <a16:creationId xmlns:a16="http://schemas.microsoft.com/office/drawing/2014/main" id="{85990CEA-BDB1-0BDD-42CA-03AD84D77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277" r="12554" b="921"/>
          <a:stretch>
            <a:fillRect/>
          </a:stretch>
        </p:blipFill>
        <p:spPr bwMode="auto">
          <a:xfrm>
            <a:off x="5334256" y="3084349"/>
            <a:ext cx="1495413" cy="14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F8D7-1500-DB6D-D90B-C1CA0835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515"/>
          </a:xfrm>
        </p:spPr>
        <p:txBody>
          <a:bodyPr/>
          <a:lstStyle/>
          <a:p>
            <a:r>
              <a:rPr lang="en-US" dirty="0"/>
              <a:t>Past, current and future colliders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BAE7E4-9E23-6328-6AEF-543E5146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153"/>
            <a:ext cx="9144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F1D46-B78B-052E-DD5A-7A989CBF407A}"/>
              </a:ext>
            </a:extLst>
          </p:cNvPr>
          <p:cNvSpPr txBox="1"/>
          <p:nvPr/>
        </p:nvSpPr>
        <p:spPr>
          <a:xfrm>
            <a:off x="5316280" y="6398696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Bai, </a:t>
            </a:r>
            <a:r>
              <a:rPr lang="en-US" dirty="0" err="1"/>
              <a:t>Shiltsev</a:t>
            </a:r>
            <a:r>
              <a:rPr lang="en-US" dirty="0"/>
              <a:t>, White, Zimmermann 2022</a:t>
            </a:r>
          </a:p>
        </p:txBody>
      </p:sp>
    </p:spTree>
    <p:extLst>
      <p:ext uri="{BB962C8B-B14F-4D97-AF65-F5344CB8AC3E}">
        <p14:creationId xmlns:p14="http://schemas.microsoft.com/office/powerpoint/2010/main" val="22520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A0E001-CAE1-4A23-E65E-CCD17D7C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47928"/>
            <a:ext cx="7772400" cy="4337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53F5D-B714-F4D6-1C3B-7A7DB585C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73"/>
            <a:ext cx="8229600" cy="1143000"/>
          </a:xfrm>
        </p:spPr>
        <p:txBody>
          <a:bodyPr/>
          <a:lstStyle/>
          <a:p>
            <a:r>
              <a:rPr lang="en-US" dirty="0"/>
              <a:t>LHC Energy Consumption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23AA-C04C-B949-B023-ED403F579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965753"/>
            <a:ext cx="9144000" cy="141593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When in operation LHC consumes as much energy as 1/3 of the city of Geneva</a:t>
            </a:r>
          </a:p>
          <a:p>
            <a:r>
              <a:rPr lang="en-US" sz="2800" dirty="0"/>
              <a:t>“Sustainable HEP 2025” May 12-15 2025</a:t>
            </a:r>
          </a:p>
          <a:p>
            <a:pPr lvl="1"/>
            <a:r>
              <a:rPr lang="en-US" sz="2400" dirty="0"/>
              <a:t>https://</a:t>
            </a:r>
            <a:r>
              <a:rPr lang="en-US" sz="2400" dirty="0" err="1"/>
              <a:t>indico.global</a:t>
            </a:r>
            <a:r>
              <a:rPr lang="en-US" sz="2400" dirty="0"/>
              <a:t>/event/4745/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4E631-1BAB-8931-5BE7-5626C5E3AE0D}"/>
              </a:ext>
            </a:extLst>
          </p:cNvPr>
          <p:cNvSpPr txBox="1"/>
          <p:nvPr/>
        </p:nvSpPr>
        <p:spPr>
          <a:xfrm>
            <a:off x="5975497" y="6111617"/>
            <a:ext cx="138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CERN</a:t>
            </a:r>
          </a:p>
        </p:txBody>
      </p:sp>
    </p:spTree>
    <p:extLst>
      <p:ext uri="{BB962C8B-B14F-4D97-AF65-F5344CB8AC3E}">
        <p14:creationId xmlns:p14="http://schemas.microsoft.com/office/powerpoint/2010/main" val="236124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ata on a white background&#10;&#10;AI-generated content may be incorrect.">
            <a:extLst>
              <a:ext uri="{FF2B5EF4-FFF2-40B4-BE49-F238E27FC236}">
                <a16:creationId xmlns:a16="http://schemas.microsoft.com/office/drawing/2014/main" id="{7E3FFF8D-1F56-A56D-533D-ED7920FE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8"/>
            <a:ext cx="9144000" cy="6855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5F6E1-E77C-B372-8BB1-112DF9F2A815}"/>
              </a:ext>
            </a:extLst>
          </p:cNvPr>
          <p:cNvSpPr txBox="1"/>
          <p:nvPr/>
        </p:nvSpPr>
        <p:spPr>
          <a:xfrm>
            <a:off x="6996224" y="6475230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Kourlitis 2024</a:t>
            </a:r>
          </a:p>
        </p:txBody>
      </p:sp>
    </p:spTree>
    <p:extLst>
      <p:ext uri="{BB962C8B-B14F-4D97-AF65-F5344CB8AC3E}">
        <p14:creationId xmlns:p14="http://schemas.microsoft.com/office/powerpoint/2010/main" val="108390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B8381-DD35-0488-4A7B-F7D2E2E0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AF09-25A2-B268-22BC-41ABDFE39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simulation pipeline in HEP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F9FDE-DC5A-F2AD-1EC5-936008A0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0854"/>
            <a:ext cx="7772400" cy="858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6549E-54A2-9765-EBE2-B5B6A93F6269}"/>
              </a:ext>
            </a:extLst>
          </p:cNvPr>
          <p:cNvSpPr txBox="1"/>
          <p:nvPr/>
        </p:nvSpPr>
        <p:spPr>
          <a:xfrm>
            <a:off x="124388" y="2169299"/>
            <a:ext cx="1992853" cy="147732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Fields (basis)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Lagrangian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Aesthetics</a:t>
            </a:r>
          </a:p>
        </p:txBody>
      </p:sp>
      <p:pic>
        <p:nvPicPr>
          <p:cNvPr id="1026" name="Picture 2" descr="Formula side">
            <a:extLst>
              <a:ext uri="{FF2B5EF4-FFF2-40B4-BE49-F238E27FC236}">
                <a16:creationId xmlns:a16="http://schemas.microsoft.com/office/drawing/2014/main" id="{891BF05E-8120-B76B-B370-533257B61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812" y="3872591"/>
            <a:ext cx="1710004" cy="16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08BDB-AAFD-372A-9894-11F2196490D3}"/>
              </a:ext>
            </a:extLst>
          </p:cNvPr>
          <p:cNvSpPr txBox="1"/>
          <p:nvPr/>
        </p:nvSpPr>
        <p:spPr>
          <a:xfrm>
            <a:off x="6957646" y="2004284"/>
            <a:ext cx="1771639" cy="230832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RecoObjects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 cuts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ROC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E31666-B1A5-63A3-2B21-8C976B49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144" y="4531950"/>
            <a:ext cx="2434856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8C21DC-711A-8253-4791-AB40C06E29E2}"/>
              </a:ext>
            </a:extLst>
          </p:cNvPr>
          <p:cNvGrpSpPr/>
          <p:nvPr/>
        </p:nvGrpSpPr>
        <p:grpSpPr>
          <a:xfrm>
            <a:off x="2373740" y="2004284"/>
            <a:ext cx="4042356" cy="4449549"/>
            <a:chOff x="2373740" y="2004284"/>
            <a:chExt cx="4042356" cy="44495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2D96CF-25C8-09E5-7C1C-FFA767B33EDA}"/>
                </a:ext>
              </a:extLst>
            </p:cNvPr>
            <p:cNvSpPr txBox="1"/>
            <p:nvPr/>
          </p:nvSpPr>
          <p:spPr>
            <a:xfrm>
              <a:off x="3103296" y="2004284"/>
              <a:ext cx="2937407" cy="313932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RGEs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Vacuum structure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Mass spectrum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Feynman rules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Feynman diagrams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Cross sections (rates)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Branching fractions (rates)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MC event generation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Fragmentation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Hadronization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Higher Order Corrections</a:t>
              </a:r>
            </a:p>
          </p:txBody>
        </p:sp>
        <p:pic>
          <p:nvPicPr>
            <p:cNvPr id="12" name="Picture 11" descr="A diagram of a triangle with a triangle and a circle with a line and a circle with a line and a triangle with a triangle with a circle with a line and a circle with a line and&#10;&#10;AI-generated content may be incorrect.">
              <a:extLst>
                <a:ext uri="{FF2B5EF4-FFF2-40B4-BE49-F238E27FC236}">
                  <a16:creationId xmlns:a16="http://schemas.microsoft.com/office/drawing/2014/main" id="{BA6D9632-AE70-DFC8-5914-A9D05D944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3740" y="5410228"/>
              <a:ext cx="2212869" cy="104360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pic>
          <p:nvPicPr>
            <p:cNvPr id="1034" name="Picture 10" descr="A typical CMS event display of the Higgs boson decaying to four leptons...  | Download Scientific Diagram">
              <a:extLst>
                <a:ext uri="{FF2B5EF4-FFF2-40B4-BE49-F238E27FC236}">
                  <a16:creationId xmlns:a16="http://schemas.microsoft.com/office/drawing/2014/main" id="{A27E0AD0-17FD-A43A-D06C-CB32C3EF5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092" y="5410228"/>
              <a:ext cx="1710004" cy="1043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12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6"/>
            <a:ext cx="8229600" cy="1143000"/>
          </a:xfrm>
        </p:spPr>
        <p:txBody>
          <a:bodyPr/>
          <a:lstStyle/>
          <a:p>
            <a:r>
              <a:rPr lang="en-US" dirty="0"/>
              <a:t>The curse of dimensionality</a:t>
            </a:r>
          </a:p>
        </p:txBody>
      </p:sp>
      <p:pic>
        <p:nvPicPr>
          <p:cNvPr id="5" name="Picture 4" descr="dimensionality_reductio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0766"/>
            <a:ext cx="9144000" cy="4910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1444" y="6264700"/>
            <a:ext cx="633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Franceschini,Kim,Kong,KM,Park,Shyamsundar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Rev.Mod.Phys</a:t>
            </a:r>
            <a:r>
              <a:rPr lang="en-US" dirty="0">
                <a:solidFill>
                  <a:srgbClr val="FF0000"/>
                </a:solidFill>
              </a:rPr>
              <a:t>.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CA23C0-EDCE-503E-0327-B3C4F1A5C759}"/>
              </a:ext>
            </a:extLst>
          </p:cNvPr>
          <p:cNvSpPr/>
          <p:nvPr/>
        </p:nvSpPr>
        <p:spPr>
          <a:xfrm>
            <a:off x="7931888" y="4625163"/>
            <a:ext cx="999461" cy="457200"/>
          </a:xfrm>
          <a:prstGeom prst="rect">
            <a:avLst/>
          </a:prstGeom>
          <a:noFill/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A typical CMS event display of the Higgs boson decaying to four leptons...  | Download Scientific Diagram">
            <a:extLst>
              <a:ext uri="{FF2B5EF4-FFF2-40B4-BE49-F238E27FC236}">
                <a16:creationId xmlns:a16="http://schemas.microsoft.com/office/drawing/2014/main" id="{8A46D71A-F104-38F1-E1BD-BF7CBC30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48" y="1627936"/>
            <a:ext cx="694989" cy="4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triangle with a triangle and a circle with a line and a circle with a line and a triangle with a triangle with a circle with a line and a circle with a line and&#10;&#10;AI-generated content may be incorrect.">
            <a:extLst>
              <a:ext uri="{FF2B5EF4-FFF2-40B4-BE49-F238E27FC236}">
                <a16:creationId xmlns:a16="http://schemas.microsoft.com/office/drawing/2014/main" id="{BBE25397-874D-1655-8CA5-7DF49275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717" y="4108990"/>
            <a:ext cx="639798" cy="30173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2956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8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Machine Learning versus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86" y="1076809"/>
            <a:ext cx="8685751" cy="1619063"/>
          </a:xfrm>
        </p:spPr>
        <p:txBody>
          <a:bodyPr/>
          <a:lstStyle/>
          <a:p>
            <a:r>
              <a:rPr lang="en-US" sz="2800" dirty="0"/>
              <a:t>Data science is necessarily an </a:t>
            </a:r>
            <a:r>
              <a:rPr lang="en-US" sz="2800" b="1" dirty="0">
                <a:solidFill>
                  <a:srgbClr val="FF0000"/>
                </a:solidFill>
              </a:rPr>
              <a:t>interdisciplinary</a:t>
            </a:r>
            <a:r>
              <a:rPr lang="en-US" sz="2800" dirty="0"/>
              <a:t> paradigm </a:t>
            </a:r>
          </a:p>
          <a:p>
            <a:pPr lvl="1"/>
            <a:r>
              <a:rPr lang="en-US" sz="2400" dirty="0"/>
              <a:t>The battle of the Venn diagrams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696" y="2092932"/>
            <a:ext cx="9045133" cy="3629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44" y="4586581"/>
            <a:ext cx="1135710" cy="1135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645" y="5703266"/>
            <a:ext cx="257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drewconway.com</a:t>
            </a:r>
            <a:r>
              <a:rPr lang="en-US" dirty="0"/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9452" y="5751195"/>
            <a:ext cx="10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Joel </a:t>
            </a:r>
            <a:r>
              <a:rPr lang="en-US" dirty="0" err="1"/>
              <a:t>Grus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577" y="4139061"/>
            <a:ext cx="1060423" cy="1981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2379" y="6072598"/>
            <a:ext cx="647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Gru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488" r="6042"/>
          <a:stretch/>
        </p:blipFill>
        <p:spPr>
          <a:xfrm>
            <a:off x="3887050" y="2272252"/>
            <a:ext cx="5182970" cy="42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914"/>
            <a:ext cx="8229600" cy="863619"/>
          </a:xfrm>
        </p:spPr>
        <p:txBody>
          <a:bodyPr>
            <a:normAutofit/>
          </a:bodyPr>
          <a:lstStyle/>
          <a:p>
            <a:r>
              <a:rPr lang="en-US" b="1" u="sng" dirty="0"/>
              <a:t>The Job Market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711" y="958533"/>
            <a:ext cx="8830565" cy="1455123"/>
          </a:xfrm>
        </p:spPr>
        <p:txBody>
          <a:bodyPr/>
          <a:lstStyle/>
          <a:p>
            <a:r>
              <a:rPr lang="en-US" sz="2800" dirty="0"/>
              <a:t>Many of our students do not end up going into academia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Data science skills </a:t>
            </a:r>
            <a:r>
              <a:rPr lang="en-US" sz="2400" dirty="0"/>
              <a:t>are important</a:t>
            </a:r>
          </a:p>
          <a:p>
            <a:pPr lvl="1"/>
            <a:r>
              <a:rPr lang="en-US" sz="2400" b="1" dirty="0">
                <a:solidFill>
                  <a:srgbClr val="000090"/>
                </a:solidFill>
              </a:rPr>
              <a:t>Communication skills</a:t>
            </a:r>
            <a:r>
              <a:rPr lang="en-US" sz="2400" dirty="0"/>
              <a:t> are also important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399" y="6116679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https://datascience.stackexchange.com/</a:t>
            </a:r>
            <a:endParaRPr lang="en-US" dirty="0"/>
          </a:p>
          <a:p>
            <a:r>
              <a:rPr lang="en-US" dirty="0"/>
              <a:t>users/2853/</a:t>
            </a:r>
            <a:r>
              <a:rPr lang="en-US" dirty="0" err="1"/>
              <a:t>stephan-kolassa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180" y="2317849"/>
            <a:ext cx="3767257" cy="3767257"/>
          </a:xfrm>
          <a:prstGeom prst="rect">
            <a:avLst/>
          </a:prstGeom>
        </p:spPr>
      </p:pic>
      <p:pic>
        <p:nvPicPr>
          <p:cNvPr id="6" name="Picture 5" descr="qr-code (7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1" y="5601003"/>
            <a:ext cx="1162007" cy="1162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7238" y="6085106"/>
            <a:ext cx="2315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My ML course @ UF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26" y="2413656"/>
            <a:ext cx="4001282" cy="307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DE2B-12B3-045F-3B1D-05A46F36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5" y="0"/>
            <a:ext cx="8229600" cy="1143000"/>
          </a:xfrm>
        </p:spPr>
        <p:txBody>
          <a:bodyPr/>
          <a:lstStyle/>
          <a:p>
            <a:r>
              <a:rPr lang="en-US" dirty="0"/>
              <a:t>I. Work smarter, not harder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A17F8-BC73-9D3B-1D99-D411BC76B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" y="1027796"/>
            <a:ext cx="9058939" cy="1034922"/>
          </a:xfrm>
        </p:spPr>
        <p:txBody>
          <a:bodyPr>
            <a:normAutofit/>
          </a:bodyPr>
          <a:lstStyle/>
          <a:p>
            <a:r>
              <a:rPr lang="en-US" sz="2800" dirty="0"/>
              <a:t>MC generate weighted events primarily in the region most useful to the experimental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939D6-4B36-2B4D-68B3-8FCB9CFA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186" y="2170796"/>
            <a:ext cx="4560137" cy="424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F1BF97-7295-981E-89FC-8BE9295AF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29" y="2062718"/>
            <a:ext cx="3498111" cy="2346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3076C-EE15-69CB-79F4-5A7B16EE7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76" y="4409011"/>
            <a:ext cx="3652764" cy="2386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3CA8D-FAC1-5735-DD6F-4E784956FE82}"/>
              </a:ext>
            </a:extLst>
          </p:cNvPr>
          <p:cNvSpPr txBox="1"/>
          <p:nvPr/>
        </p:nvSpPr>
        <p:spPr>
          <a:xfrm>
            <a:off x="4869712" y="6411433"/>
            <a:ext cx="243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KM, Shyamsundar 2020</a:t>
            </a:r>
          </a:p>
        </p:txBody>
      </p:sp>
    </p:spTree>
    <p:extLst>
      <p:ext uri="{BB962C8B-B14F-4D97-AF65-F5344CB8AC3E}">
        <p14:creationId xmlns:p14="http://schemas.microsoft.com/office/powerpoint/2010/main" val="1208968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20B6-EE12-8943-748B-62614882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583"/>
            <a:ext cx="8229600" cy="817858"/>
          </a:xfrm>
        </p:spPr>
        <p:txBody>
          <a:bodyPr/>
          <a:lstStyle/>
          <a:p>
            <a:r>
              <a:rPr lang="en-US" dirty="0"/>
              <a:t>II. Quantum-inspired test statistic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649B8-A799-3449-F815-FFB8539B7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73" y="1156624"/>
            <a:ext cx="8899451" cy="3319317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/>
              <a:t>Counting experiments in neighboring bins of phase space</a:t>
            </a:r>
          </a:p>
          <a:p>
            <a:r>
              <a:rPr lang="en-US" sz="3300" dirty="0"/>
              <a:t>Study the distribution of normalized residuals</a:t>
            </a:r>
          </a:p>
          <a:p>
            <a:endParaRPr lang="en-US" sz="3300" dirty="0"/>
          </a:p>
          <a:p>
            <a:endParaRPr lang="en-US" sz="3300" dirty="0"/>
          </a:p>
          <a:p>
            <a:r>
              <a:rPr lang="en-US" sz="3300" dirty="0"/>
              <a:t>Test statistic: the ground state energy of an Ising Hamiltonian</a:t>
            </a:r>
          </a:p>
          <a:p>
            <a:endParaRPr lang="en-US" sz="3300" dirty="0"/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Consistency check: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06B95-5B5F-D657-9922-8EEB858AE83C}"/>
              </a:ext>
            </a:extLst>
          </p:cNvPr>
          <p:cNvSpPr txBox="1"/>
          <p:nvPr/>
        </p:nvSpPr>
        <p:spPr>
          <a:xfrm>
            <a:off x="5495204" y="766255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KM, Shyamsundar, Smolinsky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0B581-5F7F-1E9D-E030-ECCDE26B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71" y="5061791"/>
            <a:ext cx="4112829" cy="1740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8AA94-6968-4A2F-B699-F1CD11980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54" y="5104321"/>
            <a:ext cx="4112827" cy="1740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61FB94-AAF0-5C96-58BD-8CB49D2E4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585" y="1952829"/>
            <a:ext cx="2837331" cy="59607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solid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E464D3-E89A-8C28-B360-5D597CB3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845" y="3160893"/>
            <a:ext cx="5260064" cy="65224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859478-E19E-8463-AD35-5380F9F0A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137" y="4349224"/>
            <a:ext cx="2615610" cy="60030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1B8F1-73C3-31CF-4EB9-2F534AC47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413" y="4387991"/>
            <a:ext cx="3540585" cy="52277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27717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EAD8-E73F-FE1B-81D5-D9859C59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-25381"/>
            <a:ext cx="8229600" cy="881658"/>
          </a:xfrm>
        </p:spPr>
        <p:txBody>
          <a:bodyPr/>
          <a:lstStyle/>
          <a:p>
            <a:r>
              <a:rPr lang="en-US" dirty="0"/>
              <a:t>Performance benefit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3E936-79D1-F916-8757-BF2CD18F2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3" y="946298"/>
            <a:ext cx="9037674" cy="881658"/>
          </a:xfrm>
        </p:spPr>
        <p:txBody>
          <a:bodyPr>
            <a:noAutofit/>
          </a:bodyPr>
          <a:lstStyle/>
          <a:p>
            <a:r>
              <a:rPr lang="en-US" sz="2800" dirty="0"/>
              <a:t>The new test statistic improves the statistical significance of a spatially-correlated signal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27381-36F0-6FC7-5550-16A5F82C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604"/>
            <a:ext cx="3306827" cy="2412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2CE597-0D0F-C26D-6E40-07D378BC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318238"/>
            <a:ext cx="3305468" cy="238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BBC18-60CE-0DAD-9FE6-1D398A58F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77" y="4361549"/>
            <a:ext cx="2479897" cy="233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E1BE4-692E-23C8-4F4C-9E1F47753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120" y="1827956"/>
            <a:ext cx="2575354" cy="2490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0558D1-F444-BC19-7F62-2CFB4D0AF1CA}"/>
              </a:ext>
            </a:extLst>
          </p:cNvPr>
          <p:cNvSpPr txBox="1"/>
          <p:nvPr/>
        </p:nvSpPr>
        <p:spPr>
          <a:xfrm>
            <a:off x="5495204" y="670558"/>
            <a:ext cx="344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KM, Shyamsundar, Smolinsky 2020</a:t>
            </a:r>
          </a:p>
        </p:txBody>
      </p:sp>
    </p:spTree>
    <p:extLst>
      <p:ext uri="{BB962C8B-B14F-4D97-AF65-F5344CB8AC3E}">
        <p14:creationId xmlns:p14="http://schemas.microsoft.com/office/powerpoint/2010/main" val="91902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0C6B-B018-B8AA-FC9E-DD1D8AE49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3061" y="984381"/>
            <a:ext cx="2628900" cy="367737"/>
          </a:xfrm>
        </p:spPr>
        <p:txBody>
          <a:bodyPr>
            <a:normAutofit fontScale="90000"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Konstantin Matchev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F27B5-5D96-57E4-227C-8C04E7EC7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9281" y="1381700"/>
            <a:ext cx="2628900" cy="826028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HET, HEE, AI, QIS, Exoplanets</a:t>
            </a:r>
          </a:p>
          <a:p>
            <a:r>
              <a:rPr lang="en-US" dirty="0"/>
              <a:t>Physics &amp; Astronomy</a:t>
            </a:r>
          </a:p>
          <a:p>
            <a:r>
              <a:rPr lang="en-US" dirty="0"/>
              <a:t>University of Alabama</a:t>
            </a:r>
          </a:p>
          <a:p>
            <a:endParaRPr lang="en-US" dirty="0"/>
          </a:p>
        </p:txBody>
      </p:sp>
      <p:pic>
        <p:nvPicPr>
          <p:cNvPr id="1026" name="Picture 2" descr="Logos – Brand Guidelines | The University of Alabama">
            <a:extLst>
              <a:ext uri="{FF2B5EF4-FFF2-40B4-BE49-F238E27FC236}">
                <a16:creationId xmlns:a16="http://schemas.microsoft.com/office/drawing/2014/main" id="{10B7910D-871B-F8A1-52B2-BB14C9DB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274" y="1075020"/>
            <a:ext cx="1075923" cy="10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730E4B-EBD6-5D2B-E1CF-9D3F8352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11492" b="23876"/>
          <a:stretch/>
        </p:blipFill>
        <p:spPr bwMode="auto">
          <a:xfrm>
            <a:off x="82027" y="958142"/>
            <a:ext cx="2530184" cy="124958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030" name="Picture 6" descr="CMS-doc-3045-v3: CMS Logo">
            <a:extLst>
              <a:ext uri="{FF2B5EF4-FFF2-40B4-BE49-F238E27FC236}">
                <a16:creationId xmlns:a16="http://schemas.microsoft.com/office/drawing/2014/main" id="{1FB1DEDC-D6CC-799D-A7F5-3DE31CDE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53" y="1075020"/>
            <a:ext cx="1075923" cy="10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project to monitor transiting exoplanets">
            <a:extLst>
              <a:ext uri="{FF2B5EF4-FFF2-40B4-BE49-F238E27FC236}">
                <a16:creationId xmlns:a16="http://schemas.microsoft.com/office/drawing/2014/main" id="{1CC042FB-6AA4-6B85-916E-4E7DBF53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64" y="1075020"/>
            <a:ext cx="1015828" cy="101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B02CC-2F7A-CFDF-E1E0-617E38D12C94}"/>
              </a:ext>
            </a:extLst>
          </p:cNvPr>
          <p:cNvSpPr txBox="1"/>
          <p:nvPr/>
        </p:nvSpPr>
        <p:spPr>
          <a:xfrm>
            <a:off x="82025" y="2253259"/>
            <a:ext cx="4391624" cy="371640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High energy theory and phenomenology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Physics Beyond the Standard Model (BSM)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200" dirty="0"/>
              <a:t>Supersymmetry, extra dimensions, weird stuff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Higgs boson properties: spin, couplings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Dark matter: direct, indirect detection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High energy experiment (CMS at CERN)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Monte Carlo event generation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Artificial intelligence and Machine Learning (ML)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Fundamental AI: statistical learning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ML applications to physics &amp; astronomy &amp; beyond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Quantum computing and quantum information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Quantum machine learning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Exoplanets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Atmosphere characterization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Math and statistics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Simulation based inference, hypothesis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F0298-3647-1072-5DBF-69DC74273249}"/>
              </a:ext>
            </a:extLst>
          </p:cNvPr>
          <p:cNvSpPr txBox="1"/>
          <p:nvPr/>
        </p:nvSpPr>
        <p:spPr>
          <a:xfrm>
            <a:off x="4670353" y="2253260"/>
            <a:ext cx="4308842" cy="369331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B050"/>
                </a:solidFill>
              </a:rPr>
              <a:t>Fun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200" dirty="0"/>
          </a:p>
          <a:p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0279C-1F53-47C8-8499-7125E945A06E}"/>
              </a:ext>
            </a:extLst>
          </p:cNvPr>
          <p:cNvSpPr txBox="1"/>
          <p:nvPr/>
        </p:nvSpPr>
        <p:spPr>
          <a:xfrm>
            <a:off x="4779041" y="2531695"/>
            <a:ext cx="1746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Grilling and chilling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70CA05-0AB8-C0AE-5910-B26C8C7F5FE6}"/>
              </a:ext>
            </a:extLst>
          </p:cNvPr>
          <p:cNvSpPr txBox="1"/>
          <p:nvPr/>
        </p:nvSpPr>
        <p:spPr>
          <a:xfrm>
            <a:off x="4843045" y="4241061"/>
            <a:ext cx="17110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Puzzles and games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40546-E204-4E93-DFF1-BD307341F28C}"/>
              </a:ext>
            </a:extLst>
          </p:cNvPr>
          <p:cNvSpPr txBox="1"/>
          <p:nvPr/>
        </p:nvSpPr>
        <p:spPr>
          <a:xfrm>
            <a:off x="6881872" y="2531695"/>
            <a:ext cx="1991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(Half-)marathons/beer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9C06B-041F-6902-8BD9-C370C4DC2B6A}"/>
              </a:ext>
            </a:extLst>
          </p:cNvPr>
          <p:cNvSpPr txBox="1"/>
          <p:nvPr/>
        </p:nvSpPr>
        <p:spPr>
          <a:xfrm>
            <a:off x="7410258" y="4241061"/>
            <a:ext cx="8586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Coffee</a:t>
            </a:r>
          </a:p>
        </p:txBody>
      </p:sp>
      <p:pic>
        <p:nvPicPr>
          <p:cNvPr id="1034" name="Picture 10" descr="Now Time to Play - The New York Times">
            <a:extLst>
              <a:ext uri="{FF2B5EF4-FFF2-40B4-BE49-F238E27FC236}">
                <a16:creationId xmlns:a16="http://schemas.microsoft.com/office/drawing/2014/main" id="{8D9EB2D5-95CE-3C4D-3BA4-E2E7F65DF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82" y="4518060"/>
            <a:ext cx="944006" cy="13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arbucks Pumpkin Spice Latte Returns ...">
            <a:extLst>
              <a:ext uri="{FF2B5EF4-FFF2-40B4-BE49-F238E27FC236}">
                <a16:creationId xmlns:a16="http://schemas.microsoft.com/office/drawing/2014/main" id="{CD9AF8BE-A5D9-BDC6-1785-9997664E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82" y="4506477"/>
            <a:ext cx="1030446" cy="12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onstantin Matchev - Leisure Clipart (#5377223) - PikPng">
            <a:extLst>
              <a:ext uri="{FF2B5EF4-FFF2-40B4-BE49-F238E27FC236}">
                <a16:creationId xmlns:a16="http://schemas.microsoft.com/office/drawing/2014/main" id="{B0A0D83B-3E80-9938-7B6E-DF5082EA6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13" y="2834991"/>
            <a:ext cx="1232239" cy="12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D1857D-7806-D764-DF64-B71BB9CC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045" r="2652"/>
          <a:stretch/>
        </p:blipFill>
        <p:spPr>
          <a:xfrm rot="5400000">
            <a:off x="5190053" y="2808956"/>
            <a:ext cx="1120262" cy="12123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46211F-6AF2-38A9-6D91-B2B850E718F8}"/>
              </a:ext>
            </a:extLst>
          </p:cNvPr>
          <p:cNvSpPr/>
          <p:nvPr/>
        </p:nvSpPr>
        <p:spPr>
          <a:xfrm>
            <a:off x="2704186" y="958141"/>
            <a:ext cx="2611067" cy="12032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7333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47411-D86A-F55D-500E-1F3190C16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7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D4292D-5005-70AF-A5CE-9FF83060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85" y="131099"/>
            <a:ext cx="8528908" cy="65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0" y="69244"/>
            <a:ext cx="5696340" cy="182069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276" y="1985799"/>
            <a:ext cx="5623737" cy="175148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878" y="3845120"/>
            <a:ext cx="5408091" cy="169129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123" y="5338030"/>
            <a:ext cx="5012019" cy="1328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773" y="523949"/>
            <a:ext cx="1041400" cy="104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929" y="511967"/>
            <a:ext cx="1041400" cy="104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08501" y="105190"/>
            <a:ext cx="17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Quark or Gluon?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773" y="1864899"/>
            <a:ext cx="1041400" cy="104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929" y="1864899"/>
            <a:ext cx="1028700" cy="1028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894" y="4065843"/>
            <a:ext cx="209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Electron or Photon?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6085" y="4474430"/>
            <a:ext cx="1104900" cy="876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110" y="4474430"/>
            <a:ext cx="1079500" cy="86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110" y="5632449"/>
            <a:ext cx="1079500" cy="889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085" y="5644431"/>
            <a:ext cx="1054100" cy="863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8820" y="5248846"/>
            <a:ext cx="80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380" y="6481737"/>
            <a:ext cx="91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atypical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52819" y="1504747"/>
            <a:ext cx="18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individual sample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3013" y="2893599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cumulative distribution</a:t>
            </a:r>
          </a:p>
        </p:txBody>
      </p:sp>
    </p:spTree>
    <p:extLst>
      <p:ext uri="{BB962C8B-B14F-4D97-AF65-F5344CB8AC3E}">
        <p14:creationId xmlns:p14="http://schemas.microsoft.com/office/powerpoint/2010/main" val="360787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679"/>
            <a:ext cx="8229600" cy="70567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ROC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50" y="985534"/>
            <a:ext cx="8856701" cy="8525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graph showing the performance of a classifier at all thresholds</a:t>
            </a:r>
          </a:p>
          <a:p>
            <a:r>
              <a:rPr lang="en-US" dirty="0"/>
              <a:t>Count the fraction of samples on one side of the threshold</a:t>
            </a:r>
          </a:p>
        </p:txBody>
      </p:sp>
      <p:pic>
        <p:nvPicPr>
          <p:cNvPr id="6" name="Picture 5" descr="pic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5" y="2788591"/>
            <a:ext cx="7620000" cy="293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9305" y="2142260"/>
            <a:ext cx="136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Background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(Bad)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4464" y="2172121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</a:rPr>
              <a:t>Signal</a:t>
            </a:r>
          </a:p>
          <a:p>
            <a:pPr algn="ctr"/>
            <a:r>
              <a:rPr lang="en-US" b="1" dirty="0">
                <a:solidFill>
                  <a:srgbClr val="FF6600"/>
                </a:solidFill>
              </a:rPr>
              <a:t>(Good)</a:t>
            </a:r>
          </a:p>
        </p:txBody>
      </p:sp>
      <p:sp>
        <p:nvSpPr>
          <p:cNvPr id="9" name="Oval 8"/>
          <p:cNvSpPr/>
          <p:nvPr/>
        </p:nvSpPr>
        <p:spPr>
          <a:xfrm>
            <a:off x="5325412" y="2879664"/>
            <a:ext cx="233962" cy="211658"/>
          </a:xfrm>
          <a:prstGeom prst="ellipse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24688" y="2175680"/>
            <a:ext cx="1020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FF00"/>
                </a:solidFill>
              </a:rPr>
              <a:t>Ideal</a:t>
            </a:r>
          </a:p>
          <a:p>
            <a:pPr algn="ctr"/>
            <a:r>
              <a:rPr lang="en-US" b="1" dirty="0">
                <a:solidFill>
                  <a:srgbClr val="00FF00"/>
                </a:solidFill>
              </a:rPr>
              <a:t>classifier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2925" y="5779944"/>
            <a:ext cx="365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Background fraction above threshold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487552" y="3820130"/>
            <a:ext cx="1760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Signal fraction</a:t>
            </a:r>
          </a:p>
          <a:p>
            <a:pPr algn="ctr"/>
            <a:r>
              <a:rPr lang="en-US" dirty="0">
                <a:solidFill>
                  <a:srgbClr val="FF6600"/>
                </a:solidFill>
              </a:rPr>
              <a:t>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1007731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357" y="0"/>
            <a:ext cx="8229600" cy="934569"/>
          </a:xfrm>
        </p:spPr>
        <p:txBody>
          <a:bodyPr/>
          <a:lstStyle/>
          <a:p>
            <a:r>
              <a:rPr lang="en-US" b="1" u="sng" dirty="0"/>
              <a:t>Model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4568"/>
            <a:ext cx="9045162" cy="281568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Quantum Utility</a:t>
            </a:r>
            <a:r>
              <a:rPr lang="en-US" dirty="0"/>
              <a:t>: if a quantum or hybrid architecture EITHER  (1) requires less </a:t>
            </a:r>
            <a:r>
              <a:rPr lang="en-US" u="sng" dirty="0"/>
              <a:t>computing time </a:t>
            </a:r>
            <a:r>
              <a:rPr lang="en-US" dirty="0"/>
              <a:t>OR (2) requires less </a:t>
            </a:r>
            <a:r>
              <a:rPr lang="en-US" u="sng" dirty="0"/>
              <a:t>power</a:t>
            </a:r>
            <a:r>
              <a:rPr lang="en-US" dirty="0"/>
              <a:t> OR (3) yields more </a:t>
            </a:r>
            <a:r>
              <a:rPr lang="en-US" u="sng" dirty="0"/>
              <a:t>accurate results </a:t>
            </a:r>
            <a:r>
              <a:rPr lang="en-US" dirty="0"/>
              <a:t>compared to the best classical device </a:t>
            </a:r>
            <a:r>
              <a:rPr lang="en-US" b="1" dirty="0">
                <a:solidFill>
                  <a:srgbClr val="0000FF"/>
                </a:solidFill>
              </a:rPr>
              <a:t>of similar size, weight and cost</a:t>
            </a:r>
            <a:r>
              <a:rPr lang="en-US" dirty="0"/>
              <a:t>.</a:t>
            </a:r>
          </a:p>
          <a:p>
            <a:r>
              <a:rPr lang="en-US" dirty="0"/>
              <a:t>Benchmark comparison of quantum versus comparable classical architectures of comparable size/capacity</a:t>
            </a:r>
          </a:p>
          <a:p>
            <a:pPr lvl="1"/>
            <a:r>
              <a:rPr lang="en-US" dirty="0"/>
              <a:t>ROC curves of TPR versus FPR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0" y="3926969"/>
            <a:ext cx="2909278" cy="2247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47" y="3852117"/>
            <a:ext cx="2413050" cy="2324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07" y="3920261"/>
            <a:ext cx="3054989" cy="2295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076" y="616066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Forestano</a:t>
            </a:r>
            <a:r>
              <a:rPr lang="en-US" dirty="0">
                <a:solidFill>
                  <a:srgbClr val="FF0000"/>
                </a:solidFill>
              </a:rPr>
              <a:t> et al. 2024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8189" y="6176452"/>
            <a:ext cx="171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Dong et al. 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8510" y="6169535"/>
            <a:ext cx="170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Cara et al. 2024</a:t>
            </a:r>
          </a:p>
        </p:txBody>
      </p:sp>
    </p:spTree>
    <p:extLst>
      <p:ext uri="{BB962C8B-B14F-4D97-AF65-F5344CB8AC3E}">
        <p14:creationId xmlns:p14="http://schemas.microsoft.com/office/powerpoint/2010/main" val="309708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3353-98E7-4AE4-900D-7F29C6204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678"/>
          </a:xfrm>
        </p:spPr>
        <p:txBody>
          <a:bodyPr/>
          <a:lstStyle/>
          <a:p>
            <a:r>
              <a:rPr lang="en-US" dirty="0"/>
              <a:t>Event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D2B31-3B84-91D8-FA82-26AF7853E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040596"/>
            <a:ext cx="8569842" cy="503640"/>
          </a:xfrm>
        </p:spPr>
        <p:txBody>
          <a:bodyPr>
            <a:normAutofit/>
          </a:bodyPr>
          <a:lstStyle/>
          <a:p>
            <a:r>
              <a:rPr lang="en-US" sz="2400" dirty="0"/>
              <a:t>Quantum GAN for gluon jet image data</a:t>
            </a:r>
          </a:p>
          <a:p>
            <a:pPr marL="457200" lvl="1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C9EBB8-967A-93F6-C8C1-60FFF2228EBE}"/>
              </a:ext>
            </a:extLst>
          </p:cNvPr>
          <p:cNvSpPr txBox="1"/>
          <p:nvPr/>
        </p:nvSpPr>
        <p:spPr>
          <a:xfrm>
            <a:off x="5495204" y="670558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Guadarrama et al. 2025</a:t>
            </a:r>
          </a:p>
        </p:txBody>
      </p:sp>
      <p:pic>
        <p:nvPicPr>
          <p:cNvPr id="8" name="Picture 7" descr="A group of blue squares&#10;&#10;AI-generated content may be incorrect.">
            <a:extLst>
              <a:ext uri="{FF2B5EF4-FFF2-40B4-BE49-F238E27FC236}">
                <a16:creationId xmlns:a16="http://schemas.microsoft.com/office/drawing/2014/main" id="{6B717EC5-4078-AFF6-D2D4-52438162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9" y="1544236"/>
            <a:ext cx="4301702" cy="2980404"/>
          </a:xfrm>
          <a:prstGeom prst="rect">
            <a:avLst/>
          </a:prstGeom>
        </p:spPr>
      </p:pic>
      <p:pic>
        <p:nvPicPr>
          <p:cNvPr id="10" name="Picture 9" descr="A group of squares with different colored squares&#10;&#10;AI-generated content may be incorrect.">
            <a:extLst>
              <a:ext uri="{FF2B5EF4-FFF2-40B4-BE49-F238E27FC236}">
                <a16:creationId xmlns:a16="http://schemas.microsoft.com/office/drawing/2014/main" id="{831D3204-5E29-16BD-735E-3339DABA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281" y="1504280"/>
            <a:ext cx="4301702" cy="2932786"/>
          </a:xfrm>
          <a:prstGeom prst="rect">
            <a:avLst/>
          </a:prstGeom>
        </p:spPr>
      </p:pic>
      <p:pic>
        <p:nvPicPr>
          <p:cNvPr id="12" name="Picture 11" descr="A graph of energy deposits&#10;&#10;AI-generated content may be incorrect.">
            <a:extLst>
              <a:ext uri="{FF2B5EF4-FFF2-40B4-BE49-F238E27FC236}">
                <a16:creationId xmlns:a16="http://schemas.microsoft.com/office/drawing/2014/main" id="{844B94DF-FB1F-F8E3-835E-B48A45541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78" y="4607187"/>
            <a:ext cx="2594344" cy="1927825"/>
          </a:xfrm>
          <a:prstGeom prst="rect">
            <a:avLst/>
          </a:prstGeom>
        </p:spPr>
      </p:pic>
      <p:pic>
        <p:nvPicPr>
          <p:cNvPr id="14" name="Picture 13" descr="A graph of energy deposits&#10;&#10;AI-generated content may be incorrect.">
            <a:extLst>
              <a:ext uri="{FF2B5EF4-FFF2-40B4-BE49-F238E27FC236}">
                <a16:creationId xmlns:a16="http://schemas.microsoft.com/office/drawing/2014/main" id="{7F10A4C2-2EE4-8BDD-FFA4-711E55644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680" y="4607187"/>
            <a:ext cx="2450625" cy="19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46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635"/>
            <a:ext cx="9144000" cy="862165"/>
          </a:xfrm>
        </p:spPr>
        <p:txBody>
          <a:bodyPr>
            <a:normAutofit/>
          </a:bodyPr>
          <a:lstStyle/>
          <a:p>
            <a:r>
              <a:rPr lang="en-US" b="1" u="sng" dirty="0"/>
              <a:t>Our 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44" t="8215" r="13678" b="12019"/>
          <a:stretch/>
        </p:blipFill>
        <p:spPr>
          <a:xfrm>
            <a:off x="4028078" y="3937288"/>
            <a:ext cx="1016027" cy="1224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8671" t="3145" r="44047" b="47028"/>
          <a:stretch/>
        </p:blipFill>
        <p:spPr>
          <a:xfrm>
            <a:off x="5991540" y="3903510"/>
            <a:ext cx="1014505" cy="129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8068" y="2793207"/>
            <a:ext cx="1961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Konstantin Matchev</a:t>
            </a:r>
          </a:p>
          <a:p>
            <a:pPr algn="ctr"/>
            <a:r>
              <a:rPr lang="en-US" sz="1600" b="1" dirty="0"/>
              <a:t>U. Alabama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9385" y="5314361"/>
            <a:ext cx="1758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P. Shyamsundar</a:t>
            </a:r>
          </a:p>
          <a:p>
            <a:pPr algn="ctr"/>
            <a:r>
              <a:rPr lang="en-US" sz="1600" b="1" dirty="0" err="1"/>
              <a:t>Fermilab</a:t>
            </a:r>
            <a:r>
              <a:rPr lang="en-US" sz="1600" b="1" dirty="0"/>
              <a:t> </a:t>
            </a:r>
            <a:br>
              <a:rPr lang="en-US" sz="1600" b="1" dirty="0"/>
            </a:br>
            <a:r>
              <a:rPr lang="en-US" sz="1600" b="1" dirty="0"/>
              <a:t>Quantum Institute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061" y="1585894"/>
            <a:ext cx="912642" cy="11746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28078" y="5303866"/>
            <a:ext cx="120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Alex Roman</a:t>
            </a:r>
          </a:p>
          <a:p>
            <a:pPr algn="ctr"/>
            <a:r>
              <a:rPr lang="en-US" sz="1600" b="1" dirty="0"/>
              <a:t>U. Alabama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4725" y="2818605"/>
            <a:ext cx="1501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Katia </a:t>
            </a:r>
            <a:r>
              <a:rPr lang="en-US" sz="1600" b="1" dirty="0" err="1"/>
              <a:t>Matcheva</a:t>
            </a:r>
            <a:endParaRPr lang="en-US" sz="1600" b="1" dirty="0"/>
          </a:p>
          <a:p>
            <a:pPr algn="ctr"/>
            <a:r>
              <a:rPr lang="en-US" sz="1600" b="1" dirty="0"/>
              <a:t>U. Alabama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64" y="3903510"/>
            <a:ext cx="1174686" cy="11746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584" y="5195682"/>
            <a:ext cx="1397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Roy </a:t>
            </a:r>
            <a:r>
              <a:rPr lang="en-US" sz="1600" b="1" dirty="0" err="1"/>
              <a:t>Forestano</a:t>
            </a:r>
            <a:endParaRPr lang="en-US" sz="1600" b="1" dirty="0"/>
          </a:p>
          <a:p>
            <a:pPr algn="ctr"/>
            <a:r>
              <a:rPr lang="en-US" sz="1600" b="1" dirty="0"/>
              <a:t>U. Florida</a:t>
            </a:r>
          </a:p>
          <a:p>
            <a:pPr algn="ctr"/>
            <a:r>
              <a:rPr lang="en-US" sz="1600" b="1" dirty="0"/>
              <a:t>PhD 2025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1675" t="18146" r="19975" b="36398"/>
          <a:stretch/>
        </p:blipFill>
        <p:spPr>
          <a:xfrm>
            <a:off x="7714061" y="3953440"/>
            <a:ext cx="989314" cy="11746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20556" y="5272106"/>
            <a:ext cx="1050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Eyup Unlu</a:t>
            </a:r>
          </a:p>
          <a:p>
            <a:pPr algn="ctr"/>
            <a:r>
              <a:rPr lang="en-US" sz="1600" b="1" dirty="0"/>
              <a:t>U. Florida</a:t>
            </a:r>
          </a:p>
          <a:p>
            <a:pPr algn="ctr"/>
            <a:r>
              <a:rPr lang="en-US" sz="1600" b="1" dirty="0"/>
              <a:t>PhD 2025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180" y="1554134"/>
            <a:ext cx="872371" cy="12213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53114" y="2818606"/>
            <a:ext cx="1644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Kyoungchul Kong</a:t>
            </a:r>
          </a:p>
          <a:p>
            <a:pPr algn="ctr"/>
            <a:r>
              <a:rPr lang="en-US" sz="1600" b="1" dirty="0"/>
              <a:t>U. Kansas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14677" r="9440" b="16152"/>
          <a:stretch/>
        </p:blipFill>
        <p:spPr>
          <a:xfrm>
            <a:off x="2239709" y="1554134"/>
            <a:ext cx="1024365" cy="113188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17241" y="2793209"/>
            <a:ext cx="1359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Daniel Justice</a:t>
            </a:r>
          </a:p>
          <a:p>
            <a:pPr algn="ctr"/>
            <a:r>
              <a:rPr lang="en-US" sz="1600" b="1" dirty="0"/>
              <a:t>CMU, PQI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9894" r="29542"/>
          <a:stretch/>
        </p:blipFill>
        <p:spPr>
          <a:xfrm>
            <a:off x="354672" y="1516183"/>
            <a:ext cx="910180" cy="12400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8241" y="2801514"/>
            <a:ext cx="138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Sergei </a:t>
            </a:r>
            <a:r>
              <a:rPr lang="en-US" sz="1600" b="1" dirty="0" err="1"/>
              <a:t>Gleyzer</a:t>
            </a:r>
            <a:endParaRPr lang="en-US" sz="1600" b="1" dirty="0"/>
          </a:p>
          <a:p>
            <a:pPr algn="ctr"/>
            <a:r>
              <a:rPr lang="en-US" sz="1600" b="1" dirty="0"/>
              <a:t>U. Alabama</a:t>
            </a:r>
          </a:p>
        </p:txBody>
      </p:sp>
      <p:pic>
        <p:nvPicPr>
          <p:cNvPr id="9218" name="Picture 2" descr="Konstantin Matchev">
            <a:extLst>
              <a:ext uri="{FF2B5EF4-FFF2-40B4-BE49-F238E27FC236}">
                <a16:creationId xmlns:a16="http://schemas.microsoft.com/office/drawing/2014/main" id="{6FF0E14D-F722-69AA-13EA-E6BB842B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53" y="1628874"/>
            <a:ext cx="1088729" cy="10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rco KNIPFER | MS Physics | Goethe University Frankfurt, Frankfurt am Main  | Frankfurt Institute for Advanced Studies | Research profile">
            <a:extLst>
              <a:ext uri="{FF2B5EF4-FFF2-40B4-BE49-F238E27FC236}">
                <a16:creationId xmlns:a16="http://schemas.microsoft.com/office/drawing/2014/main" id="{4F5A5246-255B-A81A-F83D-C73AC05F2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r="14445" b="31789"/>
          <a:stretch>
            <a:fillRect/>
          </a:stretch>
        </p:blipFill>
        <p:spPr bwMode="auto">
          <a:xfrm>
            <a:off x="2095176" y="3937288"/>
            <a:ext cx="1252621" cy="129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A9BED-9A2D-E77A-ADCE-A9EB8D123712}"/>
              </a:ext>
            </a:extLst>
          </p:cNvPr>
          <p:cNvSpPr txBox="1"/>
          <p:nvPr/>
        </p:nvSpPr>
        <p:spPr>
          <a:xfrm>
            <a:off x="1979602" y="5318792"/>
            <a:ext cx="1396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Marco Knipfer</a:t>
            </a:r>
          </a:p>
          <a:p>
            <a:pPr algn="ctr"/>
            <a:r>
              <a:rPr lang="en-US" sz="1600" b="1" dirty="0"/>
              <a:t>U. Alabama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45F9C-0D51-B64A-4BD3-B76E6F47D46B}"/>
              </a:ext>
            </a:extLst>
          </p:cNvPr>
          <p:cNvSpPr txBox="1"/>
          <p:nvPr/>
        </p:nvSpPr>
        <p:spPr>
          <a:xfrm>
            <a:off x="2820935" y="6264037"/>
            <a:ext cx="30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 many, many GSOC students </a:t>
            </a:r>
          </a:p>
        </p:txBody>
      </p:sp>
    </p:spTree>
    <p:extLst>
      <p:ext uri="{BB962C8B-B14F-4D97-AF65-F5344CB8AC3E}">
        <p14:creationId xmlns:p14="http://schemas.microsoft.com/office/powerpoint/2010/main" val="2426928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84DCA-9F8B-A523-76AC-B711F9EA6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7" y="661878"/>
            <a:ext cx="4051005" cy="30382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66DF0-61C0-970A-51BB-7C41AF86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056" y="3056859"/>
            <a:ext cx="4185684" cy="31392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87085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D3D9EB-EACA-E3DB-2764-E6549969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23"/>
            <a:ext cx="8229600" cy="983436"/>
          </a:xfrm>
        </p:spPr>
        <p:txBody>
          <a:bodyPr/>
          <a:lstStyle/>
          <a:p>
            <a:r>
              <a:rPr lang="en-US" b="1" u="sng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725" y="1300658"/>
            <a:ext cx="8757633" cy="4525963"/>
          </a:xfrm>
        </p:spPr>
        <p:txBody>
          <a:bodyPr>
            <a:normAutofit/>
          </a:bodyPr>
          <a:lstStyle/>
          <a:p>
            <a:r>
              <a:rPr lang="en-US" sz="2800" dirty="0"/>
              <a:t>Quantum-inspired ideas can be useful to HEP analyses</a:t>
            </a:r>
          </a:p>
          <a:p>
            <a:r>
              <a:rPr lang="en-US" sz="2800" dirty="0"/>
              <a:t>Quantum machine learning is beginning to make roadways in HEP</a:t>
            </a:r>
          </a:p>
          <a:p>
            <a:r>
              <a:rPr lang="en-US" sz="2800" dirty="0"/>
              <a:t>Hybrid quantum-classical architectures show promise</a:t>
            </a:r>
          </a:p>
          <a:p>
            <a:pPr lvl="1"/>
            <a:r>
              <a:rPr lang="en-US" sz="2400" dirty="0"/>
              <a:t>better generalization from fewer training samples</a:t>
            </a:r>
          </a:p>
          <a:p>
            <a:pPr lvl="1"/>
            <a:r>
              <a:rPr lang="en-US" sz="2400" dirty="0"/>
              <a:t>faster convergence/learning</a:t>
            </a:r>
          </a:p>
          <a:p>
            <a:r>
              <a:rPr lang="en-US" sz="2800" dirty="0"/>
              <a:t>These were just toy examples, more work is needed to make these realistic/useful for the experiments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070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477"/>
          </a:xfrm>
        </p:spPr>
        <p:txBody>
          <a:bodyPr>
            <a:normAutofit/>
          </a:bodyPr>
          <a:lstStyle/>
          <a:p>
            <a:r>
              <a:rPr lang="en-US" b="1" u="sng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8126"/>
            <a:ext cx="9143999" cy="59598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Particle physics as an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international</a:t>
            </a:r>
            <a:r>
              <a:rPr lang="en-US" dirty="0"/>
              <a:t> enterprise</a:t>
            </a:r>
          </a:p>
          <a:p>
            <a:pPr lvl="1"/>
            <a:r>
              <a:rPr lang="en-US" sz="2400" dirty="0"/>
              <a:t>The present: The Large Hadron Collider at CERN, the highest energy accelerator in the world</a:t>
            </a:r>
          </a:p>
          <a:p>
            <a:pPr lvl="1"/>
            <a:r>
              <a:rPr lang="en-US" sz="2400" dirty="0"/>
              <a:t>The future: TBD, see </a:t>
            </a:r>
          </a:p>
          <a:p>
            <a:pPr lvl="2"/>
            <a:r>
              <a:rPr lang="en-US" sz="1800" b="1" dirty="0"/>
              <a:t>Report </a:t>
            </a:r>
            <a:r>
              <a:rPr lang="en-US" sz="1800" dirty="0"/>
              <a:t>of the 2023 Particle Physics Project Prioritization Panel</a:t>
            </a:r>
          </a:p>
          <a:p>
            <a:pPr lvl="2"/>
            <a:r>
              <a:rPr lang="en-US" sz="1800" b="1" dirty="0"/>
              <a:t>Conference</a:t>
            </a:r>
            <a:r>
              <a:rPr lang="en-US" sz="1800" dirty="0"/>
              <a:t> on European Strategy for Particle Physics, Venice, June 23-27, 2025</a:t>
            </a:r>
          </a:p>
          <a:p>
            <a:pPr lvl="1"/>
            <a:r>
              <a:rPr lang="en-US" sz="2400" dirty="0"/>
              <a:t>Upcoming challenges / possible solutions: 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Machine Learning?</a:t>
            </a:r>
          </a:p>
          <a:p>
            <a:pPr lvl="2"/>
            <a:r>
              <a:rPr lang="en-US" sz="2000" b="1" dirty="0">
                <a:solidFill>
                  <a:srgbClr val="FF0000"/>
                </a:solidFill>
              </a:rPr>
              <a:t>Quantum Computing?</a:t>
            </a:r>
          </a:p>
          <a:p>
            <a:r>
              <a:rPr lang="en-US" dirty="0"/>
              <a:t>HEP sociology: theory versus experiment </a:t>
            </a:r>
          </a:p>
          <a:p>
            <a:pPr lvl="1"/>
            <a:r>
              <a:rPr lang="en-US" dirty="0"/>
              <a:t>                   at Google Summer of Code </a:t>
            </a:r>
          </a:p>
          <a:p>
            <a:r>
              <a:rPr lang="en-US" dirty="0"/>
              <a:t>Typical data analysis tasks in HEP</a:t>
            </a:r>
          </a:p>
          <a:p>
            <a:pPr lvl="1"/>
            <a:r>
              <a:rPr lang="en-US" sz="2400" dirty="0"/>
              <a:t>Hypothesis testing: quantum test statistic</a:t>
            </a:r>
          </a:p>
          <a:p>
            <a:pPr lvl="1"/>
            <a:r>
              <a:rPr lang="en-US" sz="2400" dirty="0"/>
              <a:t>Event generation: quantum GANs, quantum diffusion models</a:t>
            </a:r>
          </a:p>
          <a:p>
            <a:pPr lvl="1"/>
            <a:r>
              <a:rPr lang="en-US" sz="2400" dirty="0"/>
              <a:t>Classification: quantum transformers, EQNNs, QGNNs, …</a:t>
            </a:r>
          </a:p>
          <a:p>
            <a:pPr marL="457200" lvl="1" indent="0">
              <a:buNone/>
            </a:pPr>
            <a:endParaRPr lang="en-US" sz="2200" dirty="0"/>
          </a:p>
          <a:p>
            <a:endParaRPr lang="en-US" dirty="0"/>
          </a:p>
        </p:txBody>
      </p:sp>
      <p:pic>
        <p:nvPicPr>
          <p:cNvPr id="2050" name="Picture 2" descr="QMLHEP">
            <a:extLst>
              <a:ext uri="{FF2B5EF4-FFF2-40B4-BE49-F238E27FC236}">
                <a16:creationId xmlns:a16="http://schemas.microsoft.com/office/drawing/2014/main" id="{C92ADB74-1B37-631D-3603-6192451E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64" y="4439657"/>
            <a:ext cx="1392865" cy="5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ogle Summer of Code - Wikipedia">
            <a:extLst>
              <a:ext uri="{FF2B5EF4-FFF2-40B4-BE49-F238E27FC236}">
                <a16:creationId xmlns:a16="http://schemas.microsoft.com/office/drawing/2014/main" id="{45D5F888-0F43-5432-6DE9-61A255322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50" y="4439657"/>
            <a:ext cx="588949" cy="5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1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2E9E-4DB0-260A-E477-212F1333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038"/>
            <a:ext cx="8229600" cy="1143000"/>
          </a:xfrm>
        </p:spPr>
        <p:txBody>
          <a:bodyPr/>
          <a:lstStyle/>
          <a:p>
            <a:r>
              <a:rPr lang="en-US" dirty="0"/>
              <a:t>The Large Hadron Collider at CERN</a:t>
            </a:r>
          </a:p>
        </p:txBody>
      </p:sp>
      <p:pic>
        <p:nvPicPr>
          <p:cNvPr id="3074" name="Picture 2" descr="Large Hadron Collider can be 'world's biggest rain meter' - BBC News">
            <a:extLst>
              <a:ext uri="{FF2B5EF4-FFF2-40B4-BE49-F238E27FC236}">
                <a16:creationId xmlns:a16="http://schemas.microsoft.com/office/drawing/2014/main" id="{9D2FDAD9-0028-95EB-2E6B-341A8718F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7" y="1211038"/>
            <a:ext cx="8055763" cy="49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9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14950-45F3-46B0-729A-DD5B57C7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64E8-E6B9-F81F-223A-1E040591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2025 Breakthrough Prize in Fundamental Physics</a:t>
            </a:r>
          </a:p>
        </p:txBody>
      </p:sp>
      <p:pic>
        <p:nvPicPr>
          <p:cNvPr id="7" name="Picture 6" descr="A group of people in suits&#10;&#10;AI-generated content may be incorrect.">
            <a:extLst>
              <a:ext uri="{FF2B5EF4-FFF2-40B4-BE49-F238E27FC236}">
                <a16:creationId xmlns:a16="http://schemas.microsoft.com/office/drawing/2014/main" id="{BF082EB3-364C-2C22-9EF2-4EF9CEA7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" y="1670049"/>
            <a:ext cx="9048306" cy="45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4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tuxedo speaking into a microphone&#10;&#10;AI-generated content may be incorrect.">
            <a:extLst>
              <a:ext uri="{FF2B5EF4-FFF2-40B4-BE49-F238E27FC236}">
                <a16:creationId xmlns:a16="http://schemas.microsoft.com/office/drawing/2014/main" id="{E03FD8EA-3161-760E-719E-7504687A7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01" y="230476"/>
            <a:ext cx="9156001" cy="54898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46F512-997E-98B9-6A7F-A8A8604CCA3F}"/>
              </a:ext>
            </a:extLst>
          </p:cNvPr>
          <p:cNvSpPr txBox="1"/>
          <p:nvPr/>
        </p:nvSpPr>
        <p:spPr>
          <a:xfrm>
            <a:off x="127591" y="5720316"/>
            <a:ext cx="8814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video of the full 2 hour ceremony hosted by James Corden is available on YouTube, including live performances by Katy Perry, Sia, David Blaine, and appearances by many Hollywood celebrities.  </a:t>
            </a:r>
          </a:p>
        </p:txBody>
      </p:sp>
    </p:spTree>
    <p:extLst>
      <p:ext uri="{BB962C8B-B14F-4D97-AF65-F5344CB8AC3E}">
        <p14:creationId xmlns:p14="http://schemas.microsoft.com/office/powerpoint/2010/main" val="293597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1E93125-EF20-3196-5E41-1294461C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60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2A97-BF7A-0F27-1E13-00CBC6F6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event: two top quarks</a:t>
            </a:r>
          </a:p>
        </p:txBody>
      </p:sp>
      <p:pic>
        <p:nvPicPr>
          <p:cNvPr id="5122" name="Picture 2" descr="CMS event display of top quarks in lead-lead collisions - CERN Document  Server">
            <a:extLst>
              <a:ext uri="{FF2B5EF4-FFF2-40B4-BE49-F238E27FC236}">
                <a16:creationId xmlns:a16="http://schemas.microsoft.com/office/drawing/2014/main" id="{E83E4800-AB6C-D5FD-A47B-835CC9D99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256"/>
            <a:ext cx="9144000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8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69BB-BF1C-D814-1DC4-DE3F31C61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42E3-D5EE-F9A1-1B4F-D9161140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event: high pile-up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CC1A188-45A5-555C-2068-A5A2DEA5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203"/>
            <a:ext cx="91440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5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869</Words>
  <Application>Microsoft Macintosh PowerPoint</Application>
  <PresentationFormat>On-screen Show (4:3)</PresentationFormat>
  <Paragraphs>188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Quantum Machine Learning Applications in High Energy Physics and Beyond </vt:lpstr>
      <vt:lpstr>Konstantin Matchev</vt:lpstr>
      <vt:lpstr>Outline</vt:lpstr>
      <vt:lpstr>The Large Hadron Collider at CERN</vt:lpstr>
      <vt:lpstr>2025 Breakthrough Prize in Fundamental Physics</vt:lpstr>
      <vt:lpstr>PowerPoint Presentation</vt:lpstr>
      <vt:lpstr>PowerPoint Presentation</vt:lpstr>
      <vt:lpstr>Example event: two top quarks</vt:lpstr>
      <vt:lpstr>Example event: high pile-up</vt:lpstr>
      <vt:lpstr>Past, current and future colliders</vt:lpstr>
      <vt:lpstr>LHC Energy Consumption</vt:lpstr>
      <vt:lpstr>PowerPoint Presentation</vt:lpstr>
      <vt:lpstr>The simulation pipeline in HEP</vt:lpstr>
      <vt:lpstr>The curse of dimensionality</vt:lpstr>
      <vt:lpstr>Machine Learning versus Data Science</vt:lpstr>
      <vt:lpstr>The Job Market </vt:lpstr>
      <vt:lpstr>I. Work smarter, not harder</vt:lpstr>
      <vt:lpstr>II. Quantum-inspired test statistic</vt:lpstr>
      <vt:lpstr>Performance benefit</vt:lpstr>
      <vt:lpstr>PowerPoint Presentation</vt:lpstr>
      <vt:lpstr>PowerPoint Presentation</vt:lpstr>
      <vt:lpstr>PowerPoint Presentation</vt:lpstr>
      <vt:lpstr>ROC Curve</vt:lpstr>
      <vt:lpstr>Model performance</vt:lpstr>
      <vt:lpstr>Event generation</vt:lpstr>
      <vt:lpstr>Our Team</vt:lpstr>
      <vt:lpstr>PowerPoint Presentation</vt:lpstr>
      <vt:lpstr>PowerPoint Presentation</vt:lpstr>
      <vt:lpstr>Summary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Highlights and Plans</dc:title>
  <dc:creator>Konstantin Matchev</dc:creator>
  <cp:lastModifiedBy>Matchev,Konstantin</cp:lastModifiedBy>
  <cp:revision>97</cp:revision>
  <dcterms:created xsi:type="dcterms:W3CDTF">2024-01-15T15:10:47Z</dcterms:created>
  <dcterms:modified xsi:type="dcterms:W3CDTF">2025-06-25T04:34:47Z</dcterms:modified>
</cp:coreProperties>
</file>