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29"/>
  </p:notesMasterIdLst>
  <p:handoutMasterIdLst>
    <p:handoutMasterId r:id="rId30"/>
  </p:handoutMasterIdLst>
  <p:sldIdLst>
    <p:sldId id="258" r:id="rId2"/>
    <p:sldId id="330" r:id="rId3"/>
    <p:sldId id="331" r:id="rId4"/>
    <p:sldId id="327" r:id="rId5"/>
    <p:sldId id="257" r:id="rId6"/>
    <p:sldId id="341" r:id="rId7"/>
    <p:sldId id="332" r:id="rId8"/>
    <p:sldId id="259" r:id="rId9"/>
    <p:sldId id="260" r:id="rId10"/>
    <p:sldId id="337" r:id="rId11"/>
    <p:sldId id="333" r:id="rId12"/>
    <p:sldId id="334" r:id="rId13"/>
    <p:sldId id="336" r:id="rId14"/>
    <p:sldId id="338" r:id="rId15"/>
    <p:sldId id="335" r:id="rId16"/>
    <p:sldId id="344" r:id="rId17"/>
    <p:sldId id="340" r:id="rId18"/>
    <p:sldId id="343" r:id="rId19"/>
    <p:sldId id="342" r:id="rId20"/>
    <p:sldId id="261" r:id="rId21"/>
    <p:sldId id="345" r:id="rId22"/>
    <p:sldId id="346" r:id="rId23"/>
    <p:sldId id="262" r:id="rId24"/>
    <p:sldId id="263" r:id="rId25"/>
    <p:sldId id="339" r:id="rId26"/>
    <p:sldId id="286" r:id="rId27"/>
    <p:sldId id="298" r:id="rId28"/>
  </p:sldIdLst>
  <p:sldSz cx="9144000" cy="6858000" type="screen4x3"/>
  <p:notesSz cx="6858000" cy="9144000"/>
  <p:custShowLst>
    <p:custShow name="Custom Show 1" id="0">
      <p:sldLst>
        <p:sld r:id="rId2"/>
      </p:sldLst>
    </p:custShow>
  </p:custShowLst>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u, Chenxu [A&amp;BE]" initials="YC[" lastIdx="4" clrIdx="0">
    <p:extLst>
      <p:ext uri="{19B8F6BF-5375-455C-9EA6-DF929625EA0E}">
        <p15:presenceInfo xmlns:p15="http://schemas.microsoft.com/office/powerpoint/2012/main" userId="S::chenxuyu@iastate.edu::5bfc18ff-4642-434d-9152-f3c4d3fb6d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6E67"/>
    <a:srgbClr val="6E6259"/>
    <a:srgbClr val="ACA39A"/>
    <a:srgbClr val="F1BE48"/>
    <a:srgbClr val="010000"/>
    <a:srgbClr val="C8102E"/>
    <a:srgbClr val="F2BF49"/>
    <a:srgbClr val="ADA07A"/>
    <a:srgbClr val="CE11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862" autoAdjust="0"/>
    <p:restoredTop sz="90916" autoAdjust="0"/>
  </p:normalViewPr>
  <p:slideViewPr>
    <p:cSldViewPr>
      <p:cViewPr varScale="1">
        <p:scale>
          <a:sx n="102" d="100"/>
          <a:sy n="102" d="100"/>
        </p:scale>
        <p:origin x="1482"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5-12T11:04:59.459" idx="4">
    <p:pos x="10" y="10"/>
    <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755A0C9-E830-1241-BEA3-6925DA004ECF}" type="datetimeFigureOut">
              <a:rPr lang="en-US" smtClean="0"/>
              <a:pPr/>
              <a:t>6/20/2025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984522-76EF-EF4D-8870-07F3436BA4E0}" type="slidenum">
              <a:rPr lang="en-US" smtClean="0"/>
              <a:pPr/>
              <a:t>‹#›</a:t>
            </a:fld>
            <a:endParaRPr lang="en-US"/>
          </a:p>
        </p:txBody>
      </p:sp>
    </p:spTree>
    <p:extLst>
      <p:ext uri="{BB962C8B-B14F-4D97-AF65-F5344CB8AC3E}">
        <p14:creationId xmlns:p14="http://schemas.microsoft.com/office/powerpoint/2010/main" val="12009024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845082-6AF3-024B-A14D-C5AD8123919E}" type="datetimeFigureOut">
              <a:rPr lang="en-US" smtClean="0"/>
              <a:pPr/>
              <a:t>6/20/2025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A6D18E-8B09-B24B-9169-4FC527B8D84F}" type="slidenum">
              <a:rPr lang="en-US" smtClean="0"/>
              <a:pPr/>
              <a:t>‹#›</a:t>
            </a:fld>
            <a:endParaRPr lang="en-US"/>
          </a:p>
        </p:txBody>
      </p:sp>
    </p:spTree>
    <p:extLst>
      <p:ext uri="{BB962C8B-B14F-4D97-AF65-F5344CB8AC3E}">
        <p14:creationId xmlns:p14="http://schemas.microsoft.com/office/powerpoint/2010/main" val="24577925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A6D18E-8B09-B24B-9169-4FC527B8D84F}" type="slidenum">
              <a:rPr lang="en-US" smtClean="0"/>
              <a:pPr/>
              <a:t>4</a:t>
            </a:fld>
            <a:endParaRPr lang="en-US"/>
          </a:p>
        </p:txBody>
      </p:sp>
    </p:spTree>
    <p:extLst>
      <p:ext uri="{BB962C8B-B14F-4D97-AF65-F5344CB8AC3E}">
        <p14:creationId xmlns:p14="http://schemas.microsoft.com/office/powerpoint/2010/main" val="2467789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 definition of nanoplastics is based on size (&lt;1000 nm) only, which may</a:t>
            </a:r>
            <a:r>
              <a:rPr lang="en-US" baseline="0" dirty="0"/>
              <a:t> not be the most useful and meaningful. Particles less than 100 nm can enter cells easily and can have significant effects on cellular behavior; larger nanoparticles (100-1000 nm) may share more properties with microplastics than with their smaller counterparts, also the properties of the plastics (surface chemistry, charge, composition) all have effects on their interaction with living organisms. More recently a trend has emerged to define nanoplastics as particles less than 100 nm, while the unique behaviors of the particles in living organisms as well as in environment are dominated by their size; and define particles 100-1000 nm as submicron particles which overlaps with both nano and microplastics, and their behaviors (more nano-like or more micro-like) are also dependent on their surface chemical properties.</a:t>
            </a:r>
            <a:endParaRPr lang="en-US" dirty="0"/>
          </a:p>
        </p:txBody>
      </p:sp>
      <p:sp>
        <p:nvSpPr>
          <p:cNvPr id="4" name="Slide Number Placeholder 3"/>
          <p:cNvSpPr>
            <a:spLocks noGrp="1"/>
          </p:cNvSpPr>
          <p:nvPr>
            <p:ph type="sldNum" sz="quarter" idx="10"/>
          </p:nvPr>
        </p:nvSpPr>
        <p:spPr/>
        <p:txBody>
          <a:bodyPr/>
          <a:lstStyle/>
          <a:p>
            <a:fld id="{E522B024-FC3C-4D76-A055-5E81DE5DB34C}" type="slidenum">
              <a:rPr lang="en-US" smtClean="0"/>
              <a:t>5</a:t>
            </a:fld>
            <a:endParaRPr lang="en-US"/>
          </a:p>
        </p:txBody>
      </p:sp>
    </p:spTree>
    <p:extLst>
      <p:ext uri="{BB962C8B-B14F-4D97-AF65-F5344CB8AC3E}">
        <p14:creationId xmlns:p14="http://schemas.microsoft.com/office/powerpoint/2010/main" val="161499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 definition of nanoplastics is based on size (&lt;1000 nm) only, which may</a:t>
            </a:r>
            <a:r>
              <a:rPr lang="en-US" baseline="0" dirty="0"/>
              <a:t> not be the most useful and meaningful. Particles less than 100 nm can enter cells easily and can have significant effects on cellular behavior; larger nanoparticles (100-1000 nm) may share more properties with microplastics than with their smaller counterparts, also the properties of the plastics (surface chemistry, charge, composition) all have effects on their interaction with living organisms. More recently a trend has emerged to define nanoplastics as particles less than 100 nm, while the unique behaviors of the particles in living organisms as well as in environment are dominated by their size; and define particles 100-1000 nm as submicron particles which overlaps with both nano and microplastics, and their behaviors (more nano-like or more micro-like) are also dependent on their surface chemical properties.</a:t>
            </a:r>
            <a:endParaRPr lang="en-US" dirty="0"/>
          </a:p>
        </p:txBody>
      </p:sp>
      <p:sp>
        <p:nvSpPr>
          <p:cNvPr id="4" name="Slide Number Placeholder 3"/>
          <p:cNvSpPr>
            <a:spLocks noGrp="1"/>
          </p:cNvSpPr>
          <p:nvPr>
            <p:ph type="sldNum" sz="quarter" idx="10"/>
          </p:nvPr>
        </p:nvSpPr>
        <p:spPr/>
        <p:txBody>
          <a:bodyPr/>
          <a:lstStyle/>
          <a:p>
            <a:fld id="{E522B024-FC3C-4D76-A055-5E81DE5DB34C}" type="slidenum">
              <a:rPr lang="en-US" smtClean="0"/>
              <a:t>6</a:t>
            </a:fld>
            <a:endParaRPr lang="en-US"/>
          </a:p>
        </p:txBody>
      </p:sp>
    </p:spTree>
    <p:extLst>
      <p:ext uri="{BB962C8B-B14F-4D97-AF65-F5344CB8AC3E}">
        <p14:creationId xmlns:p14="http://schemas.microsoft.com/office/powerpoint/2010/main" val="2310034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 Concentrations of nanoplastics in the roots, stems, and leaves after exposure to 50 mg/L of 100 nm PS nanoplastics for 7 and 14 days with the developed method (n = 5, </a:t>
            </a:r>
            <a:r>
              <a:rPr lang="en-US" sz="1200" dirty="0" err="1"/>
              <a:t>aP</a:t>
            </a:r>
            <a:r>
              <a:rPr lang="en-US" sz="1200" dirty="0"/>
              <a:t> &lt; 0.05, compared with the same tissues in the 7-day group; </a:t>
            </a:r>
            <a:r>
              <a:rPr lang="en-US" sz="1200" dirty="0" err="1"/>
              <a:t>bP</a:t>
            </a:r>
            <a:r>
              <a:rPr lang="en-US" sz="1200" dirty="0"/>
              <a:t> &lt; 0.05, compared with the roots at the same exposure time; </a:t>
            </a:r>
            <a:r>
              <a:rPr lang="en-US" sz="1200" dirty="0" err="1"/>
              <a:t>cP</a:t>
            </a:r>
            <a:r>
              <a:rPr lang="en-US" sz="1200" dirty="0"/>
              <a:t> &lt; 0.05, compared with the stems at the same exposure time). (B–D) SEM images of nanoplastics inside the roots (B), stems (C), and leaves (D) of a cucumber plant after exposure to 50 mg/L of 100 nm PS nanoplastics for 14 days (scale bars = 100 nm). (E) Relative tissue burdens of nanoplastics in the roots, stems, and leaves. (F) Concentrations of PS-Pd nanoplastics in the roots, stems, and leaves after exposure to 5 mg/L PS-Pd nanoplastics for 4 days with the developed method and ICP-MS. No statistically significant differences were obtained between these methods using t-tests. ND: not detected</a:t>
            </a:r>
            <a:endParaRPr lang="en-US" dirty="0"/>
          </a:p>
        </p:txBody>
      </p:sp>
      <p:sp>
        <p:nvSpPr>
          <p:cNvPr id="4" name="Slide Number Placeholder 3"/>
          <p:cNvSpPr>
            <a:spLocks noGrp="1"/>
          </p:cNvSpPr>
          <p:nvPr>
            <p:ph type="sldNum" sz="quarter" idx="5"/>
          </p:nvPr>
        </p:nvSpPr>
        <p:spPr/>
        <p:txBody>
          <a:bodyPr/>
          <a:lstStyle/>
          <a:p>
            <a:fld id="{24A6D18E-8B09-B24B-9169-4FC527B8D84F}" type="slidenum">
              <a:rPr lang="en-US" smtClean="0"/>
              <a:pPr/>
              <a:t>11</a:t>
            </a:fld>
            <a:endParaRPr lang="en-US"/>
          </a:p>
        </p:txBody>
      </p:sp>
    </p:spTree>
    <p:extLst>
      <p:ext uri="{BB962C8B-B14F-4D97-AF65-F5344CB8AC3E}">
        <p14:creationId xmlns:p14="http://schemas.microsoft.com/office/powerpoint/2010/main" val="509411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SimSun" panose="02010600030101010101" pitchFamily="2" charset="-122"/>
                <a:cs typeface="Times New Roman" panose="02020603050405020304" pitchFamily="18" charset="0"/>
              </a:rPr>
              <a:t>Instrument analysis of nanoplastics/human cell interaction. (a) fluorescence emission intensity in ROS quantitation, image taken from </a:t>
            </a:r>
            <a:r>
              <a:rPr lang="en-US" sz="1800" b="0" dirty="0" err="1">
                <a:effectLst/>
                <a:latin typeface="Times New Roman" panose="02020603050405020304" pitchFamily="18" charset="0"/>
                <a:ea typeface="SimSun" panose="02010600030101010101" pitchFamily="2" charset="-122"/>
                <a:cs typeface="Times New Roman" panose="02020603050405020304" pitchFamily="18" charset="0"/>
              </a:rPr>
              <a:t>Facciola</a:t>
            </a:r>
            <a:r>
              <a:rPr lang="en-US" sz="1800" b="0" dirty="0">
                <a:effectLst/>
                <a:latin typeface="Times New Roman" panose="02020603050405020304" pitchFamily="18" charset="0"/>
                <a:ea typeface="SimSun" panose="02010600030101010101" pitchFamily="2" charset="-122"/>
                <a:cs typeface="Times New Roman" panose="02020603050405020304" pitchFamily="18" charset="0"/>
              </a:rPr>
              <a:t> et al. [65] with permission, (b) interaction between 50 nm polystyrene (PS50) nanoplastics and </a:t>
            </a:r>
            <a:r>
              <a:rPr lang="en-US" sz="1800" b="0" dirty="0">
                <a:solidFill>
                  <a:srgbClr val="2E2E2E"/>
                </a:solidFill>
                <a:effectLst/>
                <a:latin typeface="Times New Roman" panose="02020603050405020304" pitchFamily="18" charset="0"/>
                <a:ea typeface="SimSun" panose="02010600030101010101" pitchFamily="2" charset="-122"/>
                <a:cs typeface="Times New Roman" panose="02020603050405020304" pitchFamily="18" charset="0"/>
              </a:rPr>
              <a:t>small </a:t>
            </a:r>
            <a:r>
              <a:rPr lang="en-US" sz="1800" b="0" dirty="0" err="1">
                <a:solidFill>
                  <a:srgbClr val="2E2E2E"/>
                </a:solidFill>
                <a:effectLst/>
                <a:latin typeface="Times New Roman" panose="02020603050405020304" pitchFamily="18" charset="0"/>
                <a:ea typeface="SimSun" panose="02010600030101010101" pitchFamily="2" charset="-122"/>
                <a:cs typeface="Times New Roman" panose="02020603050405020304" pitchFamily="18" charset="0"/>
              </a:rPr>
              <a:t>unilamellar</a:t>
            </a:r>
            <a:r>
              <a:rPr lang="en-US" sz="1800" b="0" dirty="0">
                <a:solidFill>
                  <a:srgbClr val="2E2E2E"/>
                </a:solidFill>
                <a:effectLst/>
                <a:latin typeface="Times New Roman" panose="02020603050405020304" pitchFamily="18" charset="0"/>
                <a:ea typeface="SimSun" panose="02010600030101010101" pitchFamily="2" charset="-122"/>
                <a:cs typeface="Times New Roman" panose="02020603050405020304" pitchFamily="18" charset="0"/>
              </a:rPr>
              <a:t> vesicles (SUVs) monitored by QCM-D, </a:t>
            </a:r>
            <a:r>
              <a:rPr lang="en-US" sz="1800" b="0" dirty="0">
                <a:effectLst/>
                <a:latin typeface="Times New Roman" panose="02020603050405020304" pitchFamily="18" charset="0"/>
                <a:ea typeface="SimSun" panose="02010600030101010101" pitchFamily="2" charset="-122"/>
                <a:cs typeface="Times New Roman" panose="02020603050405020304" pitchFamily="18" charset="0"/>
              </a:rPr>
              <a:t>image taken from Liu et al. [70] with permission, (c) immunofluorescence staining of human neuroblastoma cells, image taken from Ban et al. [71] with permission, (d and e) flow cytometry analysis of the uptake of 25 nm polystyrene nanoplastics by human A549 cells at different times (</a:t>
            </a:r>
            <a:r>
              <a:rPr lang="en-US" sz="1800" b="0" dirty="0">
                <a:solidFill>
                  <a:srgbClr val="323232"/>
                </a:solidFill>
                <a:effectLst/>
                <a:latin typeface="Times New Roman" panose="02020603050405020304" pitchFamily="18" charset="0"/>
                <a:ea typeface="SimSun" panose="02010600030101010101" pitchFamily="2" charset="-122"/>
                <a:cs typeface="Times New Roman" panose="02020603050405020304" pitchFamily="18" charset="0"/>
              </a:rPr>
              <a:t>10, 20, 30, 60, 120 min</a:t>
            </a:r>
            <a:endParaRPr lang="en-US" dirty="0"/>
          </a:p>
        </p:txBody>
      </p:sp>
      <p:sp>
        <p:nvSpPr>
          <p:cNvPr id="4" name="Slide Number Placeholder 3"/>
          <p:cNvSpPr>
            <a:spLocks noGrp="1"/>
          </p:cNvSpPr>
          <p:nvPr>
            <p:ph type="sldNum" sz="quarter" idx="5"/>
          </p:nvPr>
        </p:nvSpPr>
        <p:spPr/>
        <p:txBody>
          <a:bodyPr/>
          <a:lstStyle/>
          <a:p>
            <a:fld id="{24A6D18E-8B09-B24B-9169-4FC527B8D84F}" type="slidenum">
              <a:rPr lang="en-US" smtClean="0"/>
              <a:pPr/>
              <a:t>13</a:t>
            </a:fld>
            <a:endParaRPr lang="en-US"/>
          </a:p>
        </p:txBody>
      </p:sp>
    </p:spTree>
    <p:extLst>
      <p:ext uri="{BB962C8B-B14F-4D97-AF65-F5344CB8AC3E}">
        <p14:creationId xmlns:p14="http://schemas.microsoft.com/office/powerpoint/2010/main" val="3802396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need modification</a:t>
            </a:r>
          </a:p>
        </p:txBody>
      </p:sp>
      <p:sp>
        <p:nvSpPr>
          <p:cNvPr id="4" name="Slide Number Placeholder 3"/>
          <p:cNvSpPr>
            <a:spLocks noGrp="1"/>
          </p:cNvSpPr>
          <p:nvPr>
            <p:ph type="sldNum" sz="quarter" idx="10"/>
          </p:nvPr>
        </p:nvSpPr>
        <p:spPr/>
        <p:txBody>
          <a:bodyPr/>
          <a:lstStyle/>
          <a:p>
            <a:fld id="{8BB51C76-28E5-49B5-93A2-D3E98E678658}" type="slidenum">
              <a:rPr lang="en-US" smtClean="0"/>
              <a:pPr/>
              <a:t>26</a:t>
            </a:fld>
            <a:endParaRPr lang="en-US"/>
          </a:p>
        </p:txBody>
      </p:sp>
    </p:spTree>
    <p:extLst>
      <p:ext uri="{BB962C8B-B14F-4D97-AF65-F5344CB8AC3E}">
        <p14:creationId xmlns:p14="http://schemas.microsoft.com/office/powerpoint/2010/main" val="18327391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0"/>
            <a:ext cx="9144000" cy="1828800"/>
          </a:xfrm>
          <a:prstGeom prst="rect">
            <a:avLst/>
          </a:prstGeom>
          <a:solidFill>
            <a:srgbClr val="C8102E"/>
          </a:solidFill>
          <a:ln w="9525">
            <a:noFill/>
            <a:miter lim="800000"/>
            <a:headEnd/>
            <a:tailEnd/>
          </a:ln>
          <a:effectLst/>
        </p:spPr>
        <p:txBody>
          <a:bodyPr wrap="none" anchor="ctr">
            <a:prstTxWarp prst="textNoShape">
              <a:avLst/>
            </a:prstTxWarp>
          </a:bodyPr>
          <a:lstStyle/>
          <a:p>
            <a:endParaRPr lang="en-US"/>
          </a:p>
        </p:txBody>
      </p:sp>
      <p:sp>
        <p:nvSpPr>
          <p:cNvPr id="3076" name="Rectangle 4"/>
          <p:cNvSpPr>
            <a:spLocks noGrp="1" noChangeArrowheads="1"/>
          </p:cNvSpPr>
          <p:nvPr>
            <p:ph type="ctrTitle"/>
          </p:nvPr>
        </p:nvSpPr>
        <p:spPr>
          <a:xfrm>
            <a:off x="533400" y="2514600"/>
            <a:ext cx="6629400" cy="1066800"/>
          </a:xfrm>
        </p:spPr>
        <p:txBody>
          <a:bodyPr anchor="b"/>
          <a:lstStyle>
            <a:lvl1pPr>
              <a:defRPr>
                <a:solidFill>
                  <a:srgbClr val="F1BE48"/>
                </a:solidFill>
              </a:defRPr>
            </a:lvl1pPr>
          </a:lstStyle>
          <a:p>
            <a:r>
              <a:rPr lang="en-US"/>
              <a:t>Click to edit Master title style</a:t>
            </a:r>
          </a:p>
        </p:txBody>
      </p:sp>
      <p:sp>
        <p:nvSpPr>
          <p:cNvPr id="3077" name="Rectangle 5"/>
          <p:cNvSpPr>
            <a:spLocks noGrp="1" noChangeArrowheads="1"/>
          </p:cNvSpPr>
          <p:nvPr>
            <p:ph type="subTitle" idx="1"/>
          </p:nvPr>
        </p:nvSpPr>
        <p:spPr>
          <a:xfrm>
            <a:off x="533400" y="3581400"/>
            <a:ext cx="6248400" cy="1752600"/>
          </a:xfrm>
        </p:spPr>
        <p:txBody>
          <a:bodyPr/>
          <a:lstStyle>
            <a:lvl1pPr marL="0" indent="0">
              <a:buFont typeface="Times" charset="0"/>
              <a:buNone/>
              <a:defRPr sz="2400"/>
            </a:lvl1pPr>
          </a:lstStyle>
          <a:p>
            <a:r>
              <a:rPr lang="en-US"/>
              <a:t>Click to edit Master subtitle style</a:t>
            </a:r>
          </a:p>
        </p:txBody>
      </p:sp>
      <p:sp>
        <p:nvSpPr>
          <p:cNvPr id="3078" name="Text Box 6"/>
          <p:cNvSpPr txBox="1">
            <a:spLocks noChangeArrowheads="1"/>
          </p:cNvSpPr>
          <p:nvPr/>
        </p:nvSpPr>
        <p:spPr bwMode="auto">
          <a:xfrm>
            <a:off x="212725" y="3489325"/>
            <a:ext cx="184150" cy="457200"/>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9"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pic>
        <p:nvPicPr>
          <p:cNvPr id="10" name="Picture 11" descr="ISU LEFT white.eps"/>
          <p:cNvPicPr>
            <a:picLocks noChangeAspect="1"/>
          </p:cNvPicPr>
          <p:nvPr userDrawn="1"/>
        </p:nvPicPr>
        <p:blipFill>
          <a:blip r:embed="rId2"/>
          <a:srcRect b="38235"/>
          <a:stretch>
            <a:fillRect/>
          </a:stretch>
        </p:blipFill>
        <p:spPr bwMode="auto">
          <a:xfrm>
            <a:off x="533400" y="830263"/>
            <a:ext cx="4724400" cy="388937"/>
          </a:xfrm>
          <a:prstGeom prst="rect">
            <a:avLst/>
          </a:prstGeom>
          <a:noFill/>
          <a:ln w="9525">
            <a:noFill/>
            <a:miter lim="800000"/>
            <a:headEnd/>
            <a:tailEnd/>
          </a:ln>
        </p:spPr>
      </p:pic>
      <p:sp>
        <p:nvSpPr>
          <p:cNvPr id="3" name="Text Placeholder 2"/>
          <p:cNvSpPr>
            <a:spLocks noGrp="1"/>
          </p:cNvSpPr>
          <p:nvPr>
            <p:ph type="body" sz="quarter" idx="10" hasCustomPrompt="1"/>
          </p:nvPr>
        </p:nvSpPr>
        <p:spPr>
          <a:xfrm>
            <a:off x="468313" y="1295400"/>
            <a:ext cx="3657600" cy="457200"/>
          </a:xfrm>
        </p:spPr>
        <p:txBody>
          <a:bodyPr/>
          <a:lstStyle>
            <a:lvl1pPr marL="0" indent="0">
              <a:buNone/>
              <a:defRPr sz="1600" b="1" i="0" baseline="0">
                <a:solidFill>
                  <a:schemeClr val="bg1"/>
                </a:solidFill>
                <a:latin typeface="Univers 65" charset="0"/>
                <a:ea typeface="Univers 65" charset="0"/>
                <a:cs typeface="Univers 65" charset="0"/>
              </a:defRPr>
            </a:lvl1pPr>
          </a:lstStyle>
          <a:p>
            <a:pPr lvl="0"/>
            <a:r>
              <a:rPr lang="en-US" dirty="0"/>
              <a:t>Unit Name Goes Here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5" name="Text Placeholder 7"/>
          <p:cNvSpPr>
            <a:spLocks noGrp="1"/>
          </p:cNvSpPr>
          <p:nvPr>
            <p:ph type="body" sz="quarter" idx="10"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a:t>Unit Name Goes Here</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152400"/>
            <a:ext cx="2000250" cy="5029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584835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5" name="Text Placeholder 7"/>
          <p:cNvSpPr>
            <a:spLocks noGrp="1"/>
          </p:cNvSpPr>
          <p:nvPr>
            <p:ph type="body" sz="quarter" idx="10"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a:t>Unit Name Goes Here</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4441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0CA273-8BFC-4CEA-A701-E19540F9BF36}" type="datetime1">
              <a:rPr lang="en-US" smtClean="0"/>
              <a:pPr/>
              <a:t>6/20/2025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5981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2025/6/20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28593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rgbClr val="C8102E"/>
              </a:buClr>
              <a:defRPr/>
            </a:lvl1pPr>
            <a:lvl2pPr>
              <a:buClr>
                <a:srgbClr val="C8102E"/>
              </a:buClr>
              <a:defRPr/>
            </a:lvl2pPr>
            <a:lvl3pPr>
              <a:buClr>
                <a:srgbClr val="C8102E"/>
              </a:buClr>
              <a:defRPr/>
            </a:lvl3pPr>
            <a:lvl4pPr>
              <a:buClr>
                <a:srgbClr val="C8102E"/>
              </a:buClr>
              <a:defRPr/>
            </a:lvl4pPr>
            <a:lvl5pPr>
              <a:buClr>
                <a:srgbClr val="C8102E"/>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8" name="Text Placeholder 7"/>
          <p:cNvSpPr>
            <a:spLocks noGrp="1"/>
          </p:cNvSpPr>
          <p:nvPr>
            <p:ph type="body" sz="quarter" idx="10"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a:t>Unit Name Goes Here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6"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5" name="Text Placeholder 7"/>
          <p:cNvSpPr>
            <a:spLocks noGrp="1"/>
          </p:cNvSpPr>
          <p:nvPr>
            <p:ph type="body" sz="quarter" idx="10"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a:t>Unit Name Goes Here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0668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0668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7" name="Text Placeholder 7"/>
          <p:cNvSpPr>
            <a:spLocks noGrp="1"/>
          </p:cNvSpPr>
          <p:nvPr>
            <p:ph type="body" sz="quarter" idx="10"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a:t>Unit Name Goes Here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8" name="Text Placeholder 7"/>
          <p:cNvSpPr>
            <a:spLocks noGrp="1"/>
          </p:cNvSpPr>
          <p:nvPr>
            <p:ph type="body" sz="quarter" idx="11"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a:t>Unit Name Goes Here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4" name="Text Placeholder 7"/>
          <p:cNvSpPr>
            <a:spLocks noGrp="1"/>
          </p:cNvSpPr>
          <p:nvPr>
            <p:ph type="body" sz="quarter" idx="10"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a:t>Unit Name Goes Here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3" name="Text Placeholder 7"/>
          <p:cNvSpPr>
            <a:spLocks noGrp="1"/>
          </p:cNvSpPr>
          <p:nvPr>
            <p:ph type="body" sz="quarter" idx="10"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a:t>Unit Name Goes Here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6" name="Text Placeholder 7"/>
          <p:cNvSpPr>
            <a:spLocks noGrp="1"/>
          </p:cNvSpPr>
          <p:nvPr>
            <p:ph type="body" sz="quarter" idx="10"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a:t>Unit Name Goes Here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6" name="Text Placeholder 7"/>
          <p:cNvSpPr>
            <a:spLocks noGrp="1"/>
          </p:cNvSpPr>
          <p:nvPr>
            <p:ph type="body" sz="quarter" idx="10"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a:t>Unit Name Goes Here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Rectangle 8"/>
          <p:cNvSpPr>
            <a:spLocks noChangeArrowheads="1"/>
          </p:cNvSpPr>
          <p:nvPr userDrawn="1"/>
        </p:nvSpPr>
        <p:spPr bwMode="auto">
          <a:xfrm>
            <a:off x="0" y="6096000"/>
            <a:ext cx="9144000" cy="762000"/>
          </a:xfrm>
          <a:prstGeom prst="rect">
            <a:avLst/>
          </a:prstGeom>
          <a:solidFill>
            <a:srgbClr val="C8102E"/>
          </a:solidFill>
          <a:ln w="9525">
            <a:noFill/>
            <a:miter lim="800000"/>
            <a:headEnd/>
            <a:tailEnd/>
          </a:ln>
          <a:effectLst/>
        </p:spPr>
        <p:txBody>
          <a:bodyPr wrap="none" anchor="ctr">
            <a:prstTxWarp prst="textNoShape">
              <a:avLst/>
            </a:prstTxWarp>
          </a:bodyPr>
          <a:lstStyle/>
          <a:p>
            <a:endParaRPr lang="en-US"/>
          </a:p>
        </p:txBody>
      </p:sp>
      <p:sp>
        <p:nvSpPr>
          <p:cNvPr id="1026" name="Rectangle 2"/>
          <p:cNvSpPr>
            <a:spLocks noGrp="1" noChangeArrowheads="1"/>
          </p:cNvSpPr>
          <p:nvPr>
            <p:ph type="title"/>
          </p:nvPr>
        </p:nvSpPr>
        <p:spPr bwMode="auto">
          <a:xfrm>
            <a:off x="457200" y="1524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838200" y="1066800"/>
            <a:ext cx="76200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5" name="Text Box 11"/>
          <p:cNvSpPr txBox="1">
            <a:spLocks noChangeArrowheads="1"/>
          </p:cNvSpPr>
          <p:nvPr/>
        </p:nvSpPr>
        <p:spPr bwMode="auto">
          <a:xfrm>
            <a:off x="212725" y="3489325"/>
            <a:ext cx="184150" cy="457200"/>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9"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pic>
        <p:nvPicPr>
          <p:cNvPr id="12" name="Picture 11" descr="ISU LEFT white.eps"/>
          <p:cNvPicPr>
            <a:picLocks noChangeAspect="1"/>
          </p:cNvPicPr>
          <p:nvPr userDrawn="1"/>
        </p:nvPicPr>
        <p:blipFill>
          <a:blip r:embed="rId16"/>
          <a:srcRect b="38235"/>
          <a:stretch>
            <a:fillRect/>
          </a:stretch>
        </p:blipFill>
        <p:spPr bwMode="auto">
          <a:xfrm>
            <a:off x="533400" y="6365927"/>
            <a:ext cx="3200400" cy="263473"/>
          </a:xfrm>
          <a:prstGeom prst="rect">
            <a:avLst/>
          </a:prstGeom>
          <a:noFill/>
          <a:ln w="9525">
            <a:noFill/>
            <a:miter lim="800000"/>
            <a:headEnd/>
            <a:tailEnd/>
          </a:ln>
        </p:spPr>
      </p:pic>
      <p:sp>
        <p:nvSpPr>
          <p:cNvPr id="6" name="Footer Placeholder 5"/>
          <p:cNvSpPr>
            <a:spLocks noGrp="1"/>
          </p:cNvSpPr>
          <p:nvPr>
            <p:ph type="ftr" sz="quarter" idx="3"/>
          </p:nvPr>
        </p:nvSpPr>
        <p:spPr>
          <a:xfrm>
            <a:off x="5715000" y="6315100"/>
            <a:ext cx="3086100" cy="365125"/>
          </a:xfrm>
          <a:prstGeom prst="rect">
            <a:avLst/>
          </a:prstGeom>
        </p:spPr>
        <p:txBody>
          <a:bodyPr vert="horz" lIns="91440" tIns="45720" rIns="91440" bIns="45720" rtlCol="0" anchor="ctr"/>
          <a:lstStyle>
            <a:lvl1pPr algn="ctr">
              <a:defRPr sz="1600" b="1" i="0">
                <a:solidFill>
                  <a:schemeClr val="bg1"/>
                </a:solidFill>
                <a:latin typeface="Univers 65" charset="0"/>
                <a:ea typeface="Univers 65" charset="0"/>
                <a:cs typeface="Univers 65" charset="0"/>
              </a:defRPr>
            </a:lvl1pPr>
          </a:lstStyle>
          <a:p>
            <a:pPr algn="r"/>
            <a:r>
              <a:rPr lang="en-US" dirty="0"/>
              <a:t>Unit Name Goes Here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p:hf hdr="0" ftr="0" dt="0"/>
  <p:txStyles>
    <p:title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p:titleStyle>
    <p:bodyStyle>
      <a:lvl1pPr marL="342900" indent="-342900" algn="l" rtl="0" fontAlgn="base">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wm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24.emf"/><Relationship Id="rId4" Type="http://schemas.openxmlformats.org/officeDocument/2006/relationships/image" Target="../media/image23.emf"/></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hyperlink" Target="https://doi.org/10.1038/s41591-024-03453-1"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209800"/>
            <a:ext cx="8352971" cy="2286000"/>
          </a:xfrm>
        </p:spPr>
        <p:txBody>
          <a:bodyPr/>
          <a:lstStyle/>
          <a:p>
            <a:pPr algn="ctr"/>
            <a:r>
              <a:rPr lang="en-US" dirty="0"/>
              <a:t>Data-driven detection and assessment of nanoplastics in agricultural and biological systems</a:t>
            </a:r>
            <a:br>
              <a:rPr lang="en-US" dirty="0"/>
            </a:br>
            <a:endParaRPr lang="en-US" sz="2400" dirty="0"/>
          </a:p>
        </p:txBody>
      </p:sp>
      <p:sp>
        <p:nvSpPr>
          <p:cNvPr id="3" name="Subtitle 2"/>
          <p:cNvSpPr>
            <a:spLocks noGrp="1"/>
          </p:cNvSpPr>
          <p:nvPr>
            <p:ph type="subTitle" idx="1"/>
          </p:nvPr>
        </p:nvSpPr>
        <p:spPr>
          <a:xfrm>
            <a:off x="914400" y="4114800"/>
            <a:ext cx="8534400" cy="2590800"/>
          </a:xfrm>
        </p:spPr>
        <p:txBody>
          <a:bodyPr/>
          <a:lstStyle/>
          <a:p>
            <a:r>
              <a:rPr lang="en-US" dirty="0"/>
              <a:t>Chenxu Yu</a:t>
            </a:r>
            <a:endParaRPr lang="en-US" baseline="30000" dirty="0"/>
          </a:p>
          <a:p>
            <a:endParaRPr lang="en-US" baseline="30000" dirty="0"/>
          </a:p>
          <a:p>
            <a:r>
              <a:rPr lang="en-US" sz="12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Department of Agricultural and Biosystems Engineering, Iowa State University, Ames, IA 50011, USA.</a:t>
            </a:r>
          </a:p>
          <a:p>
            <a:endParaRPr lang="en-US" dirty="0"/>
          </a:p>
        </p:txBody>
      </p:sp>
      <p:sp>
        <p:nvSpPr>
          <p:cNvPr id="4" name="Text Placeholder 3"/>
          <p:cNvSpPr>
            <a:spLocks noGrp="1"/>
          </p:cNvSpPr>
          <p:nvPr>
            <p:ph type="body" sz="quarter" idx="10"/>
          </p:nvPr>
        </p:nvSpPr>
        <p:spPr>
          <a:xfrm>
            <a:off x="468312" y="1295400"/>
            <a:ext cx="5246687" cy="457200"/>
          </a:xfrm>
        </p:spPr>
        <p:txBody>
          <a:bodyPr/>
          <a:lstStyle/>
          <a:p>
            <a:r>
              <a:rPr lang="en-US" dirty="0"/>
              <a:t>Department of Agricultural and Biosystems Engineering</a:t>
            </a:r>
          </a:p>
        </p:txBody>
      </p:sp>
    </p:spTree>
    <p:extLst>
      <p:ext uri="{BB962C8B-B14F-4D97-AF65-F5344CB8AC3E}">
        <p14:creationId xmlns:p14="http://schemas.microsoft.com/office/powerpoint/2010/main" val="873354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99ECF-E38A-4E81-B36E-5643CDDE41E8}"/>
              </a:ext>
            </a:extLst>
          </p:cNvPr>
          <p:cNvSpPr>
            <a:spLocks noGrp="1"/>
          </p:cNvSpPr>
          <p:nvPr>
            <p:ph type="title"/>
          </p:nvPr>
        </p:nvSpPr>
        <p:spPr>
          <a:xfrm>
            <a:off x="457200" y="152400"/>
            <a:ext cx="7772400" cy="625475"/>
          </a:xfrm>
        </p:spPr>
        <p:txBody>
          <a:bodyPr/>
          <a:lstStyle/>
          <a:p>
            <a:r>
              <a:rPr lang="en-US" sz="1800" b="1" dirty="0">
                <a:effectLst/>
                <a:latin typeface="Times New Roman" panose="02020603050405020304" pitchFamily="18" charset="0"/>
                <a:ea typeface="SimSun" panose="02010600030101010101" pitchFamily="2" charset="-122"/>
                <a:cs typeface="Times New Roman" panose="02020603050405020304" pitchFamily="18" charset="0"/>
              </a:rPr>
              <a:t>Detection and Characterization of M/NP in Irrigation Water and Soil</a:t>
            </a:r>
            <a:endParaRPr lang="en-US" dirty="0"/>
          </a:p>
        </p:txBody>
      </p:sp>
      <p:sp>
        <p:nvSpPr>
          <p:cNvPr id="4" name="Slide Number Placeholder 3">
            <a:extLst>
              <a:ext uri="{FF2B5EF4-FFF2-40B4-BE49-F238E27FC236}">
                <a16:creationId xmlns:a16="http://schemas.microsoft.com/office/drawing/2014/main" id="{BEB1FE6E-0583-44DE-B76E-C1F202BF523B}"/>
              </a:ext>
            </a:extLst>
          </p:cNvPr>
          <p:cNvSpPr>
            <a:spLocks noGrp="1"/>
          </p:cNvSpPr>
          <p:nvPr>
            <p:ph type="sldNum" sz="quarter" idx="12"/>
          </p:nvPr>
        </p:nvSpPr>
        <p:spPr/>
        <p:txBody>
          <a:bodyPr/>
          <a:lstStyle/>
          <a:p>
            <a:fld id="{B6F15528-21DE-4FAA-801E-634DDDAF4B2B}" type="slidenum">
              <a:rPr lang="en-US" smtClean="0"/>
              <a:pPr/>
              <a:t>10</a:t>
            </a:fld>
            <a:endParaRPr lang="en-US"/>
          </a:p>
        </p:txBody>
      </p:sp>
      <p:sp>
        <p:nvSpPr>
          <p:cNvPr id="6" name="Content Placeholder 2">
            <a:extLst>
              <a:ext uri="{FF2B5EF4-FFF2-40B4-BE49-F238E27FC236}">
                <a16:creationId xmlns:a16="http://schemas.microsoft.com/office/drawing/2014/main" id="{45E33385-7953-4F9E-9A4E-D95785F1B968}"/>
              </a:ext>
            </a:extLst>
          </p:cNvPr>
          <p:cNvSpPr txBox="1">
            <a:spLocks/>
          </p:cNvSpPr>
          <p:nvPr/>
        </p:nvSpPr>
        <p:spPr bwMode="auto">
          <a:xfrm>
            <a:off x="543712" y="997670"/>
            <a:ext cx="8219288"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kern="0" dirty="0"/>
              <a:t>Separation</a:t>
            </a:r>
          </a:p>
          <a:p>
            <a:pPr lvl="1" eaLnBrk="1" hangingPunct="1"/>
            <a:r>
              <a:rPr lang="en-US" kern="0" dirty="0"/>
              <a:t>Filtration</a:t>
            </a:r>
          </a:p>
          <a:p>
            <a:pPr lvl="1" eaLnBrk="1" hangingPunct="1"/>
            <a:r>
              <a:rPr lang="en-US" kern="0" dirty="0"/>
              <a:t>Asymmetrical flow-field-flow fractionation</a:t>
            </a:r>
          </a:p>
          <a:p>
            <a:pPr lvl="1" eaLnBrk="1" hangingPunct="1"/>
            <a:r>
              <a:rPr lang="en-US" kern="0" dirty="0"/>
              <a:t>Cloud point extraction (CPE)</a:t>
            </a:r>
          </a:p>
          <a:p>
            <a:pPr lvl="1" eaLnBrk="1" hangingPunct="1"/>
            <a:r>
              <a:rPr lang="en-US" kern="0" dirty="0"/>
              <a:t>AF4: size-based separation</a:t>
            </a:r>
          </a:p>
          <a:p>
            <a:pPr eaLnBrk="1" hangingPunct="1"/>
            <a:r>
              <a:rPr lang="en-US" kern="0" dirty="0"/>
              <a:t>Detection</a:t>
            </a:r>
          </a:p>
          <a:p>
            <a:pPr lvl="1" eaLnBrk="1" hangingPunct="1"/>
            <a:r>
              <a:rPr lang="en-US" kern="0" dirty="0"/>
              <a:t>Microscopy</a:t>
            </a:r>
          </a:p>
          <a:p>
            <a:pPr lvl="1" eaLnBrk="1" hangingPunct="1"/>
            <a:r>
              <a:rPr lang="en-US" kern="0" dirty="0"/>
              <a:t>Mass spectrometry</a:t>
            </a:r>
          </a:p>
          <a:p>
            <a:pPr lvl="1" eaLnBrk="1" hangingPunct="1"/>
            <a:r>
              <a:rPr lang="en-US" kern="0" dirty="0"/>
              <a:t>Spectroscopy</a:t>
            </a:r>
          </a:p>
          <a:p>
            <a:pPr marL="0" indent="0" eaLnBrk="1" hangingPunct="1">
              <a:buNone/>
            </a:pPr>
            <a:endParaRPr lang="en-US" kern="0" dirty="0"/>
          </a:p>
          <a:p>
            <a:pPr eaLnBrk="1" hangingPunct="1"/>
            <a:endParaRPr lang="en-US" kern="0" dirty="0"/>
          </a:p>
        </p:txBody>
      </p:sp>
      <p:graphicFrame>
        <p:nvGraphicFramePr>
          <p:cNvPr id="5" name="Content Placeholder 4">
            <a:extLst>
              <a:ext uri="{FF2B5EF4-FFF2-40B4-BE49-F238E27FC236}">
                <a16:creationId xmlns:a16="http://schemas.microsoft.com/office/drawing/2014/main" id="{C665ABD0-872A-42CF-A352-5D16FA56C7C6}"/>
              </a:ext>
            </a:extLst>
          </p:cNvPr>
          <p:cNvGraphicFramePr>
            <a:graphicFrameLocks noGrp="1"/>
          </p:cNvGraphicFramePr>
          <p:nvPr>
            <p:ph idx="1"/>
            <p:extLst>
              <p:ext uri="{D42A27DB-BD31-4B8C-83A1-F6EECF244321}">
                <p14:modId xmlns:p14="http://schemas.microsoft.com/office/powerpoint/2010/main" val="469673900"/>
              </p:ext>
            </p:extLst>
          </p:nvPr>
        </p:nvGraphicFramePr>
        <p:xfrm>
          <a:off x="233756" y="207176"/>
          <a:ext cx="8839199" cy="6443648"/>
        </p:xfrm>
        <a:graphic>
          <a:graphicData uri="http://schemas.openxmlformats.org/drawingml/2006/table">
            <a:tbl>
              <a:tblPr firstRow="1" firstCol="1" bandRow="1">
                <a:tableStyleId>{5C22544A-7EE6-4342-B048-85BDC9FD1C3A}</a:tableStyleId>
              </a:tblPr>
              <a:tblGrid>
                <a:gridCol w="1289049">
                  <a:extLst>
                    <a:ext uri="{9D8B030D-6E8A-4147-A177-3AD203B41FA5}">
                      <a16:colId xmlns:a16="http://schemas.microsoft.com/office/drawing/2014/main" val="3380246498"/>
                    </a:ext>
                  </a:extLst>
                </a:gridCol>
                <a:gridCol w="2486025">
                  <a:extLst>
                    <a:ext uri="{9D8B030D-6E8A-4147-A177-3AD203B41FA5}">
                      <a16:colId xmlns:a16="http://schemas.microsoft.com/office/drawing/2014/main" val="1307052314"/>
                    </a:ext>
                  </a:extLst>
                </a:gridCol>
                <a:gridCol w="1565274">
                  <a:extLst>
                    <a:ext uri="{9D8B030D-6E8A-4147-A177-3AD203B41FA5}">
                      <a16:colId xmlns:a16="http://schemas.microsoft.com/office/drawing/2014/main" val="910801445"/>
                    </a:ext>
                  </a:extLst>
                </a:gridCol>
                <a:gridCol w="1381125">
                  <a:extLst>
                    <a:ext uri="{9D8B030D-6E8A-4147-A177-3AD203B41FA5}">
                      <a16:colId xmlns:a16="http://schemas.microsoft.com/office/drawing/2014/main" val="1983585484"/>
                    </a:ext>
                  </a:extLst>
                </a:gridCol>
                <a:gridCol w="2117726">
                  <a:extLst>
                    <a:ext uri="{9D8B030D-6E8A-4147-A177-3AD203B41FA5}">
                      <a16:colId xmlns:a16="http://schemas.microsoft.com/office/drawing/2014/main" val="1407444619"/>
                    </a:ext>
                  </a:extLst>
                </a:gridCol>
              </a:tblGrid>
              <a:tr h="605484">
                <a:tc>
                  <a:txBody>
                    <a:bodyPr/>
                    <a:lstStyle/>
                    <a:p>
                      <a:pPr marL="0" marR="0" indent="0" algn="just">
                        <a:lnSpc>
                          <a:spcPct val="115000"/>
                        </a:lnSpc>
                        <a:spcBef>
                          <a:spcPts val="0"/>
                        </a:spcBef>
                        <a:spcAft>
                          <a:spcPts val="0"/>
                        </a:spcAft>
                        <a:tabLst>
                          <a:tab pos="4572000" algn="l"/>
                        </a:tabLst>
                      </a:pPr>
                      <a:r>
                        <a:rPr lang="en-US" sz="1600" dirty="0">
                          <a:solidFill>
                            <a:schemeClr val="tx1"/>
                          </a:solidFill>
                          <a:effectLst/>
                        </a:rPr>
                        <a:t>Sample type</a:t>
                      </a:r>
                      <a:endParaRPr lang="en-US" sz="16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nchor="ctr"/>
                </a:tc>
                <a:tc>
                  <a:txBody>
                    <a:bodyPr/>
                    <a:lstStyle/>
                    <a:p>
                      <a:pPr marL="0" marR="0" indent="0" algn="just">
                        <a:lnSpc>
                          <a:spcPct val="115000"/>
                        </a:lnSpc>
                        <a:spcBef>
                          <a:spcPts val="0"/>
                        </a:spcBef>
                        <a:spcAft>
                          <a:spcPts val="0"/>
                        </a:spcAft>
                        <a:tabLst>
                          <a:tab pos="4572000" algn="l"/>
                        </a:tabLst>
                      </a:pPr>
                      <a:r>
                        <a:rPr lang="en-US" sz="1600" dirty="0">
                          <a:solidFill>
                            <a:schemeClr val="tx1"/>
                          </a:solidFill>
                          <a:effectLst/>
                        </a:rPr>
                        <a:t>Separation</a:t>
                      </a:r>
                      <a:endParaRPr lang="en-US" sz="16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nchor="ctr"/>
                </a:tc>
                <a:tc>
                  <a:txBody>
                    <a:bodyPr/>
                    <a:lstStyle/>
                    <a:p>
                      <a:pPr marL="0" marR="0" indent="0" algn="just">
                        <a:lnSpc>
                          <a:spcPct val="115000"/>
                        </a:lnSpc>
                        <a:spcBef>
                          <a:spcPts val="0"/>
                        </a:spcBef>
                        <a:spcAft>
                          <a:spcPts val="0"/>
                        </a:spcAft>
                        <a:tabLst>
                          <a:tab pos="4572000" algn="l"/>
                        </a:tabLst>
                      </a:pPr>
                      <a:r>
                        <a:rPr lang="en-US" sz="1600" dirty="0">
                          <a:solidFill>
                            <a:schemeClr val="tx1"/>
                          </a:solidFill>
                          <a:effectLst/>
                        </a:rPr>
                        <a:t>Concentration quantification</a:t>
                      </a:r>
                      <a:endParaRPr lang="en-US" sz="16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nchor="ctr"/>
                </a:tc>
                <a:tc>
                  <a:txBody>
                    <a:bodyPr/>
                    <a:lstStyle/>
                    <a:p>
                      <a:pPr marL="0" marR="0" indent="0" algn="just">
                        <a:lnSpc>
                          <a:spcPct val="115000"/>
                        </a:lnSpc>
                        <a:spcBef>
                          <a:spcPts val="0"/>
                        </a:spcBef>
                        <a:spcAft>
                          <a:spcPts val="0"/>
                        </a:spcAft>
                        <a:tabLst>
                          <a:tab pos="4572000" algn="l"/>
                        </a:tabLst>
                      </a:pPr>
                      <a:r>
                        <a:rPr lang="en-US" sz="1600" dirty="0">
                          <a:solidFill>
                            <a:schemeClr val="tx1"/>
                          </a:solidFill>
                          <a:effectLst/>
                        </a:rPr>
                        <a:t>Composition identification</a:t>
                      </a:r>
                      <a:endParaRPr lang="en-US" sz="16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nchor="ctr"/>
                </a:tc>
                <a:tc>
                  <a:txBody>
                    <a:bodyPr/>
                    <a:lstStyle/>
                    <a:p>
                      <a:pPr marL="0" marR="0" indent="0" algn="just">
                        <a:lnSpc>
                          <a:spcPct val="115000"/>
                        </a:lnSpc>
                        <a:spcBef>
                          <a:spcPts val="0"/>
                        </a:spcBef>
                        <a:spcAft>
                          <a:spcPts val="0"/>
                        </a:spcAft>
                        <a:tabLst>
                          <a:tab pos="4572000" algn="l"/>
                        </a:tabLst>
                      </a:pPr>
                      <a:r>
                        <a:rPr lang="en-US" sz="1600" dirty="0">
                          <a:solidFill>
                            <a:schemeClr val="tx1"/>
                          </a:solidFill>
                          <a:effectLst/>
                        </a:rPr>
                        <a:t>Size characterization</a:t>
                      </a:r>
                      <a:endParaRPr lang="en-US" sz="16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nchor="ctr"/>
                </a:tc>
                <a:extLst>
                  <a:ext uri="{0D108BD9-81ED-4DB2-BD59-A6C34878D82A}">
                    <a16:rowId xmlns:a16="http://schemas.microsoft.com/office/drawing/2014/main" val="3687950596"/>
                  </a:ext>
                </a:extLst>
              </a:tr>
              <a:tr h="452598">
                <a:tc>
                  <a:txBody>
                    <a:bodyPr/>
                    <a:lstStyle/>
                    <a:p>
                      <a:pPr marL="0" marR="0" indent="0" algn="just">
                        <a:lnSpc>
                          <a:spcPct val="150000"/>
                        </a:lnSpc>
                        <a:spcBef>
                          <a:spcPts val="0"/>
                        </a:spcBef>
                        <a:spcAft>
                          <a:spcPts val="0"/>
                        </a:spcAft>
                        <a:tabLst>
                          <a:tab pos="4572000" algn="l"/>
                        </a:tabLst>
                      </a:pPr>
                      <a:r>
                        <a:rPr lang="en-US" sz="1600" dirty="0">
                          <a:solidFill>
                            <a:schemeClr val="tx1"/>
                          </a:solidFill>
                          <a:effectLst/>
                        </a:rPr>
                        <a:t>Surface water</a:t>
                      </a:r>
                      <a:endParaRPr lang="en-US" sz="16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tc>
                  <a:txBody>
                    <a:bodyPr/>
                    <a:lstStyle/>
                    <a:p>
                      <a:pPr marL="0" marR="0" indent="0" algn="just">
                        <a:lnSpc>
                          <a:spcPct val="150000"/>
                        </a:lnSpc>
                        <a:spcBef>
                          <a:spcPts val="0"/>
                        </a:spcBef>
                        <a:spcAft>
                          <a:spcPts val="0"/>
                        </a:spcAft>
                        <a:tabLst>
                          <a:tab pos="4572000" algn="l"/>
                        </a:tabLst>
                      </a:pPr>
                      <a:r>
                        <a:rPr lang="en-US" sz="1600" dirty="0">
                          <a:effectLst/>
                        </a:rPr>
                        <a:t>ultrafiltration, AF4</a:t>
                      </a:r>
                      <a:endParaRPr lang="en-US" sz="1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tc>
                  <a:txBody>
                    <a:bodyPr/>
                    <a:lstStyle/>
                    <a:p>
                      <a:pPr marL="0" marR="0" indent="0" algn="just">
                        <a:lnSpc>
                          <a:spcPct val="150000"/>
                        </a:lnSpc>
                        <a:spcBef>
                          <a:spcPts val="0"/>
                        </a:spcBef>
                        <a:spcAft>
                          <a:spcPts val="0"/>
                        </a:spcAft>
                        <a:tabLst>
                          <a:tab pos="4572000" algn="l"/>
                        </a:tabLst>
                      </a:pPr>
                      <a:r>
                        <a:rPr lang="en-US" sz="1600">
                          <a:effectLst/>
                        </a:rPr>
                        <a:t>UV spectroscopy</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tc>
                  <a:txBody>
                    <a:bodyPr/>
                    <a:lstStyle/>
                    <a:p>
                      <a:pPr marL="0" marR="0" indent="0" algn="just">
                        <a:lnSpc>
                          <a:spcPct val="150000"/>
                        </a:lnSpc>
                        <a:spcBef>
                          <a:spcPts val="0"/>
                        </a:spcBef>
                        <a:spcAft>
                          <a:spcPts val="0"/>
                        </a:spcAft>
                        <a:tabLst>
                          <a:tab pos="4572000" algn="l"/>
                        </a:tabLst>
                      </a:pPr>
                      <a:r>
                        <a:rPr lang="en-US" sz="1600">
                          <a:effectLst/>
                        </a:rPr>
                        <a:t>GC-MS</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tc>
                  <a:txBody>
                    <a:bodyPr/>
                    <a:lstStyle/>
                    <a:p>
                      <a:pPr marL="0" marR="0" indent="0" algn="just">
                        <a:lnSpc>
                          <a:spcPct val="150000"/>
                        </a:lnSpc>
                        <a:spcBef>
                          <a:spcPts val="0"/>
                        </a:spcBef>
                        <a:spcAft>
                          <a:spcPts val="0"/>
                        </a:spcAft>
                        <a:tabLst>
                          <a:tab pos="4572000" algn="l"/>
                        </a:tabLst>
                      </a:pPr>
                      <a:r>
                        <a:rPr lang="en-US" sz="1600">
                          <a:effectLst/>
                        </a:rPr>
                        <a:t>LSS</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extLst>
                  <a:ext uri="{0D108BD9-81ED-4DB2-BD59-A6C34878D82A}">
                    <a16:rowId xmlns:a16="http://schemas.microsoft.com/office/drawing/2014/main" val="3709713507"/>
                  </a:ext>
                </a:extLst>
              </a:tr>
              <a:tr h="452598">
                <a:tc>
                  <a:txBody>
                    <a:bodyPr/>
                    <a:lstStyle/>
                    <a:p>
                      <a:pPr marL="0" marR="0" indent="0" algn="just">
                        <a:lnSpc>
                          <a:spcPct val="150000"/>
                        </a:lnSpc>
                        <a:spcBef>
                          <a:spcPts val="0"/>
                        </a:spcBef>
                        <a:spcAft>
                          <a:spcPts val="0"/>
                        </a:spcAft>
                        <a:tabLst>
                          <a:tab pos="4572000" algn="l"/>
                        </a:tabLst>
                      </a:pPr>
                      <a:r>
                        <a:rPr lang="en-US" sz="1600" dirty="0">
                          <a:solidFill>
                            <a:schemeClr val="tx1"/>
                          </a:solidFill>
                          <a:effectLst/>
                        </a:rPr>
                        <a:t>Surface water</a:t>
                      </a:r>
                      <a:endParaRPr lang="en-US" sz="16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tc>
                  <a:txBody>
                    <a:bodyPr/>
                    <a:lstStyle/>
                    <a:p>
                      <a:pPr marL="0" marR="0" indent="0" algn="just">
                        <a:lnSpc>
                          <a:spcPct val="150000"/>
                        </a:lnSpc>
                        <a:spcBef>
                          <a:spcPts val="0"/>
                        </a:spcBef>
                        <a:spcAft>
                          <a:spcPts val="0"/>
                        </a:spcAft>
                        <a:tabLst>
                          <a:tab pos="4572000" algn="l"/>
                        </a:tabLst>
                      </a:pPr>
                      <a:r>
                        <a:rPr lang="en-US" sz="1600">
                          <a:effectLst/>
                        </a:rPr>
                        <a:t>–</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tc>
                  <a:txBody>
                    <a:bodyPr/>
                    <a:lstStyle/>
                    <a:p>
                      <a:pPr marL="0" marR="0" indent="0" algn="just">
                        <a:lnSpc>
                          <a:spcPct val="150000"/>
                        </a:lnSpc>
                        <a:spcBef>
                          <a:spcPts val="0"/>
                        </a:spcBef>
                        <a:spcAft>
                          <a:spcPts val="0"/>
                        </a:spcAft>
                        <a:tabLst>
                          <a:tab pos="4572000" algn="l"/>
                        </a:tabLst>
                      </a:pPr>
                      <a:r>
                        <a:rPr lang="en-US" sz="1600" dirty="0">
                          <a:effectLst/>
                        </a:rPr>
                        <a:t>ICP-MS</a:t>
                      </a:r>
                      <a:endParaRPr lang="en-US" sz="1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tc>
                  <a:txBody>
                    <a:bodyPr/>
                    <a:lstStyle/>
                    <a:p>
                      <a:pPr marL="0" marR="0" indent="0" algn="just">
                        <a:lnSpc>
                          <a:spcPct val="150000"/>
                        </a:lnSpc>
                        <a:spcBef>
                          <a:spcPts val="0"/>
                        </a:spcBef>
                        <a:spcAft>
                          <a:spcPts val="0"/>
                        </a:spcAft>
                        <a:tabLst>
                          <a:tab pos="4572000" algn="l"/>
                        </a:tabLst>
                      </a:pPr>
                      <a:r>
                        <a:rPr lang="en-US" sz="1600">
                          <a:effectLst/>
                        </a:rPr>
                        <a:t>–</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tc>
                  <a:txBody>
                    <a:bodyPr/>
                    <a:lstStyle/>
                    <a:p>
                      <a:pPr marL="0" marR="0" indent="0" algn="just">
                        <a:lnSpc>
                          <a:spcPct val="150000"/>
                        </a:lnSpc>
                        <a:spcBef>
                          <a:spcPts val="0"/>
                        </a:spcBef>
                        <a:spcAft>
                          <a:spcPts val="0"/>
                        </a:spcAft>
                        <a:tabLst>
                          <a:tab pos="4572000" algn="l"/>
                        </a:tabLst>
                      </a:pPr>
                      <a:r>
                        <a:rPr lang="en-US" sz="1600">
                          <a:effectLst/>
                        </a:rPr>
                        <a:t>SEM</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extLst>
                  <a:ext uri="{0D108BD9-81ED-4DB2-BD59-A6C34878D82A}">
                    <a16:rowId xmlns:a16="http://schemas.microsoft.com/office/drawing/2014/main" val="165671132"/>
                  </a:ext>
                </a:extLst>
              </a:tr>
              <a:tr h="452598">
                <a:tc>
                  <a:txBody>
                    <a:bodyPr/>
                    <a:lstStyle/>
                    <a:p>
                      <a:pPr marL="0" marR="0" indent="0" algn="just">
                        <a:lnSpc>
                          <a:spcPct val="150000"/>
                        </a:lnSpc>
                        <a:spcBef>
                          <a:spcPts val="0"/>
                        </a:spcBef>
                        <a:spcAft>
                          <a:spcPts val="0"/>
                        </a:spcAft>
                        <a:tabLst>
                          <a:tab pos="4572000" algn="l"/>
                        </a:tabLst>
                      </a:pPr>
                      <a:r>
                        <a:rPr lang="en-US" sz="1600">
                          <a:solidFill>
                            <a:schemeClr val="tx1"/>
                          </a:solidFill>
                          <a:effectLst/>
                        </a:rPr>
                        <a:t>Surface water</a:t>
                      </a:r>
                      <a:endParaRPr lang="en-US" sz="160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tc>
                  <a:txBody>
                    <a:bodyPr/>
                    <a:lstStyle/>
                    <a:p>
                      <a:pPr marL="0" marR="0" indent="0" algn="just">
                        <a:lnSpc>
                          <a:spcPct val="150000"/>
                        </a:lnSpc>
                        <a:spcBef>
                          <a:spcPts val="0"/>
                        </a:spcBef>
                        <a:spcAft>
                          <a:spcPts val="0"/>
                        </a:spcAft>
                        <a:tabLst>
                          <a:tab pos="4572000" algn="l"/>
                        </a:tabLst>
                      </a:pPr>
                      <a:r>
                        <a:rPr lang="en-US" sz="1600">
                          <a:effectLst/>
                        </a:rPr>
                        <a:t>filtration</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tc>
                  <a:txBody>
                    <a:bodyPr/>
                    <a:lstStyle/>
                    <a:p>
                      <a:pPr marL="0" marR="0" indent="0" algn="just">
                        <a:lnSpc>
                          <a:spcPct val="150000"/>
                        </a:lnSpc>
                        <a:spcBef>
                          <a:spcPts val="0"/>
                        </a:spcBef>
                        <a:spcAft>
                          <a:spcPts val="0"/>
                        </a:spcAft>
                        <a:tabLst>
                          <a:tab pos="4572000" algn="l"/>
                        </a:tabLst>
                      </a:pPr>
                      <a:r>
                        <a:rPr lang="en-US" sz="1600">
                          <a:effectLst/>
                        </a:rPr>
                        <a:t>–</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tc>
                  <a:txBody>
                    <a:bodyPr/>
                    <a:lstStyle/>
                    <a:p>
                      <a:pPr marL="0" marR="0" indent="0" algn="just">
                        <a:lnSpc>
                          <a:spcPct val="150000"/>
                        </a:lnSpc>
                        <a:spcBef>
                          <a:spcPts val="0"/>
                        </a:spcBef>
                        <a:spcAft>
                          <a:spcPts val="0"/>
                        </a:spcAft>
                        <a:tabLst>
                          <a:tab pos="4572000" algn="l"/>
                        </a:tabLst>
                      </a:pPr>
                      <a:r>
                        <a:rPr lang="en-US" sz="1600" dirty="0">
                          <a:effectLst/>
                        </a:rPr>
                        <a:t>SERS</a:t>
                      </a:r>
                      <a:endParaRPr lang="en-US" sz="1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tc>
                  <a:txBody>
                    <a:bodyPr/>
                    <a:lstStyle/>
                    <a:p>
                      <a:pPr marL="0" marR="0" indent="0" algn="just">
                        <a:lnSpc>
                          <a:spcPct val="150000"/>
                        </a:lnSpc>
                        <a:spcBef>
                          <a:spcPts val="0"/>
                        </a:spcBef>
                        <a:spcAft>
                          <a:spcPts val="0"/>
                        </a:spcAft>
                        <a:tabLst>
                          <a:tab pos="4572000" algn="l"/>
                        </a:tabLst>
                      </a:pPr>
                      <a:r>
                        <a:rPr lang="en-US" sz="1600">
                          <a:effectLst/>
                        </a:rPr>
                        <a:t>optical microscopy, SEM</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extLst>
                  <a:ext uri="{0D108BD9-81ED-4DB2-BD59-A6C34878D82A}">
                    <a16:rowId xmlns:a16="http://schemas.microsoft.com/office/drawing/2014/main" val="2965647549"/>
                  </a:ext>
                </a:extLst>
              </a:tr>
              <a:tr h="452598">
                <a:tc>
                  <a:txBody>
                    <a:bodyPr/>
                    <a:lstStyle/>
                    <a:p>
                      <a:pPr marL="0" marR="0" indent="0" algn="just">
                        <a:lnSpc>
                          <a:spcPct val="150000"/>
                        </a:lnSpc>
                        <a:spcBef>
                          <a:spcPts val="0"/>
                        </a:spcBef>
                        <a:spcAft>
                          <a:spcPts val="0"/>
                        </a:spcAft>
                        <a:tabLst>
                          <a:tab pos="4572000" algn="l"/>
                        </a:tabLst>
                      </a:pPr>
                      <a:r>
                        <a:rPr lang="en-US" sz="1600" dirty="0">
                          <a:solidFill>
                            <a:schemeClr val="tx1"/>
                          </a:solidFill>
                          <a:effectLst/>
                        </a:rPr>
                        <a:t>Surface water</a:t>
                      </a:r>
                      <a:endParaRPr lang="en-US" sz="16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tc>
                  <a:txBody>
                    <a:bodyPr/>
                    <a:lstStyle/>
                    <a:p>
                      <a:pPr marL="0" marR="0" indent="0" algn="just">
                        <a:lnSpc>
                          <a:spcPct val="150000"/>
                        </a:lnSpc>
                        <a:spcBef>
                          <a:spcPts val="0"/>
                        </a:spcBef>
                        <a:spcAft>
                          <a:spcPts val="0"/>
                        </a:spcAft>
                        <a:tabLst>
                          <a:tab pos="4572000" algn="l"/>
                        </a:tabLst>
                      </a:pPr>
                      <a:r>
                        <a:rPr lang="en-US" sz="1600">
                          <a:effectLst/>
                        </a:rPr>
                        <a:t>filtration, CPE</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tc>
                  <a:txBody>
                    <a:bodyPr/>
                    <a:lstStyle/>
                    <a:p>
                      <a:pPr marL="0" marR="0" indent="0" algn="just">
                        <a:lnSpc>
                          <a:spcPct val="150000"/>
                        </a:lnSpc>
                        <a:spcBef>
                          <a:spcPts val="0"/>
                        </a:spcBef>
                        <a:spcAft>
                          <a:spcPts val="0"/>
                        </a:spcAft>
                        <a:tabLst>
                          <a:tab pos="4572000" algn="l"/>
                        </a:tabLst>
                      </a:pPr>
                      <a:r>
                        <a:rPr lang="en-US" sz="1600">
                          <a:effectLst/>
                        </a:rPr>
                        <a:t>GC-MS</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tc>
                  <a:txBody>
                    <a:bodyPr/>
                    <a:lstStyle/>
                    <a:p>
                      <a:pPr marL="0" marR="0" indent="0" algn="just">
                        <a:lnSpc>
                          <a:spcPct val="150000"/>
                        </a:lnSpc>
                        <a:spcBef>
                          <a:spcPts val="0"/>
                        </a:spcBef>
                        <a:spcAft>
                          <a:spcPts val="0"/>
                        </a:spcAft>
                        <a:tabLst>
                          <a:tab pos="4572000" algn="l"/>
                        </a:tabLst>
                      </a:pPr>
                      <a:r>
                        <a:rPr lang="en-US" sz="1600" dirty="0">
                          <a:effectLst/>
                        </a:rPr>
                        <a:t>GC-MS</a:t>
                      </a:r>
                      <a:endParaRPr lang="en-US" sz="1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tc>
                  <a:txBody>
                    <a:bodyPr/>
                    <a:lstStyle/>
                    <a:p>
                      <a:pPr marL="0" marR="0" indent="0" algn="just">
                        <a:lnSpc>
                          <a:spcPct val="150000"/>
                        </a:lnSpc>
                        <a:spcBef>
                          <a:spcPts val="0"/>
                        </a:spcBef>
                        <a:spcAft>
                          <a:spcPts val="0"/>
                        </a:spcAft>
                        <a:tabLst>
                          <a:tab pos="4572000" algn="l"/>
                        </a:tabLst>
                      </a:pPr>
                      <a:r>
                        <a:rPr lang="en-US" sz="1600">
                          <a:effectLst/>
                        </a:rPr>
                        <a:t>TEM</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extLst>
                  <a:ext uri="{0D108BD9-81ED-4DB2-BD59-A6C34878D82A}">
                    <a16:rowId xmlns:a16="http://schemas.microsoft.com/office/drawing/2014/main" val="637405593"/>
                  </a:ext>
                </a:extLst>
              </a:tr>
              <a:tr h="452598">
                <a:tc>
                  <a:txBody>
                    <a:bodyPr/>
                    <a:lstStyle/>
                    <a:p>
                      <a:pPr marL="0" marR="0" indent="0" algn="just">
                        <a:lnSpc>
                          <a:spcPct val="150000"/>
                        </a:lnSpc>
                        <a:spcBef>
                          <a:spcPts val="0"/>
                        </a:spcBef>
                        <a:spcAft>
                          <a:spcPts val="0"/>
                        </a:spcAft>
                        <a:tabLst>
                          <a:tab pos="4572000" algn="l"/>
                        </a:tabLst>
                      </a:pPr>
                      <a:r>
                        <a:rPr lang="en-US" sz="1600" dirty="0">
                          <a:solidFill>
                            <a:schemeClr val="tx1"/>
                          </a:solidFill>
                          <a:effectLst/>
                        </a:rPr>
                        <a:t>Surface water</a:t>
                      </a:r>
                      <a:endParaRPr lang="en-US" sz="16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tc>
                  <a:txBody>
                    <a:bodyPr/>
                    <a:lstStyle/>
                    <a:p>
                      <a:pPr marL="0" marR="0" indent="0" algn="just">
                        <a:lnSpc>
                          <a:spcPct val="150000"/>
                        </a:lnSpc>
                        <a:spcBef>
                          <a:spcPts val="0"/>
                        </a:spcBef>
                        <a:spcAft>
                          <a:spcPts val="0"/>
                        </a:spcAft>
                        <a:tabLst>
                          <a:tab pos="4572000" algn="l"/>
                        </a:tabLst>
                      </a:pPr>
                      <a:r>
                        <a:rPr lang="en-US" sz="1600">
                          <a:effectLst/>
                        </a:rPr>
                        <a:t>filtration, centrifugation</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tc>
                  <a:txBody>
                    <a:bodyPr/>
                    <a:lstStyle/>
                    <a:p>
                      <a:pPr marL="0" marR="0" indent="0" algn="just">
                        <a:lnSpc>
                          <a:spcPct val="150000"/>
                        </a:lnSpc>
                        <a:spcBef>
                          <a:spcPts val="0"/>
                        </a:spcBef>
                        <a:spcAft>
                          <a:spcPts val="0"/>
                        </a:spcAft>
                        <a:tabLst>
                          <a:tab pos="4572000" algn="l"/>
                        </a:tabLst>
                      </a:pPr>
                      <a:r>
                        <a:rPr lang="en-US" sz="1600">
                          <a:effectLst/>
                        </a:rPr>
                        <a:t>UV spectroscopy</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tc>
                  <a:txBody>
                    <a:bodyPr/>
                    <a:lstStyle/>
                    <a:p>
                      <a:pPr marL="0" marR="0" indent="0" algn="just">
                        <a:lnSpc>
                          <a:spcPct val="150000"/>
                        </a:lnSpc>
                        <a:spcBef>
                          <a:spcPts val="0"/>
                        </a:spcBef>
                        <a:spcAft>
                          <a:spcPts val="0"/>
                        </a:spcAft>
                        <a:tabLst>
                          <a:tab pos="4572000" algn="l"/>
                        </a:tabLst>
                      </a:pPr>
                      <a:r>
                        <a:rPr lang="en-US" sz="1600">
                          <a:effectLst/>
                        </a:rPr>
                        <a:t>–</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tc>
                  <a:txBody>
                    <a:bodyPr/>
                    <a:lstStyle/>
                    <a:p>
                      <a:pPr marL="0" marR="0" indent="0" algn="just">
                        <a:lnSpc>
                          <a:spcPct val="150000"/>
                        </a:lnSpc>
                        <a:spcBef>
                          <a:spcPts val="0"/>
                        </a:spcBef>
                        <a:spcAft>
                          <a:spcPts val="0"/>
                        </a:spcAft>
                        <a:tabLst>
                          <a:tab pos="4572000" algn="l"/>
                        </a:tabLst>
                      </a:pPr>
                      <a:r>
                        <a:rPr lang="en-US" sz="1600">
                          <a:effectLst/>
                        </a:rPr>
                        <a:t>LSS, SEM</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extLst>
                  <a:ext uri="{0D108BD9-81ED-4DB2-BD59-A6C34878D82A}">
                    <a16:rowId xmlns:a16="http://schemas.microsoft.com/office/drawing/2014/main" val="3016808160"/>
                  </a:ext>
                </a:extLst>
              </a:tr>
              <a:tr h="452598">
                <a:tc>
                  <a:txBody>
                    <a:bodyPr/>
                    <a:lstStyle/>
                    <a:p>
                      <a:pPr marL="0" marR="0" indent="0" algn="just">
                        <a:lnSpc>
                          <a:spcPct val="150000"/>
                        </a:lnSpc>
                        <a:spcBef>
                          <a:spcPts val="0"/>
                        </a:spcBef>
                        <a:spcAft>
                          <a:spcPts val="0"/>
                        </a:spcAft>
                        <a:tabLst>
                          <a:tab pos="4572000" algn="l"/>
                        </a:tabLst>
                      </a:pPr>
                      <a:r>
                        <a:rPr lang="en-US" sz="1600" dirty="0">
                          <a:solidFill>
                            <a:schemeClr val="tx1"/>
                          </a:solidFill>
                          <a:effectLst/>
                        </a:rPr>
                        <a:t>Surface water</a:t>
                      </a:r>
                      <a:endParaRPr lang="en-US" sz="16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tc>
                  <a:txBody>
                    <a:bodyPr/>
                    <a:lstStyle/>
                    <a:p>
                      <a:pPr marL="0" marR="0" indent="0" algn="just">
                        <a:lnSpc>
                          <a:spcPct val="150000"/>
                        </a:lnSpc>
                        <a:spcBef>
                          <a:spcPts val="0"/>
                        </a:spcBef>
                        <a:spcAft>
                          <a:spcPts val="0"/>
                        </a:spcAft>
                        <a:tabLst>
                          <a:tab pos="4572000" algn="l"/>
                        </a:tabLst>
                      </a:pPr>
                      <a:r>
                        <a:rPr lang="en-US" sz="1600">
                          <a:effectLst/>
                        </a:rPr>
                        <a:t>filtration, CPE</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tc>
                  <a:txBody>
                    <a:bodyPr/>
                    <a:lstStyle/>
                    <a:p>
                      <a:pPr marL="0" marR="0" indent="0" algn="just">
                        <a:lnSpc>
                          <a:spcPct val="150000"/>
                        </a:lnSpc>
                        <a:spcBef>
                          <a:spcPts val="0"/>
                        </a:spcBef>
                        <a:spcAft>
                          <a:spcPts val="0"/>
                        </a:spcAft>
                        <a:tabLst>
                          <a:tab pos="4572000" algn="l"/>
                        </a:tabLst>
                      </a:pPr>
                      <a:r>
                        <a:rPr lang="en-US" sz="1600">
                          <a:effectLst/>
                        </a:rPr>
                        <a:t>GC-MS</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tc>
                  <a:txBody>
                    <a:bodyPr/>
                    <a:lstStyle/>
                    <a:p>
                      <a:pPr marL="0" marR="0" indent="0" algn="just">
                        <a:lnSpc>
                          <a:spcPct val="150000"/>
                        </a:lnSpc>
                        <a:spcBef>
                          <a:spcPts val="0"/>
                        </a:spcBef>
                        <a:spcAft>
                          <a:spcPts val="0"/>
                        </a:spcAft>
                        <a:tabLst>
                          <a:tab pos="4572000" algn="l"/>
                        </a:tabLst>
                      </a:pPr>
                      <a:r>
                        <a:rPr lang="en-US" sz="1600">
                          <a:effectLst/>
                        </a:rPr>
                        <a:t>GC-MS</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tc>
                  <a:txBody>
                    <a:bodyPr/>
                    <a:lstStyle/>
                    <a:p>
                      <a:pPr marL="0" marR="0" indent="0" algn="just">
                        <a:lnSpc>
                          <a:spcPct val="150000"/>
                        </a:lnSpc>
                        <a:spcBef>
                          <a:spcPts val="0"/>
                        </a:spcBef>
                        <a:spcAft>
                          <a:spcPts val="0"/>
                        </a:spcAft>
                        <a:tabLst>
                          <a:tab pos="4572000" algn="l"/>
                        </a:tabLst>
                      </a:pPr>
                      <a:r>
                        <a:rPr lang="en-US" sz="1600" dirty="0">
                          <a:effectLst/>
                        </a:rPr>
                        <a:t>SEM</a:t>
                      </a:r>
                      <a:endParaRPr lang="en-US" sz="1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extLst>
                  <a:ext uri="{0D108BD9-81ED-4DB2-BD59-A6C34878D82A}">
                    <a16:rowId xmlns:a16="http://schemas.microsoft.com/office/drawing/2014/main" val="3068508522"/>
                  </a:ext>
                </a:extLst>
              </a:tr>
              <a:tr h="452598">
                <a:tc>
                  <a:txBody>
                    <a:bodyPr/>
                    <a:lstStyle/>
                    <a:p>
                      <a:pPr marL="0" marR="0" indent="0" algn="just">
                        <a:lnSpc>
                          <a:spcPct val="150000"/>
                        </a:lnSpc>
                        <a:spcBef>
                          <a:spcPts val="0"/>
                        </a:spcBef>
                        <a:spcAft>
                          <a:spcPts val="0"/>
                        </a:spcAft>
                        <a:tabLst>
                          <a:tab pos="4572000" algn="l"/>
                        </a:tabLst>
                      </a:pPr>
                      <a:r>
                        <a:rPr lang="en-US" sz="1600" dirty="0">
                          <a:solidFill>
                            <a:schemeClr val="tx1"/>
                          </a:solidFill>
                          <a:effectLst/>
                        </a:rPr>
                        <a:t>Surface water</a:t>
                      </a:r>
                      <a:endParaRPr lang="en-US" sz="16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tc>
                  <a:txBody>
                    <a:bodyPr/>
                    <a:lstStyle/>
                    <a:p>
                      <a:pPr marL="0" marR="0" indent="0" algn="just">
                        <a:lnSpc>
                          <a:spcPct val="150000"/>
                        </a:lnSpc>
                        <a:spcBef>
                          <a:spcPts val="0"/>
                        </a:spcBef>
                        <a:spcAft>
                          <a:spcPts val="0"/>
                        </a:spcAft>
                        <a:tabLst>
                          <a:tab pos="4572000" algn="l"/>
                        </a:tabLst>
                      </a:pPr>
                      <a:r>
                        <a:rPr lang="en-US" sz="1600">
                          <a:effectLst/>
                        </a:rPr>
                        <a:t>protein extraction, CPE</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tc>
                  <a:txBody>
                    <a:bodyPr/>
                    <a:lstStyle/>
                    <a:p>
                      <a:pPr marL="0" marR="0" indent="0" algn="just">
                        <a:lnSpc>
                          <a:spcPct val="150000"/>
                        </a:lnSpc>
                        <a:spcBef>
                          <a:spcPts val="0"/>
                        </a:spcBef>
                        <a:spcAft>
                          <a:spcPts val="0"/>
                        </a:spcAft>
                        <a:tabLst>
                          <a:tab pos="4572000" algn="l"/>
                        </a:tabLst>
                      </a:pPr>
                      <a:r>
                        <a:rPr lang="en-US" sz="1600">
                          <a:effectLst/>
                        </a:rPr>
                        <a:t>GC-MS</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tc>
                  <a:txBody>
                    <a:bodyPr/>
                    <a:lstStyle/>
                    <a:p>
                      <a:pPr marL="0" marR="0" indent="0" algn="just">
                        <a:lnSpc>
                          <a:spcPct val="150000"/>
                        </a:lnSpc>
                        <a:spcBef>
                          <a:spcPts val="0"/>
                        </a:spcBef>
                        <a:spcAft>
                          <a:spcPts val="0"/>
                        </a:spcAft>
                        <a:tabLst>
                          <a:tab pos="4572000" algn="l"/>
                        </a:tabLst>
                      </a:pPr>
                      <a:r>
                        <a:rPr lang="en-US" sz="1600">
                          <a:effectLst/>
                        </a:rPr>
                        <a:t>GC-MS</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tc>
                  <a:txBody>
                    <a:bodyPr/>
                    <a:lstStyle/>
                    <a:p>
                      <a:pPr marL="0" marR="0" indent="0" algn="just">
                        <a:lnSpc>
                          <a:spcPct val="150000"/>
                        </a:lnSpc>
                        <a:spcBef>
                          <a:spcPts val="0"/>
                        </a:spcBef>
                        <a:spcAft>
                          <a:spcPts val="0"/>
                        </a:spcAft>
                        <a:tabLst>
                          <a:tab pos="4572000" algn="l"/>
                        </a:tabLst>
                      </a:pPr>
                      <a:r>
                        <a:rPr lang="en-US" sz="1600">
                          <a:effectLst/>
                        </a:rPr>
                        <a:t>SEM, LSS</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extLst>
                  <a:ext uri="{0D108BD9-81ED-4DB2-BD59-A6C34878D82A}">
                    <a16:rowId xmlns:a16="http://schemas.microsoft.com/office/drawing/2014/main" val="3051480219"/>
                  </a:ext>
                </a:extLst>
              </a:tr>
              <a:tr h="452598">
                <a:tc>
                  <a:txBody>
                    <a:bodyPr/>
                    <a:lstStyle/>
                    <a:p>
                      <a:pPr marL="0" marR="0" indent="0" algn="just">
                        <a:lnSpc>
                          <a:spcPct val="150000"/>
                        </a:lnSpc>
                        <a:spcBef>
                          <a:spcPts val="0"/>
                        </a:spcBef>
                        <a:spcAft>
                          <a:spcPts val="0"/>
                        </a:spcAft>
                        <a:tabLst>
                          <a:tab pos="4572000" algn="l"/>
                        </a:tabLst>
                      </a:pPr>
                      <a:r>
                        <a:rPr lang="en-US" sz="1600" dirty="0">
                          <a:solidFill>
                            <a:schemeClr val="tx1"/>
                          </a:solidFill>
                          <a:effectLst/>
                        </a:rPr>
                        <a:t>Surface water</a:t>
                      </a:r>
                      <a:endParaRPr lang="en-US" sz="16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tc>
                  <a:txBody>
                    <a:bodyPr/>
                    <a:lstStyle/>
                    <a:p>
                      <a:pPr marL="0" marR="0" indent="0" algn="just">
                        <a:lnSpc>
                          <a:spcPct val="150000"/>
                        </a:lnSpc>
                        <a:spcBef>
                          <a:spcPts val="0"/>
                        </a:spcBef>
                        <a:spcAft>
                          <a:spcPts val="0"/>
                        </a:spcAft>
                        <a:tabLst>
                          <a:tab pos="4572000" algn="l"/>
                        </a:tabLst>
                      </a:pPr>
                      <a:r>
                        <a:rPr lang="en-US" sz="1600">
                          <a:effectLst/>
                        </a:rPr>
                        <a:t>filtration</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tc>
                  <a:txBody>
                    <a:bodyPr/>
                    <a:lstStyle/>
                    <a:p>
                      <a:pPr marL="0" marR="0" indent="0" algn="just">
                        <a:lnSpc>
                          <a:spcPct val="150000"/>
                        </a:lnSpc>
                        <a:spcBef>
                          <a:spcPts val="0"/>
                        </a:spcBef>
                        <a:spcAft>
                          <a:spcPts val="0"/>
                        </a:spcAft>
                        <a:tabLst>
                          <a:tab pos="4572000" algn="l"/>
                        </a:tabLst>
                      </a:pPr>
                      <a:r>
                        <a:rPr lang="en-US" sz="1600">
                          <a:effectLst/>
                        </a:rPr>
                        <a:t>–</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tc>
                  <a:txBody>
                    <a:bodyPr/>
                    <a:lstStyle/>
                    <a:p>
                      <a:pPr marL="0" marR="0" indent="0" algn="just">
                        <a:lnSpc>
                          <a:spcPct val="150000"/>
                        </a:lnSpc>
                        <a:spcBef>
                          <a:spcPts val="0"/>
                        </a:spcBef>
                        <a:spcAft>
                          <a:spcPts val="0"/>
                        </a:spcAft>
                        <a:tabLst>
                          <a:tab pos="4572000" algn="l"/>
                        </a:tabLst>
                      </a:pPr>
                      <a:r>
                        <a:rPr lang="en-US" sz="1600">
                          <a:effectLst/>
                        </a:rPr>
                        <a:t>SERS</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tc>
                  <a:txBody>
                    <a:bodyPr/>
                    <a:lstStyle/>
                    <a:p>
                      <a:pPr marL="0" marR="0" indent="0" algn="just">
                        <a:lnSpc>
                          <a:spcPct val="150000"/>
                        </a:lnSpc>
                        <a:spcBef>
                          <a:spcPts val="0"/>
                        </a:spcBef>
                        <a:spcAft>
                          <a:spcPts val="0"/>
                        </a:spcAft>
                        <a:tabLst>
                          <a:tab pos="4572000" algn="l"/>
                        </a:tabLst>
                      </a:pPr>
                      <a:r>
                        <a:rPr lang="en-US" sz="1600" dirty="0">
                          <a:effectLst/>
                        </a:rPr>
                        <a:t>TEM, LSS</a:t>
                      </a:r>
                      <a:endParaRPr lang="en-US" sz="1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extLst>
                  <a:ext uri="{0D108BD9-81ED-4DB2-BD59-A6C34878D82A}">
                    <a16:rowId xmlns:a16="http://schemas.microsoft.com/office/drawing/2014/main" val="1632485711"/>
                  </a:ext>
                </a:extLst>
              </a:tr>
              <a:tr h="416286">
                <a:tc>
                  <a:txBody>
                    <a:bodyPr/>
                    <a:lstStyle/>
                    <a:p>
                      <a:pPr marL="0" marR="0" indent="0" algn="just">
                        <a:lnSpc>
                          <a:spcPct val="150000"/>
                        </a:lnSpc>
                        <a:spcBef>
                          <a:spcPts val="0"/>
                        </a:spcBef>
                        <a:spcAft>
                          <a:spcPts val="0"/>
                        </a:spcAft>
                        <a:tabLst>
                          <a:tab pos="4572000" algn="l"/>
                        </a:tabLst>
                      </a:pPr>
                      <a:r>
                        <a:rPr lang="en-US" sz="1600" dirty="0">
                          <a:solidFill>
                            <a:schemeClr val="tx1"/>
                          </a:solidFill>
                          <a:effectLst/>
                        </a:rPr>
                        <a:t>Pure water</a:t>
                      </a:r>
                      <a:endParaRPr lang="en-US" sz="16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tc>
                  <a:txBody>
                    <a:bodyPr/>
                    <a:lstStyle/>
                    <a:p>
                      <a:pPr marL="0" marR="0" indent="0" algn="just">
                        <a:lnSpc>
                          <a:spcPct val="150000"/>
                        </a:lnSpc>
                        <a:spcBef>
                          <a:spcPts val="0"/>
                        </a:spcBef>
                        <a:spcAft>
                          <a:spcPts val="0"/>
                        </a:spcAft>
                        <a:tabLst>
                          <a:tab pos="4572000" algn="l"/>
                        </a:tabLst>
                      </a:pPr>
                      <a:r>
                        <a:rPr lang="en-US" sz="1600">
                          <a:effectLst/>
                        </a:rPr>
                        <a:t>AF4</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tc>
                  <a:txBody>
                    <a:bodyPr/>
                    <a:lstStyle/>
                    <a:p>
                      <a:pPr marL="0" marR="0" indent="0" algn="just">
                        <a:lnSpc>
                          <a:spcPct val="150000"/>
                        </a:lnSpc>
                        <a:spcBef>
                          <a:spcPts val="0"/>
                        </a:spcBef>
                        <a:spcAft>
                          <a:spcPts val="0"/>
                        </a:spcAft>
                        <a:tabLst>
                          <a:tab pos="4572000" algn="l"/>
                        </a:tabLst>
                      </a:pPr>
                      <a:r>
                        <a:rPr lang="en-US" sz="1600">
                          <a:effectLst/>
                        </a:rPr>
                        <a:t>TOC test</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tc>
                  <a:txBody>
                    <a:bodyPr/>
                    <a:lstStyle/>
                    <a:p>
                      <a:pPr marL="0" marR="0" indent="0" algn="just">
                        <a:lnSpc>
                          <a:spcPct val="150000"/>
                        </a:lnSpc>
                        <a:spcBef>
                          <a:spcPts val="0"/>
                        </a:spcBef>
                        <a:spcAft>
                          <a:spcPts val="0"/>
                        </a:spcAft>
                        <a:tabLst>
                          <a:tab pos="4572000" algn="l"/>
                        </a:tabLst>
                      </a:pPr>
                      <a:r>
                        <a:rPr lang="en-US" sz="1600">
                          <a:effectLst/>
                        </a:rPr>
                        <a:t>–</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tc>
                  <a:txBody>
                    <a:bodyPr/>
                    <a:lstStyle/>
                    <a:p>
                      <a:pPr marL="0" marR="0" indent="0" algn="just">
                        <a:lnSpc>
                          <a:spcPct val="150000"/>
                        </a:lnSpc>
                        <a:spcBef>
                          <a:spcPts val="0"/>
                        </a:spcBef>
                        <a:spcAft>
                          <a:spcPts val="0"/>
                        </a:spcAft>
                        <a:tabLst>
                          <a:tab pos="4572000" algn="l"/>
                        </a:tabLst>
                      </a:pPr>
                      <a:r>
                        <a:rPr lang="en-US" sz="1600" dirty="0">
                          <a:effectLst/>
                        </a:rPr>
                        <a:t>LSS</a:t>
                      </a:r>
                      <a:endParaRPr lang="en-US" sz="1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extLst>
                  <a:ext uri="{0D108BD9-81ED-4DB2-BD59-A6C34878D82A}">
                    <a16:rowId xmlns:a16="http://schemas.microsoft.com/office/drawing/2014/main" val="2867601532"/>
                  </a:ext>
                </a:extLst>
              </a:tr>
              <a:tr h="416286">
                <a:tc>
                  <a:txBody>
                    <a:bodyPr/>
                    <a:lstStyle/>
                    <a:p>
                      <a:pPr marL="0" marR="0" indent="0" algn="just">
                        <a:lnSpc>
                          <a:spcPct val="150000"/>
                        </a:lnSpc>
                        <a:spcBef>
                          <a:spcPts val="0"/>
                        </a:spcBef>
                        <a:spcAft>
                          <a:spcPts val="0"/>
                        </a:spcAft>
                        <a:tabLst>
                          <a:tab pos="4572000" algn="l"/>
                        </a:tabLst>
                      </a:pPr>
                      <a:r>
                        <a:rPr lang="en-US" sz="1600" dirty="0">
                          <a:solidFill>
                            <a:schemeClr val="tx1"/>
                          </a:solidFill>
                          <a:effectLst/>
                        </a:rPr>
                        <a:t>Pure water</a:t>
                      </a:r>
                      <a:endParaRPr lang="en-US" sz="16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tc>
                  <a:txBody>
                    <a:bodyPr/>
                    <a:lstStyle/>
                    <a:p>
                      <a:pPr marL="0" marR="0" indent="0" algn="just">
                        <a:lnSpc>
                          <a:spcPct val="150000"/>
                        </a:lnSpc>
                        <a:spcBef>
                          <a:spcPts val="0"/>
                        </a:spcBef>
                        <a:spcAft>
                          <a:spcPts val="0"/>
                        </a:spcAft>
                        <a:tabLst>
                          <a:tab pos="4572000" algn="l"/>
                        </a:tabLst>
                      </a:pPr>
                      <a:r>
                        <a:rPr lang="en-US" sz="1600">
                          <a:effectLst/>
                        </a:rPr>
                        <a:t>H</a:t>
                      </a:r>
                      <a:r>
                        <a:rPr lang="en-US" sz="1600" baseline="-25000">
                          <a:effectLst/>
                        </a:rPr>
                        <a:t>2</a:t>
                      </a:r>
                      <a:r>
                        <a:rPr lang="en-US" sz="1600">
                          <a:effectLst/>
                        </a:rPr>
                        <a:t>O</a:t>
                      </a:r>
                      <a:r>
                        <a:rPr lang="en-US" sz="1600" baseline="-25000">
                          <a:effectLst/>
                        </a:rPr>
                        <a:t>2</a:t>
                      </a:r>
                      <a:r>
                        <a:rPr lang="en-US" sz="1600">
                          <a:effectLst/>
                        </a:rPr>
                        <a:t> digestion, ultrafiltration</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tc>
                  <a:txBody>
                    <a:bodyPr/>
                    <a:lstStyle/>
                    <a:p>
                      <a:pPr marL="0" marR="0" indent="0" algn="just">
                        <a:lnSpc>
                          <a:spcPct val="150000"/>
                        </a:lnSpc>
                        <a:spcBef>
                          <a:spcPts val="0"/>
                        </a:spcBef>
                        <a:spcAft>
                          <a:spcPts val="0"/>
                        </a:spcAft>
                        <a:tabLst>
                          <a:tab pos="4572000" algn="l"/>
                        </a:tabLst>
                      </a:pPr>
                      <a:r>
                        <a:rPr lang="en-US" sz="1600">
                          <a:effectLst/>
                        </a:rPr>
                        <a:t>–</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tc>
                  <a:txBody>
                    <a:bodyPr/>
                    <a:lstStyle/>
                    <a:p>
                      <a:pPr marL="0" marR="0" indent="0" algn="just">
                        <a:lnSpc>
                          <a:spcPct val="150000"/>
                        </a:lnSpc>
                        <a:spcBef>
                          <a:spcPts val="0"/>
                        </a:spcBef>
                        <a:spcAft>
                          <a:spcPts val="0"/>
                        </a:spcAft>
                        <a:tabLst>
                          <a:tab pos="4572000" algn="l"/>
                        </a:tabLst>
                      </a:pPr>
                      <a:r>
                        <a:rPr lang="en-US" sz="1600">
                          <a:effectLst/>
                        </a:rPr>
                        <a:t>GC-MS</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tc>
                  <a:txBody>
                    <a:bodyPr/>
                    <a:lstStyle/>
                    <a:p>
                      <a:pPr marL="0" marR="0" indent="0" algn="just">
                        <a:lnSpc>
                          <a:spcPct val="150000"/>
                        </a:lnSpc>
                        <a:spcBef>
                          <a:spcPts val="0"/>
                        </a:spcBef>
                        <a:spcAft>
                          <a:spcPts val="0"/>
                        </a:spcAft>
                        <a:tabLst>
                          <a:tab pos="4572000" algn="l"/>
                        </a:tabLst>
                      </a:pPr>
                      <a:r>
                        <a:rPr lang="en-US" sz="1600" dirty="0">
                          <a:effectLst/>
                        </a:rPr>
                        <a:t>LSS, TEM</a:t>
                      </a:r>
                      <a:endParaRPr lang="en-US" sz="1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extLst>
                  <a:ext uri="{0D108BD9-81ED-4DB2-BD59-A6C34878D82A}">
                    <a16:rowId xmlns:a16="http://schemas.microsoft.com/office/drawing/2014/main" val="742666217"/>
                  </a:ext>
                </a:extLst>
              </a:tr>
              <a:tr h="452598">
                <a:tc>
                  <a:txBody>
                    <a:bodyPr/>
                    <a:lstStyle/>
                    <a:p>
                      <a:pPr marL="0" marR="0" indent="0" algn="just">
                        <a:lnSpc>
                          <a:spcPct val="150000"/>
                        </a:lnSpc>
                        <a:spcBef>
                          <a:spcPts val="0"/>
                        </a:spcBef>
                        <a:spcAft>
                          <a:spcPts val="0"/>
                        </a:spcAft>
                        <a:tabLst>
                          <a:tab pos="4572000" algn="l"/>
                        </a:tabLst>
                      </a:pPr>
                      <a:r>
                        <a:rPr lang="en-US" sz="1600" dirty="0">
                          <a:solidFill>
                            <a:schemeClr val="tx1"/>
                          </a:solidFill>
                          <a:effectLst/>
                        </a:rPr>
                        <a:t>Pure water</a:t>
                      </a:r>
                      <a:endParaRPr lang="en-US" sz="16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tc>
                  <a:txBody>
                    <a:bodyPr/>
                    <a:lstStyle/>
                    <a:p>
                      <a:pPr marL="0" marR="0" indent="0" algn="just">
                        <a:lnSpc>
                          <a:spcPct val="150000"/>
                        </a:lnSpc>
                        <a:spcBef>
                          <a:spcPts val="0"/>
                        </a:spcBef>
                        <a:spcAft>
                          <a:spcPts val="0"/>
                        </a:spcAft>
                        <a:tabLst>
                          <a:tab pos="4572000" algn="l"/>
                        </a:tabLst>
                      </a:pPr>
                      <a:r>
                        <a:rPr lang="en-US" sz="1600">
                          <a:effectLst/>
                        </a:rPr>
                        <a:t>–</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tc>
                  <a:txBody>
                    <a:bodyPr/>
                    <a:lstStyle/>
                    <a:p>
                      <a:pPr marL="0" marR="0" indent="0" algn="just">
                        <a:lnSpc>
                          <a:spcPct val="150000"/>
                        </a:lnSpc>
                        <a:spcBef>
                          <a:spcPts val="0"/>
                        </a:spcBef>
                        <a:spcAft>
                          <a:spcPts val="0"/>
                        </a:spcAft>
                        <a:tabLst>
                          <a:tab pos="4572000" algn="l"/>
                        </a:tabLst>
                      </a:pPr>
                      <a:r>
                        <a:rPr lang="en-US" sz="1600">
                          <a:effectLst/>
                        </a:rPr>
                        <a:t>–</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tc>
                  <a:txBody>
                    <a:bodyPr/>
                    <a:lstStyle/>
                    <a:p>
                      <a:pPr marL="0" marR="0" indent="0" algn="just">
                        <a:lnSpc>
                          <a:spcPct val="150000"/>
                        </a:lnSpc>
                        <a:spcBef>
                          <a:spcPts val="0"/>
                        </a:spcBef>
                        <a:spcAft>
                          <a:spcPts val="0"/>
                        </a:spcAft>
                        <a:tabLst>
                          <a:tab pos="4572000" algn="l"/>
                        </a:tabLst>
                      </a:pPr>
                      <a:r>
                        <a:rPr lang="en-US" sz="1600">
                          <a:effectLst/>
                        </a:rPr>
                        <a:t>Raman tweezer</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tc>
                  <a:txBody>
                    <a:bodyPr/>
                    <a:lstStyle/>
                    <a:p>
                      <a:pPr marL="0" marR="0" indent="0" algn="just">
                        <a:lnSpc>
                          <a:spcPct val="150000"/>
                        </a:lnSpc>
                        <a:spcBef>
                          <a:spcPts val="0"/>
                        </a:spcBef>
                        <a:spcAft>
                          <a:spcPts val="0"/>
                        </a:spcAft>
                        <a:tabLst>
                          <a:tab pos="4572000" algn="l"/>
                        </a:tabLst>
                      </a:pPr>
                      <a:r>
                        <a:rPr lang="en-US" sz="1600" dirty="0">
                          <a:effectLst/>
                        </a:rPr>
                        <a:t>optical microscopy</a:t>
                      </a:r>
                      <a:endParaRPr lang="en-US" sz="1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extLst>
                  <a:ext uri="{0D108BD9-81ED-4DB2-BD59-A6C34878D82A}">
                    <a16:rowId xmlns:a16="http://schemas.microsoft.com/office/drawing/2014/main" val="2570570785"/>
                  </a:ext>
                </a:extLst>
              </a:tr>
              <a:tr h="416286">
                <a:tc>
                  <a:txBody>
                    <a:bodyPr/>
                    <a:lstStyle/>
                    <a:p>
                      <a:pPr marL="0" marR="0" indent="0" algn="just">
                        <a:lnSpc>
                          <a:spcPct val="150000"/>
                        </a:lnSpc>
                        <a:spcBef>
                          <a:spcPts val="0"/>
                        </a:spcBef>
                        <a:spcAft>
                          <a:spcPts val="0"/>
                        </a:spcAft>
                        <a:tabLst>
                          <a:tab pos="4572000" algn="l"/>
                        </a:tabLst>
                      </a:pPr>
                      <a:r>
                        <a:rPr lang="en-US" sz="1600" dirty="0">
                          <a:solidFill>
                            <a:schemeClr val="tx1"/>
                          </a:solidFill>
                          <a:effectLst/>
                        </a:rPr>
                        <a:t>Farmland soil</a:t>
                      </a:r>
                      <a:endParaRPr lang="en-US" sz="16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tc>
                  <a:txBody>
                    <a:bodyPr/>
                    <a:lstStyle/>
                    <a:p>
                      <a:pPr marL="0" marR="0" indent="0" algn="just">
                        <a:lnSpc>
                          <a:spcPct val="150000"/>
                        </a:lnSpc>
                        <a:spcBef>
                          <a:spcPts val="0"/>
                        </a:spcBef>
                        <a:spcAft>
                          <a:spcPts val="0"/>
                        </a:spcAft>
                        <a:tabLst>
                          <a:tab pos="4572000" algn="l"/>
                        </a:tabLst>
                      </a:pPr>
                      <a:r>
                        <a:rPr lang="en-US" sz="1600">
                          <a:effectLst/>
                        </a:rPr>
                        <a:t>water extraction, AF4</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tc>
                  <a:txBody>
                    <a:bodyPr/>
                    <a:lstStyle/>
                    <a:p>
                      <a:pPr marL="0" marR="0" indent="0" algn="just">
                        <a:lnSpc>
                          <a:spcPct val="150000"/>
                        </a:lnSpc>
                        <a:spcBef>
                          <a:spcPts val="0"/>
                        </a:spcBef>
                        <a:spcAft>
                          <a:spcPts val="0"/>
                        </a:spcAft>
                        <a:tabLst>
                          <a:tab pos="4572000" algn="l"/>
                        </a:tabLst>
                      </a:pPr>
                      <a:r>
                        <a:rPr lang="en-US" sz="1600">
                          <a:effectLst/>
                        </a:rPr>
                        <a:t>UV spectroscopy</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tc>
                  <a:txBody>
                    <a:bodyPr/>
                    <a:lstStyle/>
                    <a:p>
                      <a:pPr marL="0" marR="0" indent="0" algn="just">
                        <a:lnSpc>
                          <a:spcPct val="150000"/>
                        </a:lnSpc>
                        <a:spcBef>
                          <a:spcPts val="0"/>
                        </a:spcBef>
                        <a:spcAft>
                          <a:spcPts val="0"/>
                        </a:spcAft>
                        <a:tabLst>
                          <a:tab pos="4572000" algn="l"/>
                        </a:tabLst>
                      </a:pPr>
                      <a:r>
                        <a:rPr lang="en-US" sz="1600" dirty="0">
                          <a:effectLst/>
                        </a:rPr>
                        <a:t>GC-MS</a:t>
                      </a:r>
                      <a:endParaRPr lang="en-US" sz="1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tc>
                  <a:txBody>
                    <a:bodyPr/>
                    <a:lstStyle/>
                    <a:p>
                      <a:pPr marL="0" marR="0" indent="0" algn="just">
                        <a:lnSpc>
                          <a:spcPct val="150000"/>
                        </a:lnSpc>
                        <a:spcBef>
                          <a:spcPts val="0"/>
                        </a:spcBef>
                        <a:spcAft>
                          <a:spcPts val="0"/>
                        </a:spcAft>
                        <a:tabLst>
                          <a:tab pos="4572000" algn="l"/>
                        </a:tabLst>
                      </a:pPr>
                      <a:r>
                        <a:rPr lang="en-US" sz="1600" dirty="0">
                          <a:effectLst/>
                        </a:rPr>
                        <a:t>LSS</a:t>
                      </a:r>
                      <a:endParaRPr lang="en-US" sz="1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59716" marR="59716" marT="0" marB="0"/>
                </a:tc>
                <a:extLst>
                  <a:ext uri="{0D108BD9-81ED-4DB2-BD59-A6C34878D82A}">
                    <a16:rowId xmlns:a16="http://schemas.microsoft.com/office/drawing/2014/main" val="909145920"/>
                  </a:ext>
                </a:extLst>
              </a:tr>
            </a:tbl>
          </a:graphicData>
        </a:graphic>
      </p:graphicFrame>
    </p:spTree>
    <p:extLst>
      <p:ext uri="{BB962C8B-B14F-4D97-AF65-F5344CB8AC3E}">
        <p14:creationId xmlns:p14="http://schemas.microsoft.com/office/powerpoint/2010/main" val="203456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D76E8-16B8-4A53-9DE1-8EDE72CCEF5B}"/>
              </a:ext>
            </a:extLst>
          </p:cNvPr>
          <p:cNvSpPr>
            <a:spLocks noGrp="1"/>
          </p:cNvSpPr>
          <p:nvPr>
            <p:ph type="title"/>
          </p:nvPr>
        </p:nvSpPr>
        <p:spPr/>
        <p:txBody>
          <a:bodyPr/>
          <a:lstStyle/>
          <a:p>
            <a:r>
              <a:rPr lang="en-US" dirty="0"/>
              <a:t>Risks associated with M/NP in Food Crops</a:t>
            </a:r>
            <a:br>
              <a:rPr lang="en-US" sz="1800" b="1" dirty="0">
                <a:effectLst/>
                <a:latin typeface="Times New Roman" panose="02020603050405020304" pitchFamily="18" charset="0"/>
                <a:ea typeface="SimSun" panose="02010600030101010101" pitchFamily="2" charset="-122"/>
                <a:cs typeface="Times New Roman" panose="02020603050405020304" pitchFamily="18" charset="0"/>
              </a:rPr>
            </a:br>
            <a:endParaRPr lang="en-US" dirty="0"/>
          </a:p>
        </p:txBody>
      </p:sp>
      <p:sp>
        <p:nvSpPr>
          <p:cNvPr id="4" name="Slide Number Placeholder 3">
            <a:extLst>
              <a:ext uri="{FF2B5EF4-FFF2-40B4-BE49-F238E27FC236}">
                <a16:creationId xmlns:a16="http://schemas.microsoft.com/office/drawing/2014/main" id="{24913161-FC47-4A17-93AE-AF3C297E4164}"/>
              </a:ext>
            </a:extLst>
          </p:cNvPr>
          <p:cNvSpPr>
            <a:spLocks noGrp="1"/>
          </p:cNvSpPr>
          <p:nvPr>
            <p:ph type="sldNum" sz="quarter" idx="12"/>
          </p:nvPr>
        </p:nvSpPr>
        <p:spPr/>
        <p:txBody>
          <a:bodyPr/>
          <a:lstStyle/>
          <a:p>
            <a:fld id="{B6F15528-21DE-4FAA-801E-634DDDAF4B2B}" type="slidenum">
              <a:rPr lang="en-US" smtClean="0"/>
              <a:pPr/>
              <a:t>11</a:t>
            </a:fld>
            <a:endParaRPr lang="en-US"/>
          </a:p>
        </p:txBody>
      </p:sp>
      <p:pic>
        <p:nvPicPr>
          <p:cNvPr id="5" name="Picture 4">
            <a:extLst>
              <a:ext uri="{FF2B5EF4-FFF2-40B4-BE49-F238E27FC236}">
                <a16:creationId xmlns:a16="http://schemas.microsoft.com/office/drawing/2014/main" id="{2A59B3A8-7823-4432-B471-397EE4916CB5}"/>
              </a:ext>
            </a:extLst>
          </p:cNvPr>
          <p:cNvPicPr>
            <a:picLocks noChangeAspect="1"/>
          </p:cNvPicPr>
          <p:nvPr/>
        </p:nvPicPr>
        <p:blipFill>
          <a:blip r:embed="rId3"/>
          <a:stretch>
            <a:fillRect/>
          </a:stretch>
        </p:blipFill>
        <p:spPr>
          <a:xfrm>
            <a:off x="379222" y="990494"/>
            <a:ext cx="6935978" cy="1219306"/>
          </a:xfrm>
          <a:prstGeom prst="rect">
            <a:avLst/>
          </a:prstGeom>
        </p:spPr>
      </p:pic>
      <p:sp>
        <p:nvSpPr>
          <p:cNvPr id="7" name="TextBox 6">
            <a:extLst>
              <a:ext uri="{FF2B5EF4-FFF2-40B4-BE49-F238E27FC236}">
                <a16:creationId xmlns:a16="http://schemas.microsoft.com/office/drawing/2014/main" id="{7804C5A6-90AE-4985-BFE9-878B44AC1DFF}"/>
              </a:ext>
            </a:extLst>
          </p:cNvPr>
          <p:cNvSpPr txBox="1"/>
          <p:nvPr/>
        </p:nvSpPr>
        <p:spPr>
          <a:xfrm>
            <a:off x="266700" y="2249113"/>
            <a:ext cx="8610600" cy="400110"/>
          </a:xfrm>
          <a:prstGeom prst="rect">
            <a:avLst/>
          </a:prstGeom>
          <a:noFill/>
        </p:spPr>
        <p:txBody>
          <a:bodyPr wrap="square">
            <a:spAutoFit/>
          </a:bodyPr>
          <a:lstStyle/>
          <a:p>
            <a:r>
              <a:rPr lang="en-US" sz="2000" dirty="0">
                <a:effectLst/>
                <a:latin typeface="Times New Roman" panose="02020603050405020304" pitchFamily="18" charset="0"/>
                <a:ea typeface="SimSun" panose="02010600030101010101" pitchFamily="2" charset="-122"/>
              </a:rPr>
              <a:t>Quantification and identification of nanoplastic uptake in cucumber tissues</a:t>
            </a:r>
            <a:endParaRPr lang="en-US" sz="2000" dirty="0"/>
          </a:p>
        </p:txBody>
      </p:sp>
      <p:sp>
        <p:nvSpPr>
          <p:cNvPr id="9" name="TextBox 8">
            <a:extLst>
              <a:ext uri="{FF2B5EF4-FFF2-40B4-BE49-F238E27FC236}">
                <a16:creationId xmlns:a16="http://schemas.microsoft.com/office/drawing/2014/main" id="{C770E64B-4DC3-4090-B807-A44F3997E31D}"/>
              </a:ext>
            </a:extLst>
          </p:cNvPr>
          <p:cNvSpPr txBox="1"/>
          <p:nvPr/>
        </p:nvSpPr>
        <p:spPr>
          <a:xfrm>
            <a:off x="266700" y="2611807"/>
            <a:ext cx="8423242" cy="923330"/>
          </a:xfrm>
          <a:prstGeom prst="rect">
            <a:avLst/>
          </a:prstGeom>
          <a:noFill/>
        </p:spPr>
        <p:txBody>
          <a:bodyPr wrap="square">
            <a:spAutoFit/>
          </a:bodyPr>
          <a:lstStyle/>
          <a:p>
            <a:r>
              <a:rPr lang="en-US" sz="1800" dirty="0">
                <a:effectLst/>
                <a:latin typeface="Times New Roman" panose="02020603050405020304" pitchFamily="18" charset="0"/>
                <a:ea typeface="SimSun" panose="02010600030101010101" pitchFamily="2" charset="-122"/>
              </a:rPr>
              <a:t>Uptake of 200 nm and 2 </a:t>
            </a:r>
            <a:r>
              <a:rPr lang="en-US" sz="1800" dirty="0" err="1">
                <a:effectLst/>
                <a:latin typeface="Times New Roman" panose="02020603050405020304" pitchFamily="18" charset="0"/>
                <a:ea typeface="SimSun" panose="02010600030101010101" pitchFamily="2" charset="-122"/>
              </a:rPr>
              <a:t>μm</a:t>
            </a:r>
            <a:r>
              <a:rPr lang="en-US" sz="1800" dirty="0">
                <a:effectLst/>
                <a:latin typeface="Times New Roman" panose="02020603050405020304" pitchFamily="18" charset="0"/>
                <a:ea typeface="SimSun" panose="02010600030101010101" pitchFamily="2" charset="-122"/>
              </a:rPr>
              <a:t> PS MP via crack entry at sites where lateral roots grow; and these particles are translocated through the epidermal layers and diffuse to the xylem and then move to the shoots driven by transpiration.</a:t>
            </a:r>
            <a:endParaRPr lang="en-US" sz="1400" dirty="0"/>
          </a:p>
        </p:txBody>
      </p:sp>
      <p:sp>
        <p:nvSpPr>
          <p:cNvPr id="11" name="TextBox 10">
            <a:extLst>
              <a:ext uri="{FF2B5EF4-FFF2-40B4-BE49-F238E27FC236}">
                <a16:creationId xmlns:a16="http://schemas.microsoft.com/office/drawing/2014/main" id="{6EB24002-B12D-4F16-9C04-6831B99EC58B}"/>
              </a:ext>
            </a:extLst>
          </p:cNvPr>
          <p:cNvSpPr txBox="1"/>
          <p:nvPr/>
        </p:nvSpPr>
        <p:spPr>
          <a:xfrm>
            <a:off x="214853" y="5786580"/>
            <a:ext cx="8877300" cy="275204"/>
          </a:xfrm>
          <a:prstGeom prst="rect">
            <a:avLst/>
          </a:prstGeom>
          <a:noFill/>
        </p:spPr>
        <p:txBody>
          <a:bodyPr wrap="square">
            <a:spAutoFit/>
          </a:bodyPr>
          <a:lstStyle/>
          <a:p>
            <a:pPr marR="0" lvl="0">
              <a:lnSpc>
                <a:spcPct val="150000"/>
              </a:lnSpc>
              <a:spcBef>
                <a:spcPts val="0"/>
              </a:spcBef>
              <a:spcAft>
                <a:spcPts val="600"/>
              </a:spcAft>
            </a:pPr>
            <a:r>
              <a:rPr lang="en-US" sz="900" dirty="0">
                <a:effectLst/>
                <a:latin typeface="Times New Roman" panose="02020603050405020304" pitchFamily="18" charset="0"/>
                <a:ea typeface="SimSun" panose="02010600030101010101" pitchFamily="2" charset="-122"/>
                <a:cs typeface="Times New Roman" panose="02020603050405020304" pitchFamily="18" charset="0"/>
              </a:rPr>
              <a:t>Li et. al, (2020). Effective uptake of </a:t>
            </a:r>
            <a:r>
              <a:rPr lang="en-US" sz="900" dirty="0" err="1">
                <a:effectLst/>
                <a:latin typeface="Times New Roman" panose="02020603050405020304" pitchFamily="18" charset="0"/>
                <a:ea typeface="SimSun" panose="02010600030101010101" pitchFamily="2" charset="-122"/>
                <a:cs typeface="Times New Roman" panose="02020603050405020304" pitchFamily="18" charset="0"/>
              </a:rPr>
              <a:t>submicrometre</a:t>
            </a:r>
            <a:r>
              <a:rPr lang="en-US" sz="900" dirty="0">
                <a:effectLst/>
                <a:latin typeface="Times New Roman" panose="02020603050405020304" pitchFamily="18" charset="0"/>
                <a:ea typeface="SimSun" panose="02010600030101010101" pitchFamily="2" charset="-122"/>
                <a:cs typeface="Times New Roman" panose="02020603050405020304" pitchFamily="18" charset="0"/>
              </a:rPr>
              <a:t> plastics by crop plants via a crack-entry mode. Nature Sustainability 3(11), 929-937</a:t>
            </a:r>
          </a:p>
        </p:txBody>
      </p:sp>
      <p:sp>
        <p:nvSpPr>
          <p:cNvPr id="12" name="TextBox 11">
            <a:extLst>
              <a:ext uri="{FF2B5EF4-FFF2-40B4-BE49-F238E27FC236}">
                <a16:creationId xmlns:a16="http://schemas.microsoft.com/office/drawing/2014/main" id="{E7143745-1AF1-4D17-BBB8-5CBECC9795FB}"/>
              </a:ext>
            </a:extLst>
          </p:cNvPr>
          <p:cNvSpPr txBox="1"/>
          <p:nvPr/>
        </p:nvSpPr>
        <p:spPr>
          <a:xfrm>
            <a:off x="194428" y="4328891"/>
            <a:ext cx="8423242" cy="1477328"/>
          </a:xfrm>
          <a:prstGeom prst="rect">
            <a:avLst/>
          </a:prstGeom>
          <a:noFill/>
        </p:spPr>
        <p:txBody>
          <a:bodyPr wrap="square">
            <a:spAutoFit/>
          </a:bodyPr>
          <a:lstStyle/>
          <a:p>
            <a:r>
              <a:rPr lang="en-US" sz="1800" dirty="0">
                <a:effectLst/>
                <a:latin typeface="Times New Roman" panose="02020603050405020304" pitchFamily="18" charset="0"/>
                <a:ea typeface="SimSun" panose="02010600030101010101" pitchFamily="2" charset="-122"/>
              </a:rPr>
              <a:t>NP (PS and PTE) uptakes were found to:</a:t>
            </a:r>
          </a:p>
          <a:p>
            <a:pPr marL="342900" indent="-342900">
              <a:buAutoNum type="arabicPeriod"/>
            </a:pPr>
            <a:r>
              <a:rPr lang="en-US" sz="1800" dirty="0">
                <a:latin typeface="Times New Roman" panose="02020603050405020304" pitchFamily="18" charset="0"/>
                <a:ea typeface="SimSun" panose="02010600030101010101" pitchFamily="2" charset="-122"/>
              </a:rPr>
              <a:t>Increase levels of hydrogen peroxide in roots of rice; decrease the length of roots but promote lateral growth of roots;</a:t>
            </a:r>
          </a:p>
          <a:p>
            <a:pPr marL="342900" indent="-342900">
              <a:buAutoNum type="arabicPeriod"/>
            </a:pPr>
            <a:r>
              <a:rPr lang="en-US" sz="1800" dirty="0">
                <a:effectLst/>
                <a:latin typeface="Times New Roman" panose="02020603050405020304" pitchFamily="18" charset="0"/>
                <a:ea typeface="SimSun" panose="02010600030101010101" pitchFamily="2" charset="-122"/>
              </a:rPr>
              <a:t>Activate carbon metabolism but inhibit synthes</a:t>
            </a:r>
            <a:r>
              <a:rPr lang="en-US" sz="1800" dirty="0">
                <a:latin typeface="Times New Roman" panose="02020603050405020304" pitchFamily="18" charset="0"/>
                <a:ea typeface="SimSun" panose="02010600030101010101" pitchFamily="2" charset="-122"/>
              </a:rPr>
              <a:t>is of lignin and </a:t>
            </a:r>
            <a:r>
              <a:rPr lang="en-US" sz="1800" dirty="0" err="1">
                <a:latin typeface="Times New Roman" panose="02020603050405020304" pitchFamily="18" charset="0"/>
                <a:ea typeface="SimSun" panose="02010600030101010101" pitchFamily="2" charset="-122"/>
              </a:rPr>
              <a:t>Jasmonic</a:t>
            </a:r>
            <a:r>
              <a:rPr lang="en-US" sz="1800" dirty="0">
                <a:latin typeface="Times New Roman" panose="02020603050405020304" pitchFamily="18" charset="0"/>
                <a:ea typeface="SimSun" panose="02010600030101010101" pitchFamily="2" charset="-122"/>
              </a:rPr>
              <a:t> acids</a:t>
            </a:r>
          </a:p>
          <a:p>
            <a:pPr marL="342900" indent="-342900">
              <a:buAutoNum type="arabicPeriod"/>
            </a:pPr>
            <a:r>
              <a:rPr lang="en-US" sz="1800" dirty="0">
                <a:effectLst/>
                <a:latin typeface="Times New Roman" panose="02020603050405020304" pitchFamily="18" charset="0"/>
                <a:ea typeface="SimSun" panose="02010600030101010101" pitchFamily="2" charset="-122"/>
              </a:rPr>
              <a:t>Interact with As and Cd soil to inhibit growth of </a:t>
            </a:r>
            <a:r>
              <a:rPr lang="en-US" sz="1800" i="1" dirty="0">
                <a:effectLst/>
                <a:latin typeface="Times New Roman" panose="02020603050405020304" pitchFamily="18" charset="0"/>
                <a:ea typeface="SimSun" panose="02010600030101010101" pitchFamily="2" charset="-122"/>
              </a:rPr>
              <a:t>A. thaliana</a:t>
            </a:r>
            <a:r>
              <a:rPr lang="en-US" sz="1800" dirty="0">
                <a:effectLst/>
                <a:latin typeface="Times New Roman" panose="02020603050405020304" pitchFamily="18" charset="0"/>
                <a:ea typeface="SimSun" panose="02010600030101010101" pitchFamily="2" charset="-122"/>
              </a:rPr>
              <a:t> </a:t>
            </a:r>
          </a:p>
        </p:txBody>
      </p:sp>
      <p:sp>
        <p:nvSpPr>
          <p:cNvPr id="14" name="TextBox 13">
            <a:extLst>
              <a:ext uri="{FF2B5EF4-FFF2-40B4-BE49-F238E27FC236}">
                <a16:creationId xmlns:a16="http://schemas.microsoft.com/office/drawing/2014/main" id="{439561B3-FDED-4E28-9CAA-096A00131151}"/>
              </a:ext>
            </a:extLst>
          </p:cNvPr>
          <p:cNvSpPr txBox="1"/>
          <p:nvPr/>
        </p:nvSpPr>
        <p:spPr>
          <a:xfrm>
            <a:off x="252560" y="3600604"/>
            <a:ext cx="8434240" cy="646331"/>
          </a:xfrm>
          <a:prstGeom prst="rect">
            <a:avLst/>
          </a:prstGeom>
          <a:noFill/>
        </p:spPr>
        <p:txBody>
          <a:bodyPr wrap="square">
            <a:spAutoFit/>
          </a:bodyPr>
          <a:lstStyle/>
          <a:p>
            <a:r>
              <a:rPr lang="en-US" sz="1800" dirty="0">
                <a:effectLst/>
                <a:latin typeface="Times New Roman" panose="02020603050405020304" pitchFamily="18" charset="0"/>
                <a:ea typeface="SimSun" panose="02010600030101010101" pitchFamily="2" charset="-122"/>
              </a:rPr>
              <a:t>The use of non-food plants that uptake NP abundantly in order to remediate the soil contamination analogous to heavy metal phytoremediation could offer a remedy</a:t>
            </a:r>
            <a:endParaRPr lang="en-US" dirty="0"/>
          </a:p>
        </p:txBody>
      </p:sp>
    </p:spTree>
    <p:extLst>
      <p:ext uri="{BB962C8B-B14F-4D97-AF65-F5344CB8AC3E}">
        <p14:creationId xmlns:p14="http://schemas.microsoft.com/office/powerpoint/2010/main" val="270214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E9879-3554-4882-9609-2B9D262CBF91}"/>
              </a:ext>
            </a:extLst>
          </p:cNvPr>
          <p:cNvSpPr>
            <a:spLocks noGrp="1"/>
          </p:cNvSpPr>
          <p:nvPr>
            <p:ph type="title"/>
          </p:nvPr>
        </p:nvSpPr>
        <p:spPr>
          <a:xfrm>
            <a:off x="381000" y="0"/>
            <a:ext cx="9296400" cy="952500"/>
          </a:xfrm>
        </p:spPr>
        <p:txBody>
          <a:bodyPr/>
          <a:lstStyle/>
          <a:p>
            <a:r>
              <a:rPr lang="en-US" dirty="0"/>
              <a:t>Detection of NP in food crops</a:t>
            </a:r>
          </a:p>
        </p:txBody>
      </p:sp>
      <p:sp>
        <p:nvSpPr>
          <p:cNvPr id="4" name="Slide Number Placeholder 3">
            <a:extLst>
              <a:ext uri="{FF2B5EF4-FFF2-40B4-BE49-F238E27FC236}">
                <a16:creationId xmlns:a16="http://schemas.microsoft.com/office/drawing/2014/main" id="{FDBABC52-1D22-42FE-9D09-9E4131E62233}"/>
              </a:ext>
            </a:extLst>
          </p:cNvPr>
          <p:cNvSpPr>
            <a:spLocks noGrp="1"/>
          </p:cNvSpPr>
          <p:nvPr>
            <p:ph type="sldNum" sz="quarter" idx="12"/>
          </p:nvPr>
        </p:nvSpPr>
        <p:spPr/>
        <p:txBody>
          <a:bodyPr/>
          <a:lstStyle/>
          <a:p>
            <a:fld id="{B6F15528-21DE-4FAA-801E-634DDDAF4B2B}" type="slidenum">
              <a:rPr lang="en-US" smtClean="0"/>
              <a:pPr/>
              <a:t>12</a:t>
            </a:fld>
            <a:endParaRPr lang="en-US"/>
          </a:p>
        </p:txBody>
      </p:sp>
      <p:pic>
        <p:nvPicPr>
          <p:cNvPr id="5" name="Picture 4">
            <a:extLst>
              <a:ext uri="{FF2B5EF4-FFF2-40B4-BE49-F238E27FC236}">
                <a16:creationId xmlns:a16="http://schemas.microsoft.com/office/drawing/2014/main" id="{D8A59387-CBBB-4782-8FF9-EA944586B3C5}"/>
              </a:ext>
            </a:extLst>
          </p:cNvPr>
          <p:cNvPicPr>
            <a:picLocks noChangeAspect="1"/>
          </p:cNvPicPr>
          <p:nvPr/>
        </p:nvPicPr>
        <p:blipFill>
          <a:blip r:embed="rId2"/>
          <a:stretch>
            <a:fillRect/>
          </a:stretch>
        </p:blipFill>
        <p:spPr>
          <a:xfrm>
            <a:off x="609600" y="990207"/>
            <a:ext cx="6629400" cy="1651964"/>
          </a:xfrm>
          <a:prstGeom prst="rect">
            <a:avLst/>
          </a:prstGeom>
        </p:spPr>
      </p:pic>
      <p:sp>
        <p:nvSpPr>
          <p:cNvPr id="6" name="Content Placeholder 5">
            <a:extLst>
              <a:ext uri="{FF2B5EF4-FFF2-40B4-BE49-F238E27FC236}">
                <a16:creationId xmlns:a16="http://schemas.microsoft.com/office/drawing/2014/main" id="{5D10AF33-973F-480E-80B7-FE76C3E5664F}"/>
              </a:ext>
            </a:extLst>
          </p:cNvPr>
          <p:cNvSpPr txBox="1">
            <a:spLocks noGrp="1"/>
          </p:cNvSpPr>
          <p:nvPr>
            <p:ph idx="1"/>
          </p:nvPr>
        </p:nvSpPr>
        <p:spPr>
          <a:xfrm>
            <a:off x="476250" y="2743200"/>
            <a:ext cx="7620000" cy="400110"/>
          </a:xfrm>
          <a:prstGeom prst="rect">
            <a:avLst/>
          </a:prstGeom>
          <a:noFill/>
        </p:spPr>
        <p:txBody>
          <a:bodyPr wrap="square">
            <a:spAutoFit/>
          </a:bodyPr>
          <a:lstStyle/>
          <a:p>
            <a:pPr marL="0" indent="0">
              <a:buNone/>
            </a:pPr>
            <a:r>
              <a:rPr lang="en-US" sz="2000" dirty="0">
                <a:effectLst/>
                <a:latin typeface="Times New Roman" panose="02020603050405020304" pitchFamily="18" charset="0"/>
                <a:ea typeface="SimSun" panose="02010600030101010101" pitchFamily="2" charset="-122"/>
              </a:rPr>
              <a:t>Quantify PMMA: extraction, pyrolysis and GC-MS</a:t>
            </a:r>
            <a:endParaRPr lang="en-US" sz="2000" dirty="0"/>
          </a:p>
        </p:txBody>
      </p:sp>
      <p:sp>
        <p:nvSpPr>
          <p:cNvPr id="8" name="TextBox 7">
            <a:extLst>
              <a:ext uri="{FF2B5EF4-FFF2-40B4-BE49-F238E27FC236}">
                <a16:creationId xmlns:a16="http://schemas.microsoft.com/office/drawing/2014/main" id="{589C0415-51F8-416A-A90E-C7D287A8A072}"/>
              </a:ext>
            </a:extLst>
          </p:cNvPr>
          <p:cNvSpPr txBox="1"/>
          <p:nvPr/>
        </p:nvSpPr>
        <p:spPr>
          <a:xfrm>
            <a:off x="133350" y="5597172"/>
            <a:ext cx="8305800" cy="482953"/>
          </a:xfrm>
          <a:prstGeom prst="rect">
            <a:avLst/>
          </a:prstGeom>
          <a:noFill/>
        </p:spPr>
        <p:txBody>
          <a:bodyPr wrap="square">
            <a:spAutoFit/>
          </a:bodyPr>
          <a:lstStyle/>
          <a:p>
            <a:pPr marR="0" lvl="0" algn="just">
              <a:lnSpc>
                <a:spcPct val="150000"/>
              </a:lnSpc>
              <a:spcBef>
                <a:spcPts val="0"/>
              </a:spcBef>
              <a:spcAft>
                <a:spcPts val="0"/>
              </a:spcAft>
            </a:pPr>
            <a:r>
              <a:rPr lang="en-US" sz="900" dirty="0">
                <a:latin typeface="Times New Roman" panose="02020603050405020304" pitchFamily="18" charset="0"/>
                <a:ea typeface="SimSun" panose="02010600030101010101" pitchFamily="2" charset="-122"/>
                <a:cs typeface="Times New Roman" panose="02020603050405020304" pitchFamily="18" charset="0"/>
              </a:rPr>
              <a:t>Li et al. (2021). Quantification of Nanoplastic Uptake in Cucumber Plants by Pyrolysis Gas Chromatography/Mass Spectrometry. Environmental Science &amp; Technology Letters 8(8), 633-638</a:t>
            </a:r>
          </a:p>
        </p:txBody>
      </p:sp>
      <p:graphicFrame>
        <p:nvGraphicFramePr>
          <p:cNvPr id="9" name="Table 8">
            <a:extLst>
              <a:ext uri="{FF2B5EF4-FFF2-40B4-BE49-F238E27FC236}">
                <a16:creationId xmlns:a16="http://schemas.microsoft.com/office/drawing/2014/main" id="{0BAD0BF3-F967-42A9-B71F-F6C58E8E7D87}"/>
              </a:ext>
            </a:extLst>
          </p:cNvPr>
          <p:cNvGraphicFramePr>
            <a:graphicFrameLocks noGrp="1"/>
          </p:cNvGraphicFramePr>
          <p:nvPr>
            <p:extLst>
              <p:ext uri="{D42A27DB-BD31-4B8C-83A1-F6EECF244321}">
                <p14:modId xmlns:p14="http://schemas.microsoft.com/office/powerpoint/2010/main" val="1935313705"/>
              </p:ext>
            </p:extLst>
          </p:nvPr>
        </p:nvGraphicFramePr>
        <p:xfrm>
          <a:off x="-1" y="261649"/>
          <a:ext cx="9144001" cy="5154565"/>
        </p:xfrm>
        <a:graphic>
          <a:graphicData uri="http://schemas.openxmlformats.org/drawingml/2006/table">
            <a:tbl>
              <a:tblPr firstRow="1" firstCol="1" bandRow="1">
                <a:tableStyleId>{5C22544A-7EE6-4342-B048-85BDC9FD1C3A}</a:tableStyleId>
              </a:tblPr>
              <a:tblGrid>
                <a:gridCol w="2209800">
                  <a:extLst>
                    <a:ext uri="{9D8B030D-6E8A-4147-A177-3AD203B41FA5}">
                      <a16:colId xmlns:a16="http://schemas.microsoft.com/office/drawing/2014/main" val="2151623803"/>
                    </a:ext>
                  </a:extLst>
                </a:gridCol>
                <a:gridCol w="5410200">
                  <a:extLst>
                    <a:ext uri="{9D8B030D-6E8A-4147-A177-3AD203B41FA5}">
                      <a16:colId xmlns:a16="http://schemas.microsoft.com/office/drawing/2014/main" val="4271480378"/>
                    </a:ext>
                  </a:extLst>
                </a:gridCol>
                <a:gridCol w="1524001">
                  <a:extLst>
                    <a:ext uri="{9D8B030D-6E8A-4147-A177-3AD203B41FA5}">
                      <a16:colId xmlns:a16="http://schemas.microsoft.com/office/drawing/2014/main" val="3502981092"/>
                    </a:ext>
                  </a:extLst>
                </a:gridCol>
              </a:tblGrid>
              <a:tr h="575788">
                <a:tc>
                  <a:txBody>
                    <a:bodyPr/>
                    <a:lstStyle/>
                    <a:p>
                      <a:pPr marL="0" marR="0" indent="0" algn="ctr">
                        <a:lnSpc>
                          <a:spcPct val="150000"/>
                        </a:lnSpc>
                        <a:spcBef>
                          <a:spcPts val="0"/>
                        </a:spcBef>
                        <a:spcAft>
                          <a:spcPts val="0"/>
                        </a:spcAft>
                      </a:pPr>
                      <a:r>
                        <a:rPr lang="en-US" sz="1800" dirty="0">
                          <a:solidFill>
                            <a:schemeClr val="tx1"/>
                          </a:solidFill>
                          <a:effectLst/>
                        </a:rPr>
                        <a:t>Food Crop</a:t>
                      </a:r>
                      <a:endParaRPr lang="en-US" sz="18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26242" marR="26242" marT="0" marB="0"/>
                </a:tc>
                <a:tc>
                  <a:txBody>
                    <a:bodyPr/>
                    <a:lstStyle/>
                    <a:p>
                      <a:pPr marL="0" marR="0" indent="0" algn="ctr">
                        <a:lnSpc>
                          <a:spcPct val="150000"/>
                        </a:lnSpc>
                        <a:spcBef>
                          <a:spcPts val="0"/>
                        </a:spcBef>
                        <a:spcAft>
                          <a:spcPts val="0"/>
                        </a:spcAft>
                      </a:pPr>
                      <a:r>
                        <a:rPr lang="en-US" sz="1400" dirty="0">
                          <a:solidFill>
                            <a:schemeClr val="tx1"/>
                          </a:solidFill>
                          <a:effectLst/>
                        </a:rPr>
                        <a:t>Sample Preparation</a:t>
                      </a:r>
                      <a:endParaRPr lang="en-US" sz="14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26242" marR="26242" marT="0" marB="0"/>
                </a:tc>
                <a:tc>
                  <a:txBody>
                    <a:bodyPr/>
                    <a:lstStyle/>
                    <a:p>
                      <a:pPr marL="0" marR="0" indent="0" algn="ctr">
                        <a:lnSpc>
                          <a:spcPct val="150000"/>
                        </a:lnSpc>
                        <a:spcBef>
                          <a:spcPts val="0"/>
                        </a:spcBef>
                        <a:spcAft>
                          <a:spcPts val="0"/>
                        </a:spcAft>
                      </a:pPr>
                      <a:r>
                        <a:rPr lang="en-US" sz="1400" dirty="0">
                          <a:solidFill>
                            <a:schemeClr val="tx1"/>
                          </a:solidFill>
                          <a:effectLst/>
                        </a:rPr>
                        <a:t>Analytical Detection Method</a:t>
                      </a:r>
                      <a:endParaRPr lang="en-US" sz="14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26242" marR="26242" marT="0" marB="0"/>
                </a:tc>
                <a:extLst>
                  <a:ext uri="{0D108BD9-81ED-4DB2-BD59-A6C34878D82A}">
                    <a16:rowId xmlns:a16="http://schemas.microsoft.com/office/drawing/2014/main" val="3221837820"/>
                  </a:ext>
                </a:extLst>
              </a:tr>
              <a:tr h="1184104">
                <a:tc>
                  <a:txBody>
                    <a:bodyPr/>
                    <a:lstStyle/>
                    <a:p>
                      <a:pPr marL="0" marR="0" indent="0" algn="just">
                        <a:lnSpc>
                          <a:spcPct val="150000"/>
                        </a:lnSpc>
                        <a:spcBef>
                          <a:spcPts val="0"/>
                        </a:spcBef>
                        <a:spcAft>
                          <a:spcPts val="0"/>
                        </a:spcAft>
                      </a:pPr>
                      <a:r>
                        <a:rPr lang="en-US" sz="1800" dirty="0">
                          <a:solidFill>
                            <a:schemeClr val="tx1"/>
                          </a:solidFill>
                          <a:effectLst/>
                        </a:rPr>
                        <a:t>Fruits and Tubes (apple, pear, carrot, potato)</a:t>
                      </a:r>
                      <a:endParaRPr lang="en-US" sz="18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26242" marR="26242" marT="0" marB="0"/>
                </a:tc>
                <a:tc>
                  <a:txBody>
                    <a:bodyPr/>
                    <a:lstStyle/>
                    <a:p>
                      <a:pPr marL="0" marR="0" indent="0">
                        <a:lnSpc>
                          <a:spcPct val="150000"/>
                        </a:lnSpc>
                        <a:spcBef>
                          <a:spcPts val="0"/>
                        </a:spcBef>
                        <a:spcAft>
                          <a:spcPts val="0"/>
                        </a:spcAft>
                      </a:pPr>
                      <a:r>
                        <a:rPr lang="en-US" sz="1400" dirty="0">
                          <a:effectLst/>
                        </a:rPr>
                        <a:t>Peeling &amp; blending, Drying, Mineralization with HNO</a:t>
                      </a:r>
                      <a:r>
                        <a:rPr lang="en-US" sz="1400" baseline="-25000" dirty="0">
                          <a:effectLst/>
                        </a:rPr>
                        <a:t>3</a:t>
                      </a:r>
                      <a:r>
                        <a:rPr lang="en-US" sz="1400" baseline="0" dirty="0">
                          <a:effectLst/>
                        </a:rPr>
                        <a:t>, </a:t>
                      </a:r>
                      <a:r>
                        <a:rPr lang="en-US" sz="1400" dirty="0">
                          <a:effectLst/>
                        </a:rPr>
                        <a:t>Dichloromethane extraction</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26242" marR="26242" marT="0" marB="0"/>
                </a:tc>
                <a:tc>
                  <a:txBody>
                    <a:bodyPr/>
                    <a:lstStyle/>
                    <a:p>
                      <a:pPr marL="0" marR="0" indent="0" algn="just">
                        <a:lnSpc>
                          <a:spcPct val="150000"/>
                        </a:lnSpc>
                        <a:spcBef>
                          <a:spcPts val="0"/>
                        </a:spcBef>
                        <a:spcAft>
                          <a:spcPts val="0"/>
                        </a:spcAft>
                      </a:pPr>
                      <a:r>
                        <a:rPr lang="en-US" sz="1400" dirty="0">
                          <a:effectLst/>
                        </a:rPr>
                        <a:t>SEM-EDX</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26242" marR="26242" marT="0" marB="0"/>
                </a:tc>
                <a:extLst>
                  <a:ext uri="{0D108BD9-81ED-4DB2-BD59-A6C34878D82A}">
                    <a16:rowId xmlns:a16="http://schemas.microsoft.com/office/drawing/2014/main" val="3892047834"/>
                  </a:ext>
                </a:extLst>
              </a:tr>
              <a:tr h="1184282">
                <a:tc>
                  <a:txBody>
                    <a:bodyPr/>
                    <a:lstStyle/>
                    <a:p>
                      <a:pPr marL="0" marR="0" indent="0" algn="just">
                        <a:lnSpc>
                          <a:spcPct val="150000"/>
                        </a:lnSpc>
                        <a:spcBef>
                          <a:spcPts val="600"/>
                        </a:spcBef>
                        <a:spcAft>
                          <a:spcPts val="600"/>
                        </a:spcAft>
                      </a:pPr>
                      <a:r>
                        <a:rPr lang="en-US" sz="1800" dirty="0">
                          <a:solidFill>
                            <a:schemeClr val="tx1"/>
                          </a:solidFill>
                          <a:effectLst/>
                        </a:rPr>
                        <a:t>Roots (wheat, lettuce)</a:t>
                      </a:r>
                      <a:endParaRPr lang="en-US" sz="18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26242" marR="26242" marT="0" marB="0"/>
                </a:tc>
                <a:tc>
                  <a:txBody>
                    <a:bodyPr/>
                    <a:lstStyle/>
                    <a:p>
                      <a:pPr marL="0" marR="0" indent="0" algn="just">
                        <a:lnSpc>
                          <a:spcPct val="150000"/>
                        </a:lnSpc>
                        <a:spcBef>
                          <a:spcPts val="600"/>
                        </a:spcBef>
                        <a:spcAft>
                          <a:spcPts val="600"/>
                        </a:spcAft>
                      </a:pPr>
                      <a:r>
                        <a:rPr lang="en-US" sz="1400" dirty="0">
                          <a:effectLst/>
                        </a:rPr>
                        <a:t>Plant roots tips exposed to suspensions of fluorescent labeled NPs (PS, PMMA). Standard preparatory methods for LSCM </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26242" marR="26242" marT="0" marB="0"/>
                </a:tc>
                <a:tc>
                  <a:txBody>
                    <a:bodyPr/>
                    <a:lstStyle/>
                    <a:p>
                      <a:pPr marL="0" marR="0" indent="0" algn="just">
                        <a:lnSpc>
                          <a:spcPct val="150000"/>
                        </a:lnSpc>
                        <a:spcBef>
                          <a:spcPts val="600"/>
                        </a:spcBef>
                        <a:spcAft>
                          <a:spcPts val="600"/>
                        </a:spcAft>
                      </a:pPr>
                      <a:r>
                        <a:rPr lang="en-US" sz="1400" dirty="0">
                          <a:effectLst/>
                        </a:rPr>
                        <a:t>LSCM, SEM, AFM, X-ray computed microtomography</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26242" marR="26242" marT="0" marB="0"/>
                </a:tc>
                <a:extLst>
                  <a:ext uri="{0D108BD9-81ED-4DB2-BD59-A6C34878D82A}">
                    <a16:rowId xmlns:a16="http://schemas.microsoft.com/office/drawing/2014/main" val="375383251"/>
                  </a:ext>
                </a:extLst>
              </a:tr>
              <a:tr h="650580">
                <a:tc>
                  <a:txBody>
                    <a:bodyPr/>
                    <a:lstStyle/>
                    <a:p>
                      <a:pPr marL="0" marR="0" indent="0" algn="just">
                        <a:lnSpc>
                          <a:spcPct val="150000"/>
                        </a:lnSpc>
                        <a:spcBef>
                          <a:spcPts val="600"/>
                        </a:spcBef>
                        <a:spcAft>
                          <a:spcPts val="600"/>
                        </a:spcAft>
                      </a:pPr>
                      <a:r>
                        <a:rPr lang="en-US" sz="1800" dirty="0">
                          <a:solidFill>
                            <a:schemeClr val="tx1"/>
                          </a:solidFill>
                          <a:effectLst/>
                        </a:rPr>
                        <a:t>Whole plant (wheat)</a:t>
                      </a:r>
                      <a:endParaRPr lang="en-US" sz="18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26242" marR="26242" marT="0" marB="0"/>
                </a:tc>
                <a:tc>
                  <a:txBody>
                    <a:bodyPr/>
                    <a:lstStyle/>
                    <a:p>
                      <a:pPr marL="0" marR="0" indent="0" algn="just">
                        <a:lnSpc>
                          <a:spcPct val="150000"/>
                        </a:lnSpc>
                        <a:spcBef>
                          <a:spcPts val="600"/>
                        </a:spcBef>
                        <a:spcAft>
                          <a:spcPts val="600"/>
                        </a:spcAft>
                      </a:pPr>
                      <a:r>
                        <a:rPr lang="en-US" sz="1400" dirty="0">
                          <a:effectLst/>
                        </a:rPr>
                        <a:t>Plants grown in agar growth media with fluorescently labeled M/NPs 40 nm &amp; 1 </a:t>
                      </a:r>
                      <a:r>
                        <a:rPr lang="en-US" sz="1400" dirty="0">
                          <a:effectLst/>
                          <a:sym typeface="Symbol" panose="05050102010706020507" pitchFamily="18" charset="2"/>
                        </a:rPr>
                        <a:t></a:t>
                      </a:r>
                      <a:r>
                        <a:rPr lang="en-US" sz="1400" dirty="0">
                          <a:effectLst/>
                        </a:rPr>
                        <a:t>m</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26242" marR="26242" marT="0" marB="0"/>
                </a:tc>
                <a:tc>
                  <a:txBody>
                    <a:bodyPr/>
                    <a:lstStyle/>
                    <a:p>
                      <a:pPr marL="0" marR="0" indent="0" algn="just">
                        <a:lnSpc>
                          <a:spcPct val="150000"/>
                        </a:lnSpc>
                        <a:spcBef>
                          <a:spcPts val="600"/>
                        </a:spcBef>
                        <a:spcAft>
                          <a:spcPts val="600"/>
                        </a:spcAft>
                      </a:pPr>
                      <a:r>
                        <a:rPr lang="en-US" sz="1400" dirty="0">
                          <a:effectLst/>
                        </a:rPr>
                        <a:t>LSCM, Pyrolysis GC-MS</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26242" marR="26242" marT="0" marB="0"/>
                </a:tc>
                <a:extLst>
                  <a:ext uri="{0D108BD9-81ED-4DB2-BD59-A6C34878D82A}">
                    <a16:rowId xmlns:a16="http://schemas.microsoft.com/office/drawing/2014/main" val="3231660607"/>
                  </a:ext>
                </a:extLst>
              </a:tr>
              <a:tr h="384116">
                <a:tc>
                  <a:txBody>
                    <a:bodyPr/>
                    <a:lstStyle/>
                    <a:p>
                      <a:pPr marL="0" marR="0" indent="0" algn="just">
                        <a:lnSpc>
                          <a:spcPct val="150000"/>
                        </a:lnSpc>
                        <a:spcBef>
                          <a:spcPts val="600"/>
                        </a:spcBef>
                        <a:spcAft>
                          <a:spcPts val="600"/>
                        </a:spcAft>
                      </a:pPr>
                      <a:r>
                        <a:rPr lang="en-US" sz="1800" dirty="0">
                          <a:solidFill>
                            <a:schemeClr val="tx1"/>
                          </a:solidFill>
                          <a:effectLst/>
                        </a:rPr>
                        <a:t>Seeds (Onion, wheat)</a:t>
                      </a:r>
                      <a:endParaRPr lang="en-US" sz="18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26242" marR="26242" marT="0" marB="0"/>
                </a:tc>
                <a:tc>
                  <a:txBody>
                    <a:bodyPr/>
                    <a:lstStyle/>
                    <a:p>
                      <a:pPr marL="0" marR="0" indent="0" algn="just">
                        <a:lnSpc>
                          <a:spcPct val="150000"/>
                        </a:lnSpc>
                        <a:spcBef>
                          <a:spcPts val="600"/>
                        </a:spcBef>
                        <a:spcAft>
                          <a:spcPts val="600"/>
                        </a:spcAft>
                      </a:pPr>
                      <a:r>
                        <a:rPr lang="en-US" sz="1400" dirty="0">
                          <a:effectLst/>
                        </a:rPr>
                        <a:t>Seed exposed to ~50-100 nm dyed PS NPs during germination. </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26242" marR="26242" marT="0" marB="0"/>
                </a:tc>
                <a:tc>
                  <a:txBody>
                    <a:bodyPr/>
                    <a:lstStyle/>
                    <a:p>
                      <a:pPr marL="0" marR="0" indent="0" algn="just">
                        <a:lnSpc>
                          <a:spcPct val="150000"/>
                        </a:lnSpc>
                        <a:spcBef>
                          <a:spcPts val="600"/>
                        </a:spcBef>
                        <a:spcAft>
                          <a:spcPts val="600"/>
                        </a:spcAft>
                      </a:pPr>
                      <a:r>
                        <a:rPr lang="en-US" sz="1400" dirty="0">
                          <a:effectLst/>
                        </a:rPr>
                        <a:t>TEM, SEM and LSCM</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26242" marR="26242" marT="0" marB="0"/>
                </a:tc>
                <a:extLst>
                  <a:ext uri="{0D108BD9-81ED-4DB2-BD59-A6C34878D82A}">
                    <a16:rowId xmlns:a16="http://schemas.microsoft.com/office/drawing/2014/main" val="1397389498"/>
                  </a:ext>
                </a:extLst>
              </a:tr>
              <a:tr h="917560">
                <a:tc>
                  <a:txBody>
                    <a:bodyPr/>
                    <a:lstStyle/>
                    <a:p>
                      <a:pPr marL="0" marR="0" indent="0" algn="just">
                        <a:lnSpc>
                          <a:spcPct val="150000"/>
                        </a:lnSpc>
                        <a:spcBef>
                          <a:spcPts val="600"/>
                        </a:spcBef>
                        <a:spcAft>
                          <a:spcPts val="600"/>
                        </a:spcAft>
                      </a:pPr>
                      <a:r>
                        <a:rPr lang="en-US" sz="1800" dirty="0">
                          <a:solidFill>
                            <a:schemeClr val="tx1"/>
                          </a:solidFill>
                          <a:effectLst/>
                        </a:rPr>
                        <a:t>Leaves (corn)</a:t>
                      </a:r>
                      <a:endParaRPr lang="en-US" sz="18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26242" marR="26242" marT="0" marB="0"/>
                </a:tc>
                <a:tc>
                  <a:txBody>
                    <a:bodyPr/>
                    <a:lstStyle/>
                    <a:p>
                      <a:pPr marL="0" marR="0" indent="0" algn="just">
                        <a:lnSpc>
                          <a:spcPct val="150000"/>
                        </a:lnSpc>
                        <a:spcBef>
                          <a:spcPts val="600"/>
                        </a:spcBef>
                        <a:spcAft>
                          <a:spcPts val="600"/>
                        </a:spcAft>
                      </a:pPr>
                      <a:r>
                        <a:rPr lang="en-US" sz="1400" dirty="0">
                          <a:effectLst/>
                        </a:rPr>
                        <a:t>Amino and carboxy modified fluorescently dyed 22 nm NPs were dispersed and spread on the surface of leaves</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26242" marR="26242" marT="0" marB="0"/>
                </a:tc>
                <a:tc>
                  <a:txBody>
                    <a:bodyPr/>
                    <a:lstStyle/>
                    <a:p>
                      <a:pPr marL="0" marR="0" indent="0" algn="just">
                        <a:lnSpc>
                          <a:spcPct val="150000"/>
                        </a:lnSpc>
                        <a:spcBef>
                          <a:spcPts val="600"/>
                        </a:spcBef>
                        <a:spcAft>
                          <a:spcPts val="600"/>
                        </a:spcAft>
                      </a:pPr>
                      <a:r>
                        <a:rPr lang="en-US" sz="1400" dirty="0">
                          <a:effectLst/>
                        </a:rPr>
                        <a:t>SEM</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26242" marR="26242" marT="0" marB="0"/>
                </a:tc>
                <a:extLst>
                  <a:ext uri="{0D108BD9-81ED-4DB2-BD59-A6C34878D82A}">
                    <a16:rowId xmlns:a16="http://schemas.microsoft.com/office/drawing/2014/main" val="2875519798"/>
                  </a:ext>
                </a:extLst>
              </a:tr>
            </a:tbl>
          </a:graphicData>
        </a:graphic>
      </p:graphicFrame>
    </p:spTree>
    <p:extLst>
      <p:ext uri="{BB962C8B-B14F-4D97-AF65-F5344CB8AC3E}">
        <p14:creationId xmlns:p14="http://schemas.microsoft.com/office/powerpoint/2010/main" val="207160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D76E8-16B8-4A53-9DE1-8EDE72CCEF5B}"/>
              </a:ext>
            </a:extLst>
          </p:cNvPr>
          <p:cNvSpPr>
            <a:spLocks noGrp="1"/>
          </p:cNvSpPr>
          <p:nvPr>
            <p:ph type="title"/>
          </p:nvPr>
        </p:nvSpPr>
        <p:spPr/>
        <p:txBody>
          <a:bodyPr/>
          <a:lstStyle/>
          <a:p>
            <a:r>
              <a:rPr lang="en-US" sz="2800" dirty="0"/>
              <a:t>Risks associated with M/NP in Animals/Humans</a:t>
            </a:r>
            <a:br>
              <a:rPr lang="en-US" sz="1800" b="1" dirty="0">
                <a:effectLst/>
                <a:latin typeface="Times New Roman" panose="02020603050405020304" pitchFamily="18" charset="0"/>
                <a:ea typeface="SimSun" panose="02010600030101010101" pitchFamily="2" charset="-122"/>
                <a:cs typeface="Times New Roman" panose="02020603050405020304" pitchFamily="18" charset="0"/>
              </a:rPr>
            </a:br>
            <a:endParaRPr lang="en-US" dirty="0"/>
          </a:p>
        </p:txBody>
      </p:sp>
      <p:sp>
        <p:nvSpPr>
          <p:cNvPr id="4" name="Slide Number Placeholder 3">
            <a:extLst>
              <a:ext uri="{FF2B5EF4-FFF2-40B4-BE49-F238E27FC236}">
                <a16:creationId xmlns:a16="http://schemas.microsoft.com/office/drawing/2014/main" id="{24913161-FC47-4A17-93AE-AF3C297E4164}"/>
              </a:ext>
            </a:extLst>
          </p:cNvPr>
          <p:cNvSpPr>
            <a:spLocks noGrp="1"/>
          </p:cNvSpPr>
          <p:nvPr>
            <p:ph type="sldNum" sz="quarter" idx="12"/>
          </p:nvPr>
        </p:nvSpPr>
        <p:spPr/>
        <p:txBody>
          <a:bodyPr/>
          <a:lstStyle/>
          <a:p>
            <a:fld id="{B6F15528-21DE-4FAA-801E-634DDDAF4B2B}" type="slidenum">
              <a:rPr lang="en-US" smtClean="0"/>
              <a:pPr/>
              <a:t>13</a:t>
            </a:fld>
            <a:endParaRPr lang="en-US"/>
          </a:p>
        </p:txBody>
      </p:sp>
      <p:sp>
        <p:nvSpPr>
          <p:cNvPr id="11" name="TextBox 10">
            <a:extLst>
              <a:ext uri="{FF2B5EF4-FFF2-40B4-BE49-F238E27FC236}">
                <a16:creationId xmlns:a16="http://schemas.microsoft.com/office/drawing/2014/main" id="{6EB24002-B12D-4F16-9C04-6831B99EC58B}"/>
              </a:ext>
            </a:extLst>
          </p:cNvPr>
          <p:cNvSpPr txBox="1"/>
          <p:nvPr/>
        </p:nvSpPr>
        <p:spPr>
          <a:xfrm>
            <a:off x="214853" y="5786580"/>
            <a:ext cx="8877300" cy="275204"/>
          </a:xfrm>
          <a:prstGeom prst="rect">
            <a:avLst/>
          </a:prstGeom>
          <a:noFill/>
        </p:spPr>
        <p:txBody>
          <a:bodyPr wrap="square">
            <a:spAutoFit/>
          </a:bodyPr>
          <a:lstStyle/>
          <a:p>
            <a:pPr marR="0" lvl="0">
              <a:lnSpc>
                <a:spcPct val="150000"/>
              </a:lnSpc>
              <a:spcBef>
                <a:spcPts val="0"/>
              </a:spcBef>
              <a:spcAft>
                <a:spcPts val="600"/>
              </a:spcAft>
            </a:pPr>
            <a:r>
              <a:rPr lang="en-US" sz="900" dirty="0">
                <a:effectLst/>
                <a:latin typeface="Times New Roman" panose="02020603050405020304" pitchFamily="18" charset="0"/>
                <a:ea typeface="SimSun" panose="02010600030101010101" pitchFamily="2" charset="-122"/>
                <a:cs typeface="Times New Roman" panose="02020603050405020304" pitchFamily="18" charset="0"/>
              </a:rPr>
              <a:t>Li et. al, (2020). Effective uptake of </a:t>
            </a:r>
            <a:r>
              <a:rPr lang="en-US" sz="900" dirty="0" err="1">
                <a:effectLst/>
                <a:latin typeface="Times New Roman" panose="02020603050405020304" pitchFamily="18" charset="0"/>
                <a:ea typeface="SimSun" panose="02010600030101010101" pitchFamily="2" charset="-122"/>
                <a:cs typeface="Times New Roman" panose="02020603050405020304" pitchFamily="18" charset="0"/>
              </a:rPr>
              <a:t>submicrometre</a:t>
            </a:r>
            <a:r>
              <a:rPr lang="en-US" sz="900" dirty="0">
                <a:effectLst/>
                <a:latin typeface="Times New Roman" panose="02020603050405020304" pitchFamily="18" charset="0"/>
                <a:ea typeface="SimSun" panose="02010600030101010101" pitchFamily="2" charset="-122"/>
                <a:cs typeface="Times New Roman" panose="02020603050405020304" pitchFamily="18" charset="0"/>
              </a:rPr>
              <a:t> plastics by crop plants via a crack-entry mode. Nature Sustainability 3(11), 929-937</a:t>
            </a:r>
          </a:p>
        </p:txBody>
      </p:sp>
      <p:sp>
        <p:nvSpPr>
          <p:cNvPr id="12" name="TextBox 11">
            <a:extLst>
              <a:ext uri="{FF2B5EF4-FFF2-40B4-BE49-F238E27FC236}">
                <a16:creationId xmlns:a16="http://schemas.microsoft.com/office/drawing/2014/main" id="{E7143745-1AF1-4D17-BBB8-5CBECC9795FB}"/>
              </a:ext>
            </a:extLst>
          </p:cNvPr>
          <p:cNvSpPr txBox="1"/>
          <p:nvPr/>
        </p:nvSpPr>
        <p:spPr>
          <a:xfrm>
            <a:off x="131779" y="3868875"/>
            <a:ext cx="8423242" cy="1477328"/>
          </a:xfrm>
          <a:prstGeom prst="rect">
            <a:avLst/>
          </a:prstGeom>
          <a:noFill/>
        </p:spPr>
        <p:txBody>
          <a:bodyPr wrap="square">
            <a:spAutoFit/>
          </a:bodyPr>
          <a:lstStyle/>
          <a:p>
            <a:r>
              <a:rPr lang="en-US" sz="1800" dirty="0">
                <a:effectLst/>
                <a:latin typeface="Times New Roman" panose="02020603050405020304" pitchFamily="18" charset="0"/>
                <a:ea typeface="SimSun" panose="02010600030101010101" pitchFamily="2" charset="-122"/>
              </a:rPr>
              <a:t>NP (PS and PTE) uptakes were found to:</a:t>
            </a:r>
          </a:p>
          <a:p>
            <a:pPr marL="342900" indent="-342900">
              <a:buAutoNum type="arabicPeriod"/>
            </a:pPr>
            <a:r>
              <a:rPr lang="en-US" sz="1800" dirty="0">
                <a:latin typeface="Times New Roman" panose="02020603050405020304" pitchFamily="18" charset="0"/>
                <a:ea typeface="SimSun" panose="02010600030101010101" pitchFamily="2" charset="-122"/>
              </a:rPr>
              <a:t>Entering cells via endocytosis;</a:t>
            </a:r>
          </a:p>
          <a:p>
            <a:pPr marL="342900" indent="-342900">
              <a:buAutoNum type="arabicPeriod"/>
            </a:pPr>
            <a:r>
              <a:rPr lang="en-US" sz="1800" dirty="0">
                <a:effectLst/>
                <a:latin typeface="Times New Roman" panose="02020603050405020304" pitchFamily="18" charset="0"/>
                <a:ea typeface="SimSun" panose="02010600030101010101" pitchFamily="2" charset="-122"/>
              </a:rPr>
              <a:t>Penetrate cellular lipid bilayer and alter membrane structure;</a:t>
            </a:r>
            <a:endParaRPr lang="en-US" sz="1800" dirty="0">
              <a:latin typeface="Times New Roman" panose="02020603050405020304" pitchFamily="18" charset="0"/>
              <a:ea typeface="SimSun" panose="02010600030101010101" pitchFamily="2" charset="-122"/>
            </a:endParaRPr>
          </a:p>
          <a:p>
            <a:pPr marL="342900" indent="-342900">
              <a:buAutoNum type="arabicPeriod"/>
            </a:pPr>
            <a:r>
              <a:rPr lang="en-US" sz="1800" dirty="0">
                <a:effectLst/>
                <a:latin typeface="Times New Roman" panose="02020603050405020304" pitchFamily="18" charset="0"/>
                <a:ea typeface="SimSun" panose="02010600030101010101" pitchFamily="2" charset="-122"/>
              </a:rPr>
              <a:t>Related to elevated inflammation and oxidative stress</a:t>
            </a:r>
          </a:p>
          <a:p>
            <a:pPr marL="342900" indent="-342900">
              <a:buAutoNum type="arabicPeriod"/>
            </a:pPr>
            <a:r>
              <a:rPr lang="en-US" sz="1800" dirty="0">
                <a:latin typeface="Times New Roman" panose="02020603050405020304" pitchFamily="18" charset="0"/>
                <a:ea typeface="SimSun" panose="02010600030101010101" pitchFamily="2" charset="-122"/>
              </a:rPr>
              <a:t>Related to altering metabolic homeostasis</a:t>
            </a:r>
            <a:endParaRPr lang="en-US" sz="1800" dirty="0">
              <a:effectLst/>
              <a:latin typeface="Times New Roman" panose="02020603050405020304" pitchFamily="18" charset="0"/>
              <a:ea typeface="SimSun" panose="02010600030101010101" pitchFamily="2" charset="-122"/>
            </a:endParaRPr>
          </a:p>
        </p:txBody>
      </p:sp>
      <p:sp>
        <p:nvSpPr>
          <p:cNvPr id="14" name="TextBox 13">
            <a:extLst>
              <a:ext uri="{FF2B5EF4-FFF2-40B4-BE49-F238E27FC236}">
                <a16:creationId xmlns:a16="http://schemas.microsoft.com/office/drawing/2014/main" id="{439561B3-FDED-4E28-9CAA-096A00131151}"/>
              </a:ext>
            </a:extLst>
          </p:cNvPr>
          <p:cNvSpPr txBox="1"/>
          <p:nvPr/>
        </p:nvSpPr>
        <p:spPr>
          <a:xfrm>
            <a:off x="183430" y="3118465"/>
            <a:ext cx="8434240" cy="646331"/>
          </a:xfrm>
          <a:prstGeom prst="rect">
            <a:avLst/>
          </a:prstGeom>
          <a:noFill/>
        </p:spPr>
        <p:txBody>
          <a:bodyPr wrap="square">
            <a:spAutoFit/>
          </a:bodyPr>
          <a:lstStyle/>
          <a:p>
            <a:r>
              <a:rPr lang="en-US" sz="1800" dirty="0">
                <a:effectLst/>
                <a:latin typeface="Times New Roman" panose="02020603050405020304" pitchFamily="18" charset="0"/>
                <a:ea typeface="SimSun" panose="02010600030101010101" pitchFamily="2" charset="-122"/>
              </a:rPr>
              <a:t>Animal/human uptake of NPs is primarily through </a:t>
            </a:r>
            <a:r>
              <a:rPr lang="en-US" sz="1800" dirty="0">
                <a:latin typeface="Times New Roman" panose="02020603050405020304" pitchFamily="18" charset="0"/>
                <a:ea typeface="SimSun" panose="02010600030101010101" pitchFamily="2" charset="-122"/>
              </a:rPr>
              <a:t>gastric ingestion and pulmonary inhalation  </a:t>
            </a:r>
          </a:p>
        </p:txBody>
      </p:sp>
      <p:pic>
        <p:nvPicPr>
          <p:cNvPr id="13" name="Picture 12">
            <a:extLst>
              <a:ext uri="{FF2B5EF4-FFF2-40B4-BE49-F238E27FC236}">
                <a16:creationId xmlns:a16="http://schemas.microsoft.com/office/drawing/2014/main" id="{EC09A2D5-F1F8-44A4-8680-CF6FB93FE5B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62000" y="711121"/>
            <a:ext cx="7772400" cy="2243455"/>
          </a:xfrm>
          <a:prstGeom prst="rect">
            <a:avLst/>
          </a:prstGeom>
          <a:noFill/>
        </p:spPr>
      </p:pic>
    </p:spTree>
    <p:extLst>
      <p:ext uri="{BB962C8B-B14F-4D97-AF65-F5344CB8AC3E}">
        <p14:creationId xmlns:p14="http://schemas.microsoft.com/office/powerpoint/2010/main" val="244162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E9879-3554-4882-9609-2B9D262CBF91}"/>
              </a:ext>
            </a:extLst>
          </p:cNvPr>
          <p:cNvSpPr>
            <a:spLocks noGrp="1"/>
          </p:cNvSpPr>
          <p:nvPr>
            <p:ph type="title"/>
          </p:nvPr>
        </p:nvSpPr>
        <p:spPr>
          <a:xfrm>
            <a:off x="381000" y="0"/>
            <a:ext cx="9296400" cy="952500"/>
          </a:xfrm>
        </p:spPr>
        <p:txBody>
          <a:bodyPr/>
          <a:lstStyle/>
          <a:p>
            <a:r>
              <a:rPr lang="en-US" dirty="0"/>
              <a:t>Detection of NP in Animals and Humans</a:t>
            </a:r>
          </a:p>
        </p:txBody>
      </p:sp>
      <p:sp>
        <p:nvSpPr>
          <p:cNvPr id="4" name="Slide Number Placeholder 3">
            <a:extLst>
              <a:ext uri="{FF2B5EF4-FFF2-40B4-BE49-F238E27FC236}">
                <a16:creationId xmlns:a16="http://schemas.microsoft.com/office/drawing/2014/main" id="{FDBABC52-1D22-42FE-9D09-9E4131E62233}"/>
              </a:ext>
            </a:extLst>
          </p:cNvPr>
          <p:cNvSpPr>
            <a:spLocks noGrp="1"/>
          </p:cNvSpPr>
          <p:nvPr>
            <p:ph type="sldNum" sz="quarter" idx="12"/>
          </p:nvPr>
        </p:nvSpPr>
        <p:spPr/>
        <p:txBody>
          <a:bodyPr/>
          <a:lstStyle/>
          <a:p>
            <a:fld id="{B6F15528-21DE-4FAA-801E-634DDDAF4B2B}" type="slidenum">
              <a:rPr lang="en-US" smtClean="0"/>
              <a:pPr/>
              <a:t>14</a:t>
            </a:fld>
            <a:endParaRPr lang="en-US"/>
          </a:p>
        </p:txBody>
      </p:sp>
      <p:pic>
        <p:nvPicPr>
          <p:cNvPr id="10" name="Picture 9">
            <a:extLst>
              <a:ext uri="{FF2B5EF4-FFF2-40B4-BE49-F238E27FC236}">
                <a16:creationId xmlns:a16="http://schemas.microsoft.com/office/drawing/2014/main" id="{D4324554-C166-426C-9BBF-41E4BE1C3B2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363" y="3755240"/>
            <a:ext cx="8336438" cy="2294248"/>
          </a:xfrm>
          <a:prstGeom prst="rect">
            <a:avLst/>
          </a:prstGeom>
          <a:noFill/>
          <a:ln>
            <a:noFill/>
          </a:ln>
        </p:spPr>
      </p:pic>
      <p:sp>
        <p:nvSpPr>
          <p:cNvPr id="7" name="Content Placeholder 6">
            <a:extLst>
              <a:ext uri="{FF2B5EF4-FFF2-40B4-BE49-F238E27FC236}">
                <a16:creationId xmlns:a16="http://schemas.microsoft.com/office/drawing/2014/main" id="{0C46E1FC-6A52-420B-8D10-7DDA82598D17}"/>
              </a:ext>
            </a:extLst>
          </p:cNvPr>
          <p:cNvSpPr>
            <a:spLocks noGrp="1"/>
          </p:cNvSpPr>
          <p:nvPr>
            <p:ph idx="1"/>
          </p:nvPr>
        </p:nvSpPr>
        <p:spPr>
          <a:xfrm>
            <a:off x="838200" y="837971"/>
            <a:ext cx="7620000" cy="4114800"/>
          </a:xfrm>
        </p:spPr>
        <p:txBody>
          <a:bodyPr/>
          <a:lstStyle/>
          <a:p>
            <a:r>
              <a:rPr lang="en-US" dirty="0"/>
              <a:t>NPs, with their large area to volume ratio, are more susceptible to contamination of hydrophobic pollutants;</a:t>
            </a:r>
          </a:p>
          <a:p>
            <a:r>
              <a:rPr lang="en-US" dirty="0"/>
              <a:t>Hydrophobic fluorescent probes (e.g., DCVJ) are used for NP detection</a:t>
            </a:r>
          </a:p>
          <a:p>
            <a:r>
              <a:rPr lang="en-US" dirty="0"/>
              <a:t>Receptors are also used to detect NPs via SPR</a:t>
            </a:r>
          </a:p>
        </p:txBody>
      </p:sp>
      <p:sp>
        <p:nvSpPr>
          <p:cNvPr id="11" name="TextBox 10">
            <a:extLst>
              <a:ext uri="{FF2B5EF4-FFF2-40B4-BE49-F238E27FC236}">
                <a16:creationId xmlns:a16="http://schemas.microsoft.com/office/drawing/2014/main" id="{FEEC95EF-DB4F-4556-8A1F-6E8EB630D89E}"/>
              </a:ext>
            </a:extLst>
          </p:cNvPr>
          <p:cNvSpPr txBox="1"/>
          <p:nvPr/>
        </p:nvSpPr>
        <p:spPr>
          <a:xfrm>
            <a:off x="550590" y="5777697"/>
            <a:ext cx="2063385" cy="338554"/>
          </a:xfrm>
          <a:prstGeom prst="rect">
            <a:avLst/>
          </a:prstGeom>
          <a:noFill/>
        </p:spPr>
        <p:txBody>
          <a:bodyPr wrap="none" rtlCol="0">
            <a:spAutoFit/>
          </a:bodyPr>
          <a:lstStyle/>
          <a:p>
            <a:r>
              <a:rPr lang="en-US" sz="1600" dirty="0"/>
              <a:t>Estrogen receptor/SPR</a:t>
            </a:r>
          </a:p>
        </p:txBody>
      </p:sp>
      <p:sp>
        <p:nvSpPr>
          <p:cNvPr id="12" name="TextBox 11">
            <a:extLst>
              <a:ext uri="{FF2B5EF4-FFF2-40B4-BE49-F238E27FC236}">
                <a16:creationId xmlns:a16="http://schemas.microsoft.com/office/drawing/2014/main" id="{A5B707D1-06EA-4D9C-874F-E1912631621F}"/>
              </a:ext>
            </a:extLst>
          </p:cNvPr>
          <p:cNvSpPr txBox="1"/>
          <p:nvPr/>
        </p:nvSpPr>
        <p:spPr>
          <a:xfrm>
            <a:off x="3214440" y="5777697"/>
            <a:ext cx="2488182" cy="338554"/>
          </a:xfrm>
          <a:prstGeom prst="rect">
            <a:avLst/>
          </a:prstGeom>
          <a:noFill/>
        </p:spPr>
        <p:txBody>
          <a:bodyPr wrap="none" rtlCol="0">
            <a:spAutoFit/>
          </a:bodyPr>
          <a:lstStyle/>
          <a:p>
            <a:r>
              <a:rPr lang="en-US" sz="1600" dirty="0"/>
              <a:t>Microfluidic sensor for NPs</a:t>
            </a:r>
          </a:p>
        </p:txBody>
      </p:sp>
      <p:sp>
        <p:nvSpPr>
          <p:cNvPr id="13" name="TextBox 12">
            <a:extLst>
              <a:ext uri="{FF2B5EF4-FFF2-40B4-BE49-F238E27FC236}">
                <a16:creationId xmlns:a16="http://schemas.microsoft.com/office/drawing/2014/main" id="{0D3844EE-BC6E-4353-B21F-D49679B01296}"/>
              </a:ext>
            </a:extLst>
          </p:cNvPr>
          <p:cNvSpPr txBox="1"/>
          <p:nvPr/>
        </p:nvSpPr>
        <p:spPr>
          <a:xfrm>
            <a:off x="5970018" y="5745348"/>
            <a:ext cx="2433680" cy="338554"/>
          </a:xfrm>
          <a:prstGeom prst="rect">
            <a:avLst/>
          </a:prstGeom>
          <a:noFill/>
        </p:spPr>
        <p:txBody>
          <a:bodyPr wrap="none" rtlCol="0">
            <a:spAutoFit/>
          </a:bodyPr>
          <a:lstStyle/>
          <a:p>
            <a:r>
              <a:rPr lang="en-US" sz="1600" dirty="0"/>
              <a:t>SPR/Immunoassay for NPs</a:t>
            </a:r>
          </a:p>
        </p:txBody>
      </p:sp>
    </p:spTree>
    <p:extLst>
      <p:ext uri="{BB962C8B-B14F-4D97-AF65-F5344CB8AC3E}">
        <p14:creationId xmlns:p14="http://schemas.microsoft.com/office/powerpoint/2010/main" val="3355910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B405C-D6BE-499B-BCEF-89EE559AE7F7}"/>
              </a:ext>
            </a:extLst>
          </p:cNvPr>
          <p:cNvSpPr>
            <a:spLocks noGrp="1"/>
          </p:cNvSpPr>
          <p:nvPr>
            <p:ph type="title"/>
          </p:nvPr>
        </p:nvSpPr>
        <p:spPr/>
        <p:txBody>
          <a:bodyPr/>
          <a:lstStyle/>
          <a:p>
            <a:r>
              <a:rPr lang="en-US" dirty="0"/>
              <a:t>Characterization of NPs in food matrices</a:t>
            </a:r>
          </a:p>
        </p:txBody>
      </p:sp>
      <p:sp>
        <p:nvSpPr>
          <p:cNvPr id="3" name="Content Placeholder 2">
            <a:extLst>
              <a:ext uri="{FF2B5EF4-FFF2-40B4-BE49-F238E27FC236}">
                <a16:creationId xmlns:a16="http://schemas.microsoft.com/office/drawing/2014/main" id="{BD8812EC-91E0-48CB-B0DC-83377F0EF208}"/>
              </a:ext>
            </a:extLst>
          </p:cNvPr>
          <p:cNvSpPr>
            <a:spLocks noGrp="1"/>
          </p:cNvSpPr>
          <p:nvPr>
            <p:ph idx="1"/>
          </p:nvPr>
        </p:nvSpPr>
        <p:spPr>
          <a:xfrm>
            <a:off x="757287" y="982597"/>
            <a:ext cx="3352800" cy="4114800"/>
          </a:xfrm>
        </p:spPr>
        <p:txBody>
          <a:bodyPr/>
          <a:lstStyle/>
          <a:p>
            <a:pPr marL="0" indent="0">
              <a:buNone/>
            </a:pPr>
            <a:r>
              <a:rPr lang="en-US" dirty="0"/>
              <a:t>Nondestructive methods</a:t>
            </a:r>
          </a:p>
          <a:p>
            <a:r>
              <a:rPr lang="en-US" dirty="0"/>
              <a:t>Raman microscopy</a:t>
            </a:r>
          </a:p>
          <a:p>
            <a:r>
              <a:rPr lang="en-US" dirty="0"/>
              <a:t>FTIR microscopy</a:t>
            </a:r>
          </a:p>
          <a:p>
            <a:r>
              <a:rPr lang="en-US" dirty="0"/>
              <a:t>SERS</a:t>
            </a:r>
          </a:p>
          <a:p>
            <a:r>
              <a:rPr lang="en-US" dirty="0"/>
              <a:t>SEM/XPS</a:t>
            </a:r>
          </a:p>
          <a:p>
            <a:pPr marL="0" indent="0">
              <a:buNone/>
            </a:pPr>
            <a:r>
              <a:rPr lang="en-US" dirty="0"/>
              <a:t>Destructive</a:t>
            </a:r>
          </a:p>
          <a:p>
            <a:r>
              <a:rPr lang="en-US" dirty="0"/>
              <a:t>ICP-MS</a:t>
            </a:r>
          </a:p>
        </p:txBody>
      </p:sp>
      <p:sp>
        <p:nvSpPr>
          <p:cNvPr id="4" name="Slide Number Placeholder 3">
            <a:extLst>
              <a:ext uri="{FF2B5EF4-FFF2-40B4-BE49-F238E27FC236}">
                <a16:creationId xmlns:a16="http://schemas.microsoft.com/office/drawing/2014/main" id="{8F3DA866-3425-42D2-B1BF-E61EC98044BB}"/>
              </a:ext>
            </a:extLst>
          </p:cNvPr>
          <p:cNvSpPr>
            <a:spLocks noGrp="1"/>
          </p:cNvSpPr>
          <p:nvPr>
            <p:ph type="sldNum" sz="quarter" idx="12"/>
          </p:nvPr>
        </p:nvSpPr>
        <p:spPr/>
        <p:txBody>
          <a:bodyPr/>
          <a:lstStyle/>
          <a:p>
            <a:fld id="{B6F15528-21DE-4FAA-801E-634DDDAF4B2B}" type="slidenum">
              <a:rPr lang="en-US" smtClean="0"/>
              <a:pPr/>
              <a:t>15</a:t>
            </a:fld>
            <a:endParaRPr lang="en-US"/>
          </a:p>
        </p:txBody>
      </p:sp>
      <p:sp>
        <p:nvSpPr>
          <p:cNvPr id="5" name="Content Placeholder 2">
            <a:extLst>
              <a:ext uri="{FF2B5EF4-FFF2-40B4-BE49-F238E27FC236}">
                <a16:creationId xmlns:a16="http://schemas.microsoft.com/office/drawing/2014/main" id="{DF552747-2177-402D-87F9-9F3DEC1368D3}"/>
              </a:ext>
            </a:extLst>
          </p:cNvPr>
          <p:cNvSpPr txBox="1">
            <a:spLocks/>
          </p:cNvSpPr>
          <p:nvPr/>
        </p:nvSpPr>
        <p:spPr bwMode="auto">
          <a:xfrm>
            <a:off x="4550790" y="911274"/>
            <a:ext cx="4357540" cy="4414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eaLnBrk="1" hangingPunct="1">
              <a:buFont typeface="Times" charset="0"/>
              <a:buNone/>
            </a:pPr>
            <a:r>
              <a:rPr lang="en-US" kern="0" dirty="0"/>
              <a:t>Some findings:</a:t>
            </a:r>
          </a:p>
          <a:p>
            <a:pPr eaLnBrk="1" hangingPunct="1"/>
            <a:r>
              <a:rPr lang="en-US" kern="0" dirty="0"/>
              <a:t>Up to 5857 MP particles/L in white wine with PE stoppers</a:t>
            </a:r>
          </a:p>
          <a:p>
            <a:pPr eaLnBrk="1" hangingPunct="1"/>
            <a:r>
              <a:rPr lang="en-US" kern="0" dirty="0"/>
              <a:t>M/NPs found in oysters. mussels, and other shellfish</a:t>
            </a:r>
          </a:p>
          <a:p>
            <a:pPr eaLnBrk="1" hangingPunct="1"/>
            <a:r>
              <a:rPr lang="en-US" kern="0" dirty="0"/>
              <a:t>PE/HDPE found in vinegar, can lead to 4.9 and 21.2 mg/kg/</a:t>
            </a:r>
            <a:r>
              <a:rPr lang="en-US" kern="0" dirty="0" err="1"/>
              <a:t>bw</a:t>
            </a:r>
            <a:r>
              <a:rPr lang="en-US" kern="0" dirty="0"/>
              <a:t>/year exposure</a:t>
            </a:r>
          </a:p>
          <a:p>
            <a:pPr eaLnBrk="1" hangingPunct="1"/>
            <a:r>
              <a:rPr lang="en-US" kern="0" dirty="0"/>
              <a:t>MNPs found in tea brewed from teabags</a:t>
            </a:r>
          </a:p>
        </p:txBody>
      </p:sp>
      <p:sp>
        <p:nvSpPr>
          <p:cNvPr id="8" name="TextBox 7">
            <a:extLst>
              <a:ext uri="{FF2B5EF4-FFF2-40B4-BE49-F238E27FC236}">
                <a16:creationId xmlns:a16="http://schemas.microsoft.com/office/drawing/2014/main" id="{86D4DDB5-84E8-4DB1-A4C1-CE2AA2CDCD90}"/>
              </a:ext>
            </a:extLst>
          </p:cNvPr>
          <p:cNvSpPr txBox="1"/>
          <p:nvPr/>
        </p:nvSpPr>
        <p:spPr>
          <a:xfrm>
            <a:off x="8641" y="5299501"/>
            <a:ext cx="8305800" cy="830997"/>
          </a:xfrm>
          <a:prstGeom prst="rect">
            <a:avLst/>
          </a:prstGeom>
          <a:noFill/>
        </p:spPr>
        <p:txBody>
          <a:bodyPr wrap="square">
            <a:spAutoFit/>
          </a:bodyPr>
          <a:lstStyle/>
          <a:p>
            <a:r>
              <a:rPr lang="en-US" dirty="0">
                <a:latin typeface="Times New Roman" panose="02020603050405020304" pitchFamily="18" charset="0"/>
                <a:ea typeface="SimSun" panose="02010600030101010101" pitchFamily="2" charset="-122"/>
              </a:rPr>
              <a:t>S</a:t>
            </a:r>
            <a:r>
              <a:rPr lang="en-US" sz="2400" dirty="0">
                <a:effectLst/>
                <a:latin typeface="Times New Roman" panose="02020603050405020304" pitchFamily="18" charset="0"/>
                <a:ea typeface="SimSun" panose="02010600030101010101" pitchFamily="2" charset="-122"/>
              </a:rPr>
              <a:t>ample preparation is a big challenge. Typically, samples were washed, then followed with filtration and particle extraction</a:t>
            </a:r>
            <a:endParaRPr lang="en-US" dirty="0"/>
          </a:p>
        </p:txBody>
      </p:sp>
      <p:pic>
        <p:nvPicPr>
          <p:cNvPr id="9" name="Picture 8">
            <a:extLst>
              <a:ext uri="{FF2B5EF4-FFF2-40B4-BE49-F238E27FC236}">
                <a16:creationId xmlns:a16="http://schemas.microsoft.com/office/drawing/2014/main" id="{93B88267-3DF4-42A3-B938-0B41CE02B0FD}"/>
              </a:ext>
            </a:extLst>
          </p:cNvPr>
          <p:cNvPicPr>
            <a:picLocks noChangeAspect="1"/>
          </p:cNvPicPr>
          <p:nvPr/>
        </p:nvPicPr>
        <p:blipFill>
          <a:blip r:embed="rId2"/>
          <a:stretch>
            <a:fillRect/>
          </a:stretch>
        </p:blipFill>
        <p:spPr>
          <a:xfrm>
            <a:off x="4433629" y="1028797"/>
            <a:ext cx="3733912" cy="4322552"/>
          </a:xfrm>
          <a:prstGeom prst="rect">
            <a:avLst/>
          </a:prstGeom>
        </p:spPr>
      </p:pic>
    </p:spTree>
    <p:extLst>
      <p:ext uri="{BB962C8B-B14F-4D97-AF65-F5344CB8AC3E}">
        <p14:creationId xmlns:p14="http://schemas.microsoft.com/office/powerpoint/2010/main" val="10849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B405C-D6BE-499B-BCEF-89EE559AE7F7}"/>
              </a:ext>
            </a:extLst>
          </p:cNvPr>
          <p:cNvSpPr>
            <a:spLocks noGrp="1"/>
          </p:cNvSpPr>
          <p:nvPr>
            <p:ph type="title"/>
          </p:nvPr>
        </p:nvSpPr>
        <p:spPr/>
        <p:txBody>
          <a:bodyPr/>
          <a:lstStyle/>
          <a:p>
            <a:r>
              <a:rPr lang="en-US" dirty="0"/>
              <a:t>Detect NPs rapidly and reliably using paper-based microfluidic chip (pMFC)</a:t>
            </a:r>
          </a:p>
        </p:txBody>
      </p:sp>
      <p:sp>
        <p:nvSpPr>
          <p:cNvPr id="4" name="Slide Number Placeholder 3">
            <a:extLst>
              <a:ext uri="{FF2B5EF4-FFF2-40B4-BE49-F238E27FC236}">
                <a16:creationId xmlns:a16="http://schemas.microsoft.com/office/drawing/2014/main" id="{8F3DA866-3425-42D2-B1BF-E61EC98044BB}"/>
              </a:ext>
            </a:extLst>
          </p:cNvPr>
          <p:cNvSpPr>
            <a:spLocks noGrp="1"/>
          </p:cNvSpPr>
          <p:nvPr>
            <p:ph type="sldNum" sz="quarter" idx="12"/>
          </p:nvPr>
        </p:nvSpPr>
        <p:spPr/>
        <p:txBody>
          <a:bodyPr/>
          <a:lstStyle/>
          <a:p>
            <a:fld id="{B6F15528-21DE-4FAA-801E-634DDDAF4B2B}" type="slidenum">
              <a:rPr lang="en-US" smtClean="0"/>
              <a:pPr/>
              <a:t>16</a:t>
            </a:fld>
            <a:endParaRPr lang="en-US"/>
          </a:p>
        </p:txBody>
      </p:sp>
      <p:grpSp>
        <p:nvGrpSpPr>
          <p:cNvPr id="14" name="Group 13">
            <a:extLst>
              <a:ext uri="{FF2B5EF4-FFF2-40B4-BE49-F238E27FC236}">
                <a16:creationId xmlns:a16="http://schemas.microsoft.com/office/drawing/2014/main" id="{DF046C60-0272-482F-B09E-A021A3DC6AA7}"/>
              </a:ext>
            </a:extLst>
          </p:cNvPr>
          <p:cNvGrpSpPr/>
          <p:nvPr/>
        </p:nvGrpSpPr>
        <p:grpSpPr>
          <a:xfrm>
            <a:off x="457200" y="1328394"/>
            <a:ext cx="8229600" cy="4462806"/>
            <a:chOff x="457200" y="1328394"/>
            <a:chExt cx="8229600" cy="4462806"/>
          </a:xfrm>
        </p:grpSpPr>
        <p:sp>
          <p:nvSpPr>
            <p:cNvPr id="10" name="Text Box 3">
              <a:extLst>
                <a:ext uri="{FF2B5EF4-FFF2-40B4-BE49-F238E27FC236}">
                  <a16:creationId xmlns:a16="http://schemas.microsoft.com/office/drawing/2014/main" id="{5AE4D34C-0D44-4479-8794-F6A868252EB9}"/>
                </a:ext>
              </a:extLst>
            </p:cNvPr>
            <p:cNvSpPr txBox="1"/>
            <p:nvPr/>
          </p:nvSpPr>
          <p:spPr>
            <a:xfrm>
              <a:off x="457200" y="1328394"/>
              <a:ext cx="8229600" cy="4462806"/>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0"/>
                </a:spcAft>
              </a:pP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endParaRPr lang="en-US" sz="1000" dirty="0">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endParaRPr lang="en-US" sz="1000" dirty="0">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endParaRPr lang="en-US" sz="1000" dirty="0">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endParaRPr lang="en-US" sz="1000" dirty="0">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endParaRPr lang="en-US" sz="1000" dirty="0">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endParaRPr lang="en-US" sz="1000" dirty="0">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 set of peptide-conjugated PS nanoparticles and bacterial mixtures are loaded into the pMFC channels, and capillary flow velocities are measured using the smartphone’s video capture capability. A multi-dimensional training data set was collected and analyzed via ML to predict the dominant bacterial species from various bacterial mixtures from field water and food (milk) samples.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2000" b="1" dirty="0">
                  <a:effectLst/>
                  <a:latin typeface="Arial" panose="020B060402020202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7A9F81A3-9EDB-416C-B40E-00EB6045C439}"/>
                </a:ext>
              </a:extLst>
            </p:cNvPr>
            <p:cNvPicPr/>
            <p:nvPr/>
          </p:nvPicPr>
          <p:blipFill rotWithShape="1">
            <a:blip r:embed="rId2" cstate="print">
              <a:extLst>
                <a:ext uri="{28A0092B-C50C-407E-A947-70E740481C1C}">
                  <a14:useLocalDpi xmlns:a14="http://schemas.microsoft.com/office/drawing/2010/main" val="0"/>
                </a:ext>
              </a:extLst>
            </a:blip>
            <a:srcRect l="8333" t="7580" b="6122"/>
            <a:stretch/>
          </p:blipFill>
          <p:spPr bwMode="auto">
            <a:xfrm>
              <a:off x="609600" y="1447800"/>
              <a:ext cx="3276600" cy="2514600"/>
            </a:xfrm>
            <a:prstGeom prst="rect">
              <a:avLst/>
            </a:prstGeom>
            <a:noFill/>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E5DC91E2-A50B-4CAD-9C62-65E19781E4D5}"/>
                </a:ext>
              </a:extLst>
            </p:cNvPr>
            <p:cNvPicPr/>
            <p:nvPr/>
          </p:nvPicPr>
          <p:blipFill rotWithShape="1">
            <a:blip r:embed="rId3" cstate="print">
              <a:extLst>
                <a:ext uri="{28A0092B-C50C-407E-A947-70E740481C1C}">
                  <a14:useLocalDpi xmlns:a14="http://schemas.microsoft.com/office/drawing/2010/main" val="0"/>
                </a:ext>
              </a:extLst>
            </a:blip>
            <a:srcRect t="5959" r="74745" b="59064"/>
            <a:stretch/>
          </p:blipFill>
          <p:spPr bwMode="auto">
            <a:xfrm rot="5400000">
              <a:off x="3692164" y="1710964"/>
              <a:ext cx="2725918" cy="2081753"/>
            </a:xfrm>
            <a:prstGeom prst="rect">
              <a:avLst/>
            </a:prstGeom>
            <a:noFill/>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75C5621F-058A-4968-AFD3-E832FC84B4D7}"/>
                </a:ext>
              </a:extLst>
            </p:cNvPr>
            <p:cNvPicPr/>
            <p:nvPr/>
          </p:nvPicPr>
          <p:blipFill rotWithShape="1">
            <a:blip r:embed="rId4" cstate="print">
              <a:extLst>
                <a:ext uri="{28A0092B-C50C-407E-A947-70E740481C1C}">
                  <a14:useLocalDpi xmlns:a14="http://schemas.microsoft.com/office/drawing/2010/main" val="0"/>
                </a:ext>
              </a:extLst>
            </a:blip>
            <a:srcRect l="44070" r="35417" b="61046"/>
            <a:stretch/>
          </p:blipFill>
          <p:spPr bwMode="auto">
            <a:xfrm>
              <a:off x="6111710" y="1509466"/>
              <a:ext cx="2422689" cy="2529134"/>
            </a:xfrm>
            <a:prstGeom prst="rect">
              <a:avLst/>
            </a:prstGeom>
            <a:noFill/>
            <a:ln>
              <a:noFill/>
            </a:ln>
            <a:extLst>
              <a:ext uri="{53640926-AAD7-44D8-BBD7-CCE9431645EC}">
                <a14:shadowObscured xmlns:a14="http://schemas.microsoft.com/office/drawing/2010/main"/>
              </a:ext>
            </a:extLst>
          </p:spPr>
        </p:pic>
      </p:grpSp>
      <p:grpSp>
        <p:nvGrpSpPr>
          <p:cNvPr id="18" name="Group 17">
            <a:extLst>
              <a:ext uri="{FF2B5EF4-FFF2-40B4-BE49-F238E27FC236}">
                <a16:creationId xmlns:a16="http://schemas.microsoft.com/office/drawing/2014/main" id="{8603DA26-F6FA-4DB8-90E5-8CC1398BE6BC}"/>
              </a:ext>
            </a:extLst>
          </p:cNvPr>
          <p:cNvGrpSpPr/>
          <p:nvPr/>
        </p:nvGrpSpPr>
        <p:grpSpPr>
          <a:xfrm>
            <a:off x="457200" y="1328394"/>
            <a:ext cx="8229600" cy="4751731"/>
            <a:chOff x="883763" y="-152400"/>
            <a:chExt cx="8229600" cy="4751731"/>
          </a:xfrm>
        </p:grpSpPr>
        <p:sp>
          <p:nvSpPr>
            <p:cNvPr id="15" name="Text Box 3">
              <a:extLst>
                <a:ext uri="{FF2B5EF4-FFF2-40B4-BE49-F238E27FC236}">
                  <a16:creationId xmlns:a16="http://schemas.microsoft.com/office/drawing/2014/main" id="{D0C3A0D0-14B3-424B-85E5-22D66E8C71CA}"/>
                </a:ext>
              </a:extLst>
            </p:cNvPr>
            <p:cNvSpPr txBox="1"/>
            <p:nvPr/>
          </p:nvSpPr>
          <p:spPr>
            <a:xfrm>
              <a:off x="883763" y="-152400"/>
              <a:ext cx="8229600" cy="4751731"/>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 Normalized capillary flow velocities of 500 nm PS nanoparticles with various pre-loaded reagents. A = aspartic acid, B = bovine serum albumin (BSA), C = cysteine, D = histidine, G = glycine, K = lysine, Q = glutamine, Y = lysozyme, 0 = zero concentration (normalization standard), H = high concentration, and L = low concentration. (B).</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Standard curves for estimating the concentration of polystyrene nanoparticles (in ng/</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μL</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using the selected pre-loaded reagents (BH, CH, and YH).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2000" b="1" dirty="0">
                  <a:effectLst/>
                  <a:latin typeface="Arial" panose="020B060402020202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906781AD-3F98-4BB8-B933-7CCE4E106698}"/>
                </a:ext>
              </a:extLst>
            </p:cNvPr>
            <p:cNvPicPr/>
            <p:nvPr/>
          </p:nvPicPr>
          <p:blipFill>
            <a:blip r:embed="rId5">
              <a:extLst>
                <a:ext uri="{28A0092B-C50C-407E-A947-70E740481C1C}">
                  <a14:useLocalDpi xmlns:a14="http://schemas.microsoft.com/office/drawing/2010/main" val="0"/>
                </a:ext>
              </a:extLst>
            </a:blip>
            <a:stretch>
              <a:fillRect/>
            </a:stretch>
          </p:blipFill>
          <p:spPr>
            <a:xfrm>
              <a:off x="1036164" y="2342450"/>
              <a:ext cx="3276599" cy="2090816"/>
            </a:xfrm>
            <a:prstGeom prst="rect">
              <a:avLst/>
            </a:prstGeom>
          </p:spPr>
        </p:pic>
        <p:pic>
          <p:nvPicPr>
            <p:cNvPr id="17" name="Picture 16">
              <a:extLst>
                <a:ext uri="{FF2B5EF4-FFF2-40B4-BE49-F238E27FC236}">
                  <a16:creationId xmlns:a16="http://schemas.microsoft.com/office/drawing/2014/main" id="{EBAEEEB8-50AB-4822-AE41-3334D100332A}"/>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628952" y="2390105"/>
              <a:ext cx="3848495" cy="1995505"/>
            </a:xfrm>
            <a:prstGeom prst="rect">
              <a:avLst/>
            </a:prstGeom>
            <a:noFill/>
            <a:ln>
              <a:noFill/>
            </a:ln>
          </p:spPr>
        </p:pic>
      </p:grpSp>
    </p:spTree>
    <p:extLst>
      <p:ext uri="{BB962C8B-B14F-4D97-AF65-F5344CB8AC3E}">
        <p14:creationId xmlns:p14="http://schemas.microsoft.com/office/powerpoint/2010/main" val="3175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FC3135-6663-4125-82D5-10EB87B88B7F}"/>
              </a:ext>
            </a:extLst>
          </p:cNvPr>
          <p:cNvSpPr>
            <a:spLocks noGrp="1"/>
          </p:cNvSpPr>
          <p:nvPr>
            <p:ph idx="1"/>
          </p:nvPr>
        </p:nvSpPr>
        <p:spPr>
          <a:xfrm>
            <a:off x="533400" y="1143000"/>
            <a:ext cx="7620000" cy="1828800"/>
          </a:xfrm>
        </p:spPr>
        <p:txBody>
          <a:bodyPr/>
          <a:lstStyle/>
          <a:p>
            <a:r>
              <a:rPr lang="en-US" dirty="0"/>
              <a:t>Step 1: Making controlled NP substrates via lithography</a:t>
            </a:r>
          </a:p>
          <a:p>
            <a:pPr lvl="1"/>
            <a:r>
              <a:rPr lang="en-US" dirty="0"/>
              <a:t>Size, shape, composition</a:t>
            </a:r>
          </a:p>
          <a:p>
            <a:pPr lvl="1"/>
            <a:r>
              <a:rPr lang="en-US" dirty="0"/>
              <a:t>Weathering, aging, surface chemistry</a:t>
            </a:r>
          </a:p>
        </p:txBody>
      </p:sp>
      <p:sp>
        <p:nvSpPr>
          <p:cNvPr id="4" name="Slide Number Placeholder 3">
            <a:extLst>
              <a:ext uri="{FF2B5EF4-FFF2-40B4-BE49-F238E27FC236}">
                <a16:creationId xmlns:a16="http://schemas.microsoft.com/office/drawing/2014/main" id="{C1847FF2-6F33-4D4F-B935-30BAF22FAFD2}"/>
              </a:ext>
            </a:extLst>
          </p:cNvPr>
          <p:cNvSpPr>
            <a:spLocks noGrp="1"/>
          </p:cNvSpPr>
          <p:nvPr>
            <p:ph type="sldNum" sz="quarter" idx="12"/>
          </p:nvPr>
        </p:nvSpPr>
        <p:spPr/>
        <p:txBody>
          <a:bodyPr/>
          <a:lstStyle/>
          <a:p>
            <a:fld id="{B6F15528-21DE-4FAA-801E-634DDDAF4B2B}" type="slidenum">
              <a:rPr lang="en-US" smtClean="0"/>
              <a:pPr/>
              <a:t>17</a:t>
            </a:fld>
            <a:endParaRPr lang="en-US"/>
          </a:p>
        </p:txBody>
      </p:sp>
      <p:sp>
        <p:nvSpPr>
          <p:cNvPr id="5" name="Title 1">
            <a:extLst>
              <a:ext uri="{FF2B5EF4-FFF2-40B4-BE49-F238E27FC236}">
                <a16:creationId xmlns:a16="http://schemas.microsoft.com/office/drawing/2014/main" id="{1B751930-5027-43BE-BBD6-582FFD733C78}"/>
              </a:ext>
            </a:extLst>
          </p:cNvPr>
          <p:cNvSpPr>
            <a:spLocks noGrp="1"/>
          </p:cNvSpPr>
          <p:nvPr>
            <p:ph type="title"/>
          </p:nvPr>
        </p:nvSpPr>
        <p:spPr>
          <a:xfrm>
            <a:off x="457200" y="152400"/>
            <a:ext cx="8382000" cy="1143000"/>
          </a:xfrm>
        </p:spPr>
        <p:txBody>
          <a:bodyPr/>
          <a:lstStyle/>
          <a:p>
            <a:r>
              <a:rPr lang="en-US" dirty="0"/>
              <a:t>Characterization of NP-protein interaction</a:t>
            </a:r>
          </a:p>
        </p:txBody>
      </p:sp>
      <p:pic>
        <p:nvPicPr>
          <p:cNvPr id="8" name="Picture 7">
            <a:extLst>
              <a:ext uri="{FF2B5EF4-FFF2-40B4-BE49-F238E27FC236}">
                <a16:creationId xmlns:a16="http://schemas.microsoft.com/office/drawing/2014/main" id="{748DC2C0-DC1A-467C-8B84-1494A5C0260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75494"/>
            <a:ext cx="8171468" cy="1933575"/>
          </a:xfrm>
          <a:prstGeom prst="rect">
            <a:avLst/>
          </a:prstGeom>
          <a:noFill/>
          <a:ln>
            <a:noFill/>
          </a:ln>
        </p:spPr>
      </p:pic>
      <p:grpSp>
        <p:nvGrpSpPr>
          <p:cNvPr id="2" name="Group 1">
            <a:extLst>
              <a:ext uri="{FF2B5EF4-FFF2-40B4-BE49-F238E27FC236}">
                <a16:creationId xmlns:a16="http://schemas.microsoft.com/office/drawing/2014/main" id="{42F7FDE7-7ABD-4091-BA22-8DEFF59F1889}"/>
              </a:ext>
            </a:extLst>
          </p:cNvPr>
          <p:cNvGrpSpPr/>
          <p:nvPr/>
        </p:nvGrpSpPr>
        <p:grpSpPr>
          <a:xfrm>
            <a:off x="533400" y="1110792"/>
            <a:ext cx="7620000" cy="4650431"/>
            <a:chOff x="533400" y="1110792"/>
            <a:chExt cx="7620000" cy="4650431"/>
          </a:xfrm>
        </p:grpSpPr>
        <p:sp>
          <p:nvSpPr>
            <p:cNvPr id="9" name="Content Placeholder 2">
              <a:extLst>
                <a:ext uri="{FF2B5EF4-FFF2-40B4-BE49-F238E27FC236}">
                  <a16:creationId xmlns:a16="http://schemas.microsoft.com/office/drawing/2014/main" id="{8562D261-C2D2-4A9A-BA5F-C105744CA6F4}"/>
                </a:ext>
              </a:extLst>
            </p:cNvPr>
            <p:cNvSpPr txBox="1">
              <a:spLocks/>
            </p:cNvSpPr>
            <p:nvPr/>
          </p:nvSpPr>
          <p:spPr bwMode="auto">
            <a:xfrm>
              <a:off x="533400" y="1110792"/>
              <a:ext cx="7620000" cy="1828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kern="0" dirty="0"/>
                <a:t>Step 2: Monitoring NP-protein interaction </a:t>
              </a:r>
            </a:p>
            <a:p>
              <a:pPr lvl="1" eaLnBrk="1" hangingPunct="1"/>
              <a:r>
                <a:rPr lang="en-US" kern="0" dirty="0"/>
                <a:t>AFM/Raman spectroscopy (TERS/SERS)</a:t>
              </a:r>
            </a:p>
            <a:p>
              <a:pPr lvl="1" eaLnBrk="1" hangingPunct="1"/>
              <a:r>
                <a:rPr lang="en-US" kern="0" dirty="0" err="1"/>
                <a:t>PiFM</a:t>
              </a:r>
              <a:r>
                <a:rPr lang="en-US" kern="0" dirty="0"/>
                <a:t>, nano-FTIR</a:t>
              </a:r>
            </a:p>
            <a:p>
              <a:pPr lvl="1" eaLnBrk="1" hangingPunct="1"/>
              <a:endParaRPr lang="en-US" kern="0" dirty="0"/>
            </a:p>
          </p:txBody>
        </p:sp>
        <p:pic>
          <p:nvPicPr>
            <p:cNvPr id="11" name="Picture 10">
              <a:extLst>
                <a:ext uri="{FF2B5EF4-FFF2-40B4-BE49-F238E27FC236}">
                  <a16:creationId xmlns:a16="http://schemas.microsoft.com/office/drawing/2014/main" id="{02DB971B-A462-454F-9368-0561FBD43D46}"/>
                </a:ext>
              </a:extLst>
            </p:cNvPr>
            <p:cNvPicPr>
              <a:picLocks noChangeAspect="1"/>
            </p:cNvPicPr>
            <p:nvPr/>
          </p:nvPicPr>
          <p:blipFill>
            <a:blip r:embed="rId3"/>
            <a:stretch>
              <a:fillRect/>
            </a:stretch>
          </p:blipFill>
          <p:spPr>
            <a:xfrm>
              <a:off x="2209800" y="2971800"/>
              <a:ext cx="3505200" cy="2789423"/>
            </a:xfrm>
            <a:prstGeom prst="rect">
              <a:avLst/>
            </a:prstGeom>
          </p:spPr>
        </p:pic>
      </p:grpSp>
    </p:spTree>
    <p:extLst>
      <p:ext uri="{BB962C8B-B14F-4D97-AF65-F5344CB8AC3E}">
        <p14:creationId xmlns:p14="http://schemas.microsoft.com/office/powerpoint/2010/main" val="234059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FC3135-6663-4125-82D5-10EB87B88B7F}"/>
              </a:ext>
            </a:extLst>
          </p:cNvPr>
          <p:cNvSpPr>
            <a:spLocks noGrp="1"/>
          </p:cNvSpPr>
          <p:nvPr>
            <p:ph idx="1"/>
          </p:nvPr>
        </p:nvSpPr>
        <p:spPr>
          <a:xfrm>
            <a:off x="533400" y="1143000"/>
            <a:ext cx="7620000" cy="1076646"/>
          </a:xfrm>
        </p:spPr>
        <p:txBody>
          <a:bodyPr/>
          <a:lstStyle/>
          <a:p>
            <a:r>
              <a:rPr lang="en-US" dirty="0"/>
              <a:t>Step 3: Raman imaging to illustrate NP-protein interaction</a:t>
            </a:r>
          </a:p>
        </p:txBody>
      </p:sp>
      <p:sp>
        <p:nvSpPr>
          <p:cNvPr id="4" name="Slide Number Placeholder 3">
            <a:extLst>
              <a:ext uri="{FF2B5EF4-FFF2-40B4-BE49-F238E27FC236}">
                <a16:creationId xmlns:a16="http://schemas.microsoft.com/office/drawing/2014/main" id="{C1847FF2-6F33-4D4F-B935-30BAF22FAFD2}"/>
              </a:ext>
            </a:extLst>
          </p:cNvPr>
          <p:cNvSpPr>
            <a:spLocks noGrp="1"/>
          </p:cNvSpPr>
          <p:nvPr>
            <p:ph type="sldNum" sz="quarter" idx="12"/>
          </p:nvPr>
        </p:nvSpPr>
        <p:spPr/>
        <p:txBody>
          <a:bodyPr/>
          <a:lstStyle/>
          <a:p>
            <a:fld id="{B6F15528-21DE-4FAA-801E-634DDDAF4B2B}" type="slidenum">
              <a:rPr lang="en-US" smtClean="0"/>
              <a:pPr/>
              <a:t>18</a:t>
            </a:fld>
            <a:endParaRPr lang="en-US"/>
          </a:p>
        </p:txBody>
      </p:sp>
      <p:sp>
        <p:nvSpPr>
          <p:cNvPr id="5" name="Title 1">
            <a:extLst>
              <a:ext uri="{FF2B5EF4-FFF2-40B4-BE49-F238E27FC236}">
                <a16:creationId xmlns:a16="http://schemas.microsoft.com/office/drawing/2014/main" id="{1B751930-5027-43BE-BBD6-582FFD733C78}"/>
              </a:ext>
            </a:extLst>
          </p:cNvPr>
          <p:cNvSpPr>
            <a:spLocks noGrp="1"/>
          </p:cNvSpPr>
          <p:nvPr>
            <p:ph type="title"/>
          </p:nvPr>
        </p:nvSpPr>
        <p:spPr>
          <a:xfrm>
            <a:off x="457200" y="152400"/>
            <a:ext cx="8382000" cy="1143000"/>
          </a:xfrm>
        </p:spPr>
        <p:txBody>
          <a:bodyPr/>
          <a:lstStyle/>
          <a:p>
            <a:r>
              <a:rPr lang="en-US" dirty="0"/>
              <a:t>Characterization of NP-protein interaction</a:t>
            </a:r>
          </a:p>
        </p:txBody>
      </p:sp>
      <p:grpSp>
        <p:nvGrpSpPr>
          <p:cNvPr id="2" name="Group 1">
            <a:extLst>
              <a:ext uri="{FF2B5EF4-FFF2-40B4-BE49-F238E27FC236}">
                <a16:creationId xmlns:a16="http://schemas.microsoft.com/office/drawing/2014/main" id="{06359EEA-4D77-48D4-97D4-6249A5BE00B3}"/>
              </a:ext>
            </a:extLst>
          </p:cNvPr>
          <p:cNvGrpSpPr/>
          <p:nvPr/>
        </p:nvGrpSpPr>
        <p:grpSpPr>
          <a:xfrm>
            <a:off x="1447800" y="2057400"/>
            <a:ext cx="5924550" cy="3238500"/>
            <a:chOff x="1447800" y="2057400"/>
            <a:chExt cx="5924550" cy="3238500"/>
          </a:xfrm>
        </p:grpSpPr>
        <p:sp>
          <p:nvSpPr>
            <p:cNvPr id="10" name="Text Box 3">
              <a:extLst>
                <a:ext uri="{FF2B5EF4-FFF2-40B4-BE49-F238E27FC236}">
                  <a16:creationId xmlns:a16="http://schemas.microsoft.com/office/drawing/2014/main" id="{3879AA29-85A0-4497-8B11-F23A5E7D941A}"/>
                </a:ext>
              </a:extLst>
            </p:cNvPr>
            <p:cNvSpPr txBox="1"/>
            <p:nvPr/>
          </p:nvSpPr>
          <p:spPr>
            <a:xfrm>
              <a:off x="1447800" y="2057400"/>
              <a:ext cx="5924550" cy="3238500"/>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A substrate with cross-Au nanowires from Pico SERS Inc. Also scattered NP on the substrate are shown schematically. (b) Asymmetric Raman wavenumber distribution and (c) linewidth distribution caused by a 1200 nm SiO</a:t>
              </a:r>
              <a:r>
                <a:rPr lang="en-US" sz="16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particle in our preliminary study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4FAA8067-7065-499C-9BC9-9C14293A2B4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3489908"/>
              <a:ext cx="5772150" cy="1654175"/>
            </a:xfrm>
            <a:prstGeom prst="rect">
              <a:avLst/>
            </a:prstGeom>
            <a:noFill/>
            <a:ln>
              <a:noFill/>
            </a:ln>
          </p:spPr>
        </p:pic>
      </p:grpSp>
    </p:spTree>
    <p:extLst>
      <p:ext uri="{BB962C8B-B14F-4D97-AF65-F5344CB8AC3E}">
        <p14:creationId xmlns:p14="http://schemas.microsoft.com/office/powerpoint/2010/main" val="40116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FC3135-6663-4125-82D5-10EB87B88B7F}"/>
              </a:ext>
            </a:extLst>
          </p:cNvPr>
          <p:cNvSpPr>
            <a:spLocks noGrp="1"/>
          </p:cNvSpPr>
          <p:nvPr>
            <p:ph idx="1"/>
          </p:nvPr>
        </p:nvSpPr>
        <p:spPr>
          <a:xfrm>
            <a:off x="533400" y="1143000"/>
            <a:ext cx="7620000" cy="1524000"/>
          </a:xfrm>
        </p:spPr>
        <p:txBody>
          <a:bodyPr/>
          <a:lstStyle/>
          <a:p>
            <a:r>
              <a:rPr lang="en-US" dirty="0"/>
              <a:t>Raman microspectroscopic characterization</a:t>
            </a:r>
          </a:p>
          <a:p>
            <a:pPr lvl="1"/>
            <a:r>
              <a:rPr lang="en-US" dirty="0"/>
              <a:t>Polystyrene (PS) binding with Bovine Serum Albumin (BSA)</a:t>
            </a:r>
          </a:p>
        </p:txBody>
      </p:sp>
      <p:sp>
        <p:nvSpPr>
          <p:cNvPr id="4" name="Slide Number Placeholder 3">
            <a:extLst>
              <a:ext uri="{FF2B5EF4-FFF2-40B4-BE49-F238E27FC236}">
                <a16:creationId xmlns:a16="http://schemas.microsoft.com/office/drawing/2014/main" id="{C1847FF2-6F33-4D4F-B935-30BAF22FAFD2}"/>
              </a:ext>
            </a:extLst>
          </p:cNvPr>
          <p:cNvSpPr>
            <a:spLocks noGrp="1"/>
          </p:cNvSpPr>
          <p:nvPr>
            <p:ph type="sldNum" sz="quarter" idx="12"/>
          </p:nvPr>
        </p:nvSpPr>
        <p:spPr/>
        <p:txBody>
          <a:bodyPr/>
          <a:lstStyle/>
          <a:p>
            <a:fld id="{B6F15528-21DE-4FAA-801E-634DDDAF4B2B}" type="slidenum">
              <a:rPr lang="en-US" smtClean="0"/>
              <a:pPr/>
              <a:t>19</a:t>
            </a:fld>
            <a:endParaRPr lang="en-US"/>
          </a:p>
        </p:txBody>
      </p:sp>
      <p:sp>
        <p:nvSpPr>
          <p:cNvPr id="5" name="Title 1">
            <a:extLst>
              <a:ext uri="{FF2B5EF4-FFF2-40B4-BE49-F238E27FC236}">
                <a16:creationId xmlns:a16="http://schemas.microsoft.com/office/drawing/2014/main" id="{1B751930-5027-43BE-BBD6-582FFD733C78}"/>
              </a:ext>
            </a:extLst>
          </p:cNvPr>
          <p:cNvSpPr>
            <a:spLocks noGrp="1"/>
          </p:cNvSpPr>
          <p:nvPr>
            <p:ph type="title"/>
          </p:nvPr>
        </p:nvSpPr>
        <p:spPr>
          <a:xfrm>
            <a:off x="457200" y="152400"/>
            <a:ext cx="8382000" cy="1143000"/>
          </a:xfrm>
        </p:spPr>
        <p:txBody>
          <a:bodyPr/>
          <a:lstStyle/>
          <a:p>
            <a:r>
              <a:rPr lang="en-US" dirty="0"/>
              <a:t>Characterization of NP-protein interaction</a:t>
            </a:r>
          </a:p>
        </p:txBody>
      </p:sp>
      <p:grpSp>
        <p:nvGrpSpPr>
          <p:cNvPr id="12" name="Group 11">
            <a:extLst>
              <a:ext uri="{FF2B5EF4-FFF2-40B4-BE49-F238E27FC236}">
                <a16:creationId xmlns:a16="http://schemas.microsoft.com/office/drawing/2014/main" id="{AD39DA8C-F3CE-440E-8931-B9253A76723A}"/>
              </a:ext>
            </a:extLst>
          </p:cNvPr>
          <p:cNvGrpSpPr/>
          <p:nvPr/>
        </p:nvGrpSpPr>
        <p:grpSpPr>
          <a:xfrm>
            <a:off x="428134" y="2482334"/>
            <a:ext cx="4004310" cy="2823091"/>
            <a:chOff x="428134" y="2482334"/>
            <a:chExt cx="4004310" cy="2823091"/>
          </a:xfrm>
        </p:grpSpPr>
        <p:pic>
          <p:nvPicPr>
            <p:cNvPr id="10" name="Picture 9">
              <a:extLst>
                <a:ext uri="{FF2B5EF4-FFF2-40B4-BE49-F238E27FC236}">
                  <a16:creationId xmlns:a16="http://schemas.microsoft.com/office/drawing/2014/main" id="{17B0F8C1-E80A-47F8-927C-726BA12E6EBA}"/>
                </a:ext>
              </a:extLst>
            </p:cNvPr>
            <p:cNvPicPr/>
            <p:nvPr/>
          </p:nvPicPr>
          <p:blipFill>
            <a:blip r:embed="rId2"/>
            <a:stretch>
              <a:fillRect/>
            </a:stretch>
          </p:blipFill>
          <p:spPr>
            <a:xfrm>
              <a:off x="428134" y="2514600"/>
              <a:ext cx="4004310" cy="2790825"/>
            </a:xfrm>
            <a:prstGeom prst="rect">
              <a:avLst/>
            </a:prstGeom>
          </p:spPr>
        </p:pic>
        <p:cxnSp>
          <p:nvCxnSpPr>
            <p:cNvPr id="6" name="Straight Arrow Connector 5">
              <a:extLst>
                <a:ext uri="{FF2B5EF4-FFF2-40B4-BE49-F238E27FC236}">
                  <a16:creationId xmlns:a16="http://schemas.microsoft.com/office/drawing/2014/main" id="{DA44FE35-989D-4826-B7CC-F4DE90EE9543}"/>
                </a:ext>
              </a:extLst>
            </p:cNvPr>
            <p:cNvCxnSpPr/>
            <p:nvPr/>
          </p:nvCxnSpPr>
          <p:spPr bwMode="auto">
            <a:xfrm flipV="1">
              <a:off x="2895600" y="2795587"/>
              <a:ext cx="228600" cy="101441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7" name="TextBox 6">
              <a:extLst>
                <a:ext uri="{FF2B5EF4-FFF2-40B4-BE49-F238E27FC236}">
                  <a16:creationId xmlns:a16="http://schemas.microsoft.com/office/drawing/2014/main" id="{701C2D89-91D3-45BF-89E7-54DA71CCD3CF}"/>
                </a:ext>
              </a:extLst>
            </p:cNvPr>
            <p:cNvSpPr txBox="1"/>
            <p:nvPr/>
          </p:nvSpPr>
          <p:spPr>
            <a:xfrm>
              <a:off x="1295400" y="2482334"/>
              <a:ext cx="2704651" cy="369332"/>
            </a:xfrm>
            <a:prstGeom prst="rect">
              <a:avLst/>
            </a:prstGeom>
            <a:noFill/>
          </p:spPr>
          <p:txBody>
            <a:bodyPr wrap="none" rtlCol="0">
              <a:spAutoFit/>
            </a:bodyPr>
            <a:lstStyle/>
            <a:p>
              <a:r>
                <a:rPr lang="en-US" sz="1800" dirty="0"/>
                <a:t>BSA concentration goes up</a:t>
              </a:r>
            </a:p>
          </p:txBody>
        </p:sp>
      </p:grpSp>
      <p:pic>
        <p:nvPicPr>
          <p:cNvPr id="13" name="Picture 12">
            <a:extLst>
              <a:ext uri="{FF2B5EF4-FFF2-40B4-BE49-F238E27FC236}">
                <a16:creationId xmlns:a16="http://schemas.microsoft.com/office/drawing/2014/main" id="{BED87542-2B05-44AE-B877-7AD6BFFAA669}"/>
              </a:ext>
            </a:extLst>
          </p:cNvPr>
          <p:cNvPicPr/>
          <p:nvPr/>
        </p:nvPicPr>
        <p:blipFill>
          <a:blip r:embed="rId3"/>
          <a:stretch>
            <a:fillRect/>
          </a:stretch>
        </p:blipFill>
        <p:spPr>
          <a:xfrm>
            <a:off x="4508644" y="2105977"/>
            <a:ext cx="3638550" cy="2646045"/>
          </a:xfrm>
          <a:prstGeom prst="rect">
            <a:avLst/>
          </a:prstGeom>
        </p:spPr>
      </p:pic>
      <p:pic>
        <p:nvPicPr>
          <p:cNvPr id="15" name="Picture 14">
            <a:extLst>
              <a:ext uri="{FF2B5EF4-FFF2-40B4-BE49-F238E27FC236}">
                <a16:creationId xmlns:a16="http://schemas.microsoft.com/office/drawing/2014/main" id="{AE58F6C2-A376-4794-B412-4B59CECA7105}"/>
              </a:ext>
            </a:extLst>
          </p:cNvPr>
          <p:cNvPicPr>
            <a:picLocks noChangeAspect="1"/>
          </p:cNvPicPr>
          <p:nvPr/>
        </p:nvPicPr>
        <p:blipFill>
          <a:blip r:embed="rId4"/>
          <a:stretch>
            <a:fillRect/>
          </a:stretch>
        </p:blipFill>
        <p:spPr>
          <a:xfrm>
            <a:off x="826024" y="1714500"/>
            <a:ext cx="6819900" cy="3886200"/>
          </a:xfrm>
          <a:prstGeom prst="rect">
            <a:avLst/>
          </a:prstGeom>
        </p:spPr>
      </p:pic>
      <p:pic>
        <p:nvPicPr>
          <p:cNvPr id="17" name="Picture 16">
            <a:extLst>
              <a:ext uri="{FF2B5EF4-FFF2-40B4-BE49-F238E27FC236}">
                <a16:creationId xmlns:a16="http://schemas.microsoft.com/office/drawing/2014/main" id="{5A20AB5D-919F-4722-BC2F-8B742B4F182A}"/>
              </a:ext>
            </a:extLst>
          </p:cNvPr>
          <p:cNvPicPr>
            <a:picLocks noChangeAspect="1"/>
          </p:cNvPicPr>
          <p:nvPr/>
        </p:nvPicPr>
        <p:blipFill>
          <a:blip r:embed="rId5"/>
          <a:stretch>
            <a:fillRect/>
          </a:stretch>
        </p:blipFill>
        <p:spPr>
          <a:xfrm>
            <a:off x="819818" y="973486"/>
            <a:ext cx="7257382" cy="4798237"/>
          </a:xfrm>
          <a:prstGeom prst="rect">
            <a:avLst/>
          </a:prstGeom>
        </p:spPr>
      </p:pic>
    </p:spTree>
    <p:extLst>
      <p:ext uri="{BB962C8B-B14F-4D97-AF65-F5344CB8AC3E}">
        <p14:creationId xmlns:p14="http://schemas.microsoft.com/office/powerpoint/2010/main" val="39009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C0C72-59D0-4AA1-AEDD-4FCCBF1047F2}"/>
              </a:ext>
            </a:extLst>
          </p:cNvPr>
          <p:cNvSpPr>
            <a:spLocks noGrp="1"/>
          </p:cNvSpPr>
          <p:nvPr>
            <p:ph type="title"/>
          </p:nvPr>
        </p:nvSpPr>
        <p:spPr/>
        <p:txBody>
          <a:bodyPr/>
          <a:lstStyle/>
          <a:p>
            <a:r>
              <a:rPr lang="en-US" dirty="0"/>
              <a:t>Plastics in Today’s world</a:t>
            </a:r>
          </a:p>
        </p:txBody>
      </p:sp>
      <p:sp>
        <p:nvSpPr>
          <p:cNvPr id="3" name="Content Placeholder 2">
            <a:extLst>
              <a:ext uri="{FF2B5EF4-FFF2-40B4-BE49-F238E27FC236}">
                <a16:creationId xmlns:a16="http://schemas.microsoft.com/office/drawing/2014/main" id="{99FF6C02-89A4-4391-B4A6-4D72A404F9FC}"/>
              </a:ext>
            </a:extLst>
          </p:cNvPr>
          <p:cNvSpPr>
            <a:spLocks noGrp="1"/>
          </p:cNvSpPr>
          <p:nvPr>
            <p:ph idx="1"/>
          </p:nvPr>
        </p:nvSpPr>
        <p:spPr>
          <a:xfrm>
            <a:off x="457200" y="1219200"/>
            <a:ext cx="4114800" cy="4114800"/>
          </a:xfrm>
        </p:spPr>
        <p:txBody>
          <a:bodyPr/>
          <a:lstStyle/>
          <a:p>
            <a:r>
              <a:rPr lang="en-US" sz="2000" dirty="0"/>
              <a:t>Global consumption of plastics</a:t>
            </a:r>
          </a:p>
          <a:p>
            <a:pPr lvl="1"/>
            <a:r>
              <a:rPr lang="en-US" sz="2000" dirty="0"/>
              <a:t>460 million tons in 2020</a:t>
            </a:r>
          </a:p>
          <a:p>
            <a:r>
              <a:rPr lang="en-US" sz="2000" dirty="0"/>
              <a:t>Per capita</a:t>
            </a:r>
          </a:p>
          <a:p>
            <a:pPr lvl="1"/>
            <a:r>
              <a:rPr lang="en-US" sz="2000" dirty="0"/>
              <a:t>210 kg/</a:t>
            </a:r>
            <a:r>
              <a:rPr lang="en-US" sz="2000" dirty="0" err="1"/>
              <a:t>yr</a:t>
            </a:r>
            <a:r>
              <a:rPr lang="en-US" sz="2000" dirty="0"/>
              <a:t> in US</a:t>
            </a:r>
          </a:p>
          <a:p>
            <a:pPr lvl="1"/>
            <a:r>
              <a:rPr lang="en-US" sz="2000" dirty="0"/>
              <a:t>140 kg/</a:t>
            </a:r>
            <a:r>
              <a:rPr lang="en-US" sz="2000" dirty="0" err="1"/>
              <a:t>yr</a:t>
            </a:r>
            <a:r>
              <a:rPr lang="en-US" sz="2000" dirty="0"/>
              <a:t> in EU</a:t>
            </a:r>
          </a:p>
          <a:p>
            <a:pPr lvl="1"/>
            <a:r>
              <a:rPr lang="en-US" sz="2000" dirty="0"/>
              <a:t>46 kg/</a:t>
            </a:r>
            <a:r>
              <a:rPr lang="en-US" sz="2000" dirty="0" err="1"/>
              <a:t>yr</a:t>
            </a:r>
            <a:r>
              <a:rPr lang="en-US" sz="2000" dirty="0"/>
              <a:t> world-wide </a:t>
            </a:r>
          </a:p>
        </p:txBody>
      </p:sp>
      <p:sp>
        <p:nvSpPr>
          <p:cNvPr id="4" name="Slide Number Placeholder 3">
            <a:extLst>
              <a:ext uri="{FF2B5EF4-FFF2-40B4-BE49-F238E27FC236}">
                <a16:creationId xmlns:a16="http://schemas.microsoft.com/office/drawing/2014/main" id="{203C2CB6-17A2-4AB6-BDC2-9AA1905AA5C0}"/>
              </a:ext>
            </a:extLst>
          </p:cNvPr>
          <p:cNvSpPr>
            <a:spLocks noGrp="1"/>
          </p:cNvSpPr>
          <p:nvPr>
            <p:ph type="sldNum" sz="quarter" idx="4"/>
          </p:nvPr>
        </p:nvSpPr>
        <p:spPr/>
        <p:txBody>
          <a:bodyPr/>
          <a:lstStyle/>
          <a:p>
            <a:fld id="{179A9A4E-4C82-4D44-9372-C31BB3818094}" type="slidenum">
              <a:rPr lang="en-US" smtClean="0"/>
              <a:pPr/>
              <a:t>2</a:t>
            </a:fld>
            <a:endParaRPr lang="en-US" dirty="0"/>
          </a:p>
        </p:txBody>
      </p:sp>
      <p:pic>
        <p:nvPicPr>
          <p:cNvPr id="6" name="Picture 5">
            <a:extLst>
              <a:ext uri="{FF2B5EF4-FFF2-40B4-BE49-F238E27FC236}">
                <a16:creationId xmlns:a16="http://schemas.microsoft.com/office/drawing/2014/main" id="{CF41A5F3-49E9-424B-A40F-8CDB1EF71896}"/>
              </a:ext>
            </a:extLst>
          </p:cNvPr>
          <p:cNvPicPr>
            <a:picLocks noChangeAspect="1"/>
          </p:cNvPicPr>
          <p:nvPr/>
        </p:nvPicPr>
        <p:blipFill>
          <a:blip r:embed="rId2"/>
          <a:stretch>
            <a:fillRect/>
          </a:stretch>
        </p:blipFill>
        <p:spPr>
          <a:xfrm>
            <a:off x="4572000" y="1219201"/>
            <a:ext cx="4572000" cy="3810000"/>
          </a:xfrm>
          <a:prstGeom prst="rect">
            <a:avLst/>
          </a:prstGeom>
        </p:spPr>
      </p:pic>
      <p:sp>
        <p:nvSpPr>
          <p:cNvPr id="7" name="Content Placeholder 2">
            <a:extLst>
              <a:ext uri="{FF2B5EF4-FFF2-40B4-BE49-F238E27FC236}">
                <a16:creationId xmlns:a16="http://schemas.microsoft.com/office/drawing/2014/main" id="{A8B952F8-7EEE-4B17-9FDA-8611C74FAD21}"/>
              </a:ext>
            </a:extLst>
          </p:cNvPr>
          <p:cNvSpPr txBox="1">
            <a:spLocks/>
          </p:cNvSpPr>
          <p:nvPr/>
        </p:nvSpPr>
        <p:spPr bwMode="auto">
          <a:xfrm>
            <a:off x="457200" y="3619500"/>
            <a:ext cx="4114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C8102E"/>
              </a:buClr>
              <a:buSzPct val="80000"/>
              <a:buFont typeface="Times" charset="0"/>
              <a:buChar char="•"/>
              <a:defRPr sz="2600">
                <a:solidFill>
                  <a:srgbClr val="6E6259"/>
                </a:solidFill>
                <a:latin typeface="+mn-lt"/>
                <a:ea typeface="+mn-ea"/>
                <a:cs typeface="+mn-cs"/>
              </a:defRPr>
            </a:lvl1pPr>
            <a:lvl2pPr marL="742950" indent="-285750" algn="l" rtl="0" fontAlgn="base">
              <a:spcBef>
                <a:spcPct val="20000"/>
              </a:spcBef>
              <a:spcAft>
                <a:spcPct val="0"/>
              </a:spcAft>
              <a:buClr>
                <a:srgbClr val="C8102E"/>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8102E"/>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8102E"/>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8102E"/>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2000" kern="0" dirty="0"/>
              <a:t>Plastics recycling and waste</a:t>
            </a:r>
          </a:p>
          <a:p>
            <a:pPr marL="0" indent="0" eaLnBrk="1" hangingPunct="1">
              <a:buNone/>
            </a:pPr>
            <a:r>
              <a:rPr lang="en-US" sz="2000" kern="0" dirty="0"/>
              <a:t>       (EU data from 2018)</a:t>
            </a:r>
          </a:p>
          <a:p>
            <a:pPr lvl="1" eaLnBrk="1" hangingPunct="1"/>
            <a:r>
              <a:rPr lang="en-US" sz="2000" kern="0" dirty="0"/>
              <a:t>32.5% recycled</a:t>
            </a:r>
          </a:p>
          <a:p>
            <a:pPr lvl="1" eaLnBrk="1" hangingPunct="1"/>
            <a:r>
              <a:rPr lang="en-US" sz="2000" kern="0" dirty="0"/>
              <a:t>42.6% incinerated</a:t>
            </a:r>
          </a:p>
          <a:p>
            <a:pPr lvl="1" eaLnBrk="1" hangingPunct="1"/>
            <a:r>
              <a:rPr lang="en-US" sz="2000" kern="0" dirty="0"/>
              <a:t>24.9% waste disposal as landfills</a:t>
            </a:r>
          </a:p>
        </p:txBody>
      </p:sp>
      <p:sp>
        <p:nvSpPr>
          <p:cNvPr id="8" name="Content Placeholder 2">
            <a:extLst>
              <a:ext uri="{FF2B5EF4-FFF2-40B4-BE49-F238E27FC236}">
                <a16:creationId xmlns:a16="http://schemas.microsoft.com/office/drawing/2014/main" id="{9EFBF0E4-E90D-47B8-9BA9-0D7D659D2D8D}"/>
              </a:ext>
            </a:extLst>
          </p:cNvPr>
          <p:cNvSpPr txBox="1">
            <a:spLocks/>
          </p:cNvSpPr>
          <p:nvPr/>
        </p:nvSpPr>
        <p:spPr bwMode="auto">
          <a:xfrm>
            <a:off x="609600" y="3598414"/>
            <a:ext cx="45720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C8102E"/>
              </a:buClr>
              <a:buSzPct val="80000"/>
              <a:buFont typeface="Times" charset="0"/>
              <a:buChar char="•"/>
              <a:defRPr sz="2600">
                <a:solidFill>
                  <a:srgbClr val="6E6259"/>
                </a:solidFill>
                <a:latin typeface="+mn-lt"/>
                <a:ea typeface="+mn-ea"/>
                <a:cs typeface="+mn-cs"/>
              </a:defRPr>
            </a:lvl1pPr>
            <a:lvl2pPr marL="742950" indent="-285750" algn="l" rtl="0" fontAlgn="base">
              <a:spcBef>
                <a:spcPct val="20000"/>
              </a:spcBef>
              <a:spcAft>
                <a:spcPct val="0"/>
              </a:spcAft>
              <a:buClr>
                <a:srgbClr val="C8102E"/>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8102E"/>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8102E"/>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8102E"/>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2000" kern="0" dirty="0"/>
              <a:t>According to UN data, PL not processed </a:t>
            </a:r>
          </a:p>
          <a:p>
            <a:pPr lvl="1" eaLnBrk="1" hangingPunct="1"/>
            <a:r>
              <a:rPr lang="en-US" sz="2000" kern="0" dirty="0"/>
              <a:t>57% in Africa</a:t>
            </a:r>
          </a:p>
          <a:p>
            <a:pPr lvl="1" eaLnBrk="1" hangingPunct="1"/>
            <a:r>
              <a:rPr lang="en-US" sz="2000" kern="0" dirty="0"/>
              <a:t>40% in Asia</a:t>
            </a:r>
          </a:p>
          <a:p>
            <a:pPr lvl="1" eaLnBrk="1" hangingPunct="1"/>
            <a:r>
              <a:rPr lang="en-US" sz="2000" kern="0" dirty="0"/>
              <a:t>32% in Latin America</a:t>
            </a:r>
          </a:p>
          <a:p>
            <a:pPr lvl="1" eaLnBrk="1" hangingPunct="1"/>
            <a:endParaRPr lang="en-US" sz="2000" kern="0" dirty="0"/>
          </a:p>
        </p:txBody>
      </p:sp>
      <p:sp>
        <p:nvSpPr>
          <p:cNvPr id="9" name="TextBox 8">
            <a:extLst>
              <a:ext uri="{FF2B5EF4-FFF2-40B4-BE49-F238E27FC236}">
                <a16:creationId xmlns:a16="http://schemas.microsoft.com/office/drawing/2014/main" id="{2B42560D-9FDA-49D5-B0D2-B2D712C01B3D}"/>
              </a:ext>
            </a:extLst>
          </p:cNvPr>
          <p:cNvSpPr txBox="1"/>
          <p:nvPr/>
        </p:nvSpPr>
        <p:spPr>
          <a:xfrm>
            <a:off x="2132815" y="5424982"/>
            <a:ext cx="6859570" cy="461665"/>
          </a:xfrm>
          <a:prstGeom prst="rect">
            <a:avLst/>
          </a:prstGeom>
          <a:noFill/>
        </p:spPr>
        <p:txBody>
          <a:bodyPr wrap="none" rtlCol="0">
            <a:spAutoFit/>
          </a:bodyPr>
          <a:lstStyle/>
          <a:p>
            <a:r>
              <a:rPr lang="en-US" dirty="0"/>
              <a:t>10-20 million tons of plastics enter the ocean annually</a:t>
            </a:r>
          </a:p>
        </p:txBody>
      </p:sp>
    </p:spTree>
    <p:extLst>
      <p:ext uri="{BB962C8B-B14F-4D97-AF65-F5344CB8AC3E}">
        <p14:creationId xmlns:p14="http://schemas.microsoft.com/office/powerpoint/2010/main" val="380426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ML- and AI-Powered Data Analysis</a:t>
            </a:r>
          </a:p>
        </p:txBody>
      </p:sp>
      <p:pic>
        <p:nvPicPr>
          <p:cNvPr id="6" name="Picture 5">
            <a:extLst>
              <a:ext uri="{FF2B5EF4-FFF2-40B4-BE49-F238E27FC236}">
                <a16:creationId xmlns:a16="http://schemas.microsoft.com/office/drawing/2014/main" id="{A8B66D15-15C4-4FEA-A8A5-4172B787B7BC}"/>
              </a:ext>
            </a:extLst>
          </p:cNvPr>
          <p:cNvPicPr/>
          <p:nvPr/>
        </p:nvPicPr>
        <p:blipFill>
          <a:blip r:embed="rId2">
            <a:extLst>
              <a:ext uri="{28A0092B-C50C-407E-A947-70E740481C1C}">
                <a14:useLocalDpi xmlns:a14="http://schemas.microsoft.com/office/drawing/2010/main" val="0"/>
              </a:ext>
            </a:extLst>
          </a:blip>
          <a:stretch>
            <a:fillRect/>
          </a:stretch>
        </p:blipFill>
        <p:spPr>
          <a:xfrm>
            <a:off x="304800" y="1066800"/>
            <a:ext cx="7467600" cy="4572000"/>
          </a:xfrm>
          <a:prstGeom prst="rect">
            <a:avLst/>
          </a:prstGeom>
        </p:spPr>
      </p:pic>
    </p:spTree>
    <p:extLst>
      <p:ext uri="{BB962C8B-B14F-4D97-AF65-F5344CB8AC3E}">
        <p14:creationId xmlns:p14="http://schemas.microsoft.com/office/powerpoint/2010/main" val="14376440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10600" cy="762000"/>
          </a:xfrm>
        </p:spPr>
        <p:txBody>
          <a:bodyPr/>
          <a:lstStyle/>
          <a:p>
            <a:r>
              <a:rPr lang="en-US" dirty="0"/>
              <a:t>A transformer scheme to analyze Raman data</a:t>
            </a:r>
          </a:p>
        </p:txBody>
      </p:sp>
      <p:pic>
        <p:nvPicPr>
          <p:cNvPr id="4" name="Picture 3">
            <a:extLst>
              <a:ext uri="{FF2B5EF4-FFF2-40B4-BE49-F238E27FC236}">
                <a16:creationId xmlns:a16="http://schemas.microsoft.com/office/drawing/2014/main" id="{69884074-0837-4744-ADB8-79AF34092925}"/>
              </a:ext>
            </a:extLst>
          </p:cNvPr>
          <p:cNvPicPr>
            <a:picLocks noChangeAspect="1"/>
          </p:cNvPicPr>
          <p:nvPr/>
        </p:nvPicPr>
        <p:blipFill>
          <a:blip r:embed="rId2"/>
          <a:stretch>
            <a:fillRect/>
          </a:stretch>
        </p:blipFill>
        <p:spPr>
          <a:xfrm>
            <a:off x="0" y="966738"/>
            <a:ext cx="9144000" cy="4924524"/>
          </a:xfrm>
          <a:prstGeom prst="rect">
            <a:avLst/>
          </a:prstGeom>
        </p:spPr>
      </p:pic>
      <p:sp>
        <p:nvSpPr>
          <p:cNvPr id="5" name="TextBox 4">
            <a:extLst>
              <a:ext uri="{FF2B5EF4-FFF2-40B4-BE49-F238E27FC236}">
                <a16:creationId xmlns:a16="http://schemas.microsoft.com/office/drawing/2014/main" id="{4A8C3472-A0C0-41CF-9319-625445441FE1}"/>
              </a:ext>
            </a:extLst>
          </p:cNvPr>
          <p:cNvSpPr txBox="1"/>
          <p:nvPr/>
        </p:nvSpPr>
        <p:spPr>
          <a:xfrm>
            <a:off x="0" y="4495800"/>
            <a:ext cx="3350597" cy="338554"/>
          </a:xfrm>
          <a:prstGeom prst="rect">
            <a:avLst/>
          </a:prstGeom>
          <a:noFill/>
        </p:spPr>
        <p:txBody>
          <a:bodyPr wrap="none" rtlCol="0">
            <a:spAutoFit/>
          </a:bodyPr>
          <a:lstStyle/>
          <a:p>
            <a:r>
              <a:rPr lang="en-US" sz="1600" dirty="0"/>
              <a:t>Concentration-dependent spectral data</a:t>
            </a:r>
          </a:p>
        </p:txBody>
      </p:sp>
      <p:sp>
        <p:nvSpPr>
          <p:cNvPr id="7" name="TextBox 6">
            <a:extLst>
              <a:ext uri="{FF2B5EF4-FFF2-40B4-BE49-F238E27FC236}">
                <a16:creationId xmlns:a16="http://schemas.microsoft.com/office/drawing/2014/main" id="{CB94E7BA-F0C9-4CE3-B374-2B815B2C31EA}"/>
              </a:ext>
            </a:extLst>
          </p:cNvPr>
          <p:cNvSpPr txBox="1"/>
          <p:nvPr/>
        </p:nvSpPr>
        <p:spPr>
          <a:xfrm>
            <a:off x="685800" y="4670310"/>
            <a:ext cx="1300356" cy="461665"/>
          </a:xfrm>
          <a:prstGeom prst="rect">
            <a:avLst/>
          </a:prstGeom>
          <a:noFill/>
        </p:spPr>
        <p:txBody>
          <a:bodyPr wrap="none" rtlCol="0">
            <a:spAutoFit/>
          </a:bodyPr>
          <a:lstStyle/>
          <a:p>
            <a:r>
              <a:rPr lang="en-US" dirty="0"/>
              <a:t>PS+BSA</a:t>
            </a:r>
          </a:p>
        </p:txBody>
      </p:sp>
    </p:spTree>
    <p:extLst>
      <p:ext uri="{BB962C8B-B14F-4D97-AF65-F5344CB8AC3E}">
        <p14:creationId xmlns:p14="http://schemas.microsoft.com/office/powerpoint/2010/main" val="3995461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10600" cy="762000"/>
          </a:xfrm>
        </p:spPr>
        <p:txBody>
          <a:bodyPr/>
          <a:lstStyle/>
          <a:p>
            <a:r>
              <a:rPr lang="en-US" dirty="0"/>
              <a:t>A transformer scheme to analyze Raman data</a:t>
            </a:r>
          </a:p>
        </p:txBody>
      </p:sp>
      <p:pic>
        <p:nvPicPr>
          <p:cNvPr id="7" name="Picture 6">
            <a:extLst>
              <a:ext uri="{FF2B5EF4-FFF2-40B4-BE49-F238E27FC236}">
                <a16:creationId xmlns:a16="http://schemas.microsoft.com/office/drawing/2014/main" id="{17E03EC4-E59D-498D-B737-2A3490AFAE79}"/>
              </a:ext>
            </a:extLst>
          </p:cNvPr>
          <p:cNvPicPr>
            <a:picLocks noChangeAspect="1"/>
          </p:cNvPicPr>
          <p:nvPr/>
        </p:nvPicPr>
        <p:blipFill>
          <a:blip r:embed="rId2"/>
          <a:stretch>
            <a:fillRect/>
          </a:stretch>
        </p:blipFill>
        <p:spPr>
          <a:xfrm>
            <a:off x="228600" y="990600"/>
            <a:ext cx="7543800" cy="4648200"/>
          </a:xfrm>
          <a:prstGeom prst="rect">
            <a:avLst/>
          </a:prstGeom>
        </p:spPr>
      </p:pic>
      <p:graphicFrame>
        <p:nvGraphicFramePr>
          <p:cNvPr id="9" name="Table 9">
            <a:extLst>
              <a:ext uri="{FF2B5EF4-FFF2-40B4-BE49-F238E27FC236}">
                <a16:creationId xmlns:a16="http://schemas.microsoft.com/office/drawing/2014/main" id="{DD449BAE-D51C-404A-A46E-42F27CE0528E}"/>
              </a:ext>
            </a:extLst>
          </p:cNvPr>
          <p:cNvGraphicFramePr>
            <a:graphicFrameLocks noGrp="1"/>
          </p:cNvGraphicFramePr>
          <p:nvPr>
            <p:extLst>
              <p:ext uri="{D42A27DB-BD31-4B8C-83A1-F6EECF244321}">
                <p14:modId xmlns:p14="http://schemas.microsoft.com/office/powerpoint/2010/main" val="3498102946"/>
              </p:ext>
            </p:extLst>
          </p:nvPr>
        </p:nvGraphicFramePr>
        <p:xfrm>
          <a:off x="7772400" y="1333500"/>
          <a:ext cx="1371600" cy="1828800"/>
        </p:xfrm>
        <a:graphic>
          <a:graphicData uri="http://schemas.openxmlformats.org/drawingml/2006/table">
            <a:tbl>
              <a:tblPr firstRow="1" bandRow="1">
                <a:tableStyleId>{5C22544A-7EE6-4342-B048-85BDC9FD1C3A}</a:tableStyleId>
              </a:tblPr>
              <a:tblGrid>
                <a:gridCol w="685800">
                  <a:extLst>
                    <a:ext uri="{9D8B030D-6E8A-4147-A177-3AD203B41FA5}">
                      <a16:colId xmlns:a16="http://schemas.microsoft.com/office/drawing/2014/main" val="1480643757"/>
                    </a:ext>
                  </a:extLst>
                </a:gridCol>
                <a:gridCol w="685800">
                  <a:extLst>
                    <a:ext uri="{9D8B030D-6E8A-4147-A177-3AD203B41FA5}">
                      <a16:colId xmlns:a16="http://schemas.microsoft.com/office/drawing/2014/main" val="1030867306"/>
                    </a:ext>
                  </a:extLst>
                </a:gridCol>
              </a:tblGrid>
              <a:tr h="314960">
                <a:tc>
                  <a:txBody>
                    <a:bodyPr/>
                    <a:lstStyle/>
                    <a:p>
                      <a:r>
                        <a:rPr lang="en-US" sz="1400" dirty="0"/>
                        <a:t>Conc 1</a:t>
                      </a:r>
                    </a:p>
                  </a:txBody>
                  <a:tcPr/>
                </a:tc>
                <a:tc>
                  <a:txBody>
                    <a:bodyPr/>
                    <a:lstStyle/>
                    <a:p>
                      <a:r>
                        <a:rPr lang="en-US" dirty="0">
                          <a:latin typeface="+mn-lt"/>
                        </a:rPr>
                        <a:t>PPM</a:t>
                      </a:r>
                      <a:endParaRPr lang="en-US" dirty="0"/>
                    </a:p>
                  </a:txBody>
                  <a:tcPr/>
                </a:tc>
                <a:extLst>
                  <a:ext uri="{0D108BD9-81ED-4DB2-BD59-A6C34878D82A}">
                    <a16:rowId xmlns:a16="http://schemas.microsoft.com/office/drawing/2014/main" val="1377686240"/>
                  </a:ext>
                </a:extLst>
              </a:tr>
              <a:tr h="3149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Conc 2</a:t>
                      </a:r>
                      <a:endParaRPr lang="en-US" dirty="0"/>
                    </a:p>
                  </a:txBody>
                  <a:tcPr/>
                </a:tc>
                <a:tc>
                  <a:txBody>
                    <a:bodyPr/>
                    <a:lstStyle/>
                    <a:p>
                      <a:r>
                        <a:rPr lang="en-US" dirty="0"/>
                        <a:t>PPM</a:t>
                      </a:r>
                    </a:p>
                  </a:txBody>
                  <a:tcPr/>
                </a:tc>
                <a:extLst>
                  <a:ext uri="{0D108BD9-81ED-4DB2-BD59-A6C34878D82A}">
                    <a16:rowId xmlns:a16="http://schemas.microsoft.com/office/drawing/2014/main" val="2057961696"/>
                  </a:ext>
                </a:extLst>
              </a:tr>
              <a:tr h="3149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Conc 3</a:t>
                      </a:r>
                      <a:endParaRPr lang="en-US" dirty="0"/>
                    </a:p>
                  </a:txBody>
                  <a:tcPr/>
                </a:tc>
                <a:tc>
                  <a:txBody>
                    <a:bodyPr/>
                    <a:lstStyle/>
                    <a:p>
                      <a:r>
                        <a:rPr lang="en-US" dirty="0"/>
                        <a:t>PPM</a:t>
                      </a:r>
                    </a:p>
                  </a:txBody>
                  <a:tcPr/>
                </a:tc>
                <a:extLst>
                  <a:ext uri="{0D108BD9-81ED-4DB2-BD59-A6C34878D82A}">
                    <a16:rowId xmlns:a16="http://schemas.microsoft.com/office/drawing/2014/main" val="177861389"/>
                  </a:ext>
                </a:extLst>
              </a:tr>
              <a:tr h="3149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Conc 4</a:t>
                      </a:r>
                      <a:endParaRPr lang="en-US" dirty="0"/>
                    </a:p>
                  </a:txBody>
                  <a:tcPr/>
                </a:tc>
                <a:tc>
                  <a:txBody>
                    <a:bodyPr/>
                    <a:lstStyle/>
                    <a:p>
                      <a:r>
                        <a:rPr lang="en-US" dirty="0"/>
                        <a:t>PPM</a:t>
                      </a:r>
                    </a:p>
                  </a:txBody>
                  <a:tcPr/>
                </a:tc>
                <a:extLst>
                  <a:ext uri="{0D108BD9-81ED-4DB2-BD59-A6C34878D82A}">
                    <a16:rowId xmlns:a16="http://schemas.microsoft.com/office/drawing/2014/main" val="1405394612"/>
                  </a:ext>
                </a:extLst>
              </a:tr>
              <a:tr h="3149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Conc 5</a:t>
                      </a:r>
                      <a:endParaRPr lang="en-US" dirty="0"/>
                    </a:p>
                  </a:txBody>
                  <a:tcPr/>
                </a:tc>
                <a:tc>
                  <a:txBody>
                    <a:bodyPr/>
                    <a:lstStyle/>
                    <a:p>
                      <a:r>
                        <a:rPr lang="en-US" dirty="0"/>
                        <a:t>PPM</a:t>
                      </a:r>
                    </a:p>
                  </a:txBody>
                  <a:tcPr/>
                </a:tc>
                <a:extLst>
                  <a:ext uri="{0D108BD9-81ED-4DB2-BD59-A6C34878D82A}">
                    <a16:rowId xmlns:a16="http://schemas.microsoft.com/office/drawing/2014/main" val="3666836703"/>
                  </a:ext>
                </a:extLst>
              </a:tr>
            </a:tbl>
          </a:graphicData>
        </a:graphic>
      </p:graphicFrame>
      <p:sp>
        <p:nvSpPr>
          <p:cNvPr id="10" name="TextBox 9">
            <a:extLst>
              <a:ext uri="{FF2B5EF4-FFF2-40B4-BE49-F238E27FC236}">
                <a16:creationId xmlns:a16="http://schemas.microsoft.com/office/drawing/2014/main" id="{960AEDAE-B3BF-4555-9AC7-BBB590718861}"/>
              </a:ext>
            </a:extLst>
          </p:cNvPr>
          <p:cNvSpPr txBox="1"/>
          <p:nvPr/>
        </p:nvSpPr>
        <p:spPr>
          <a:xfrm>
            <a:off x="7930922" y="1025723"/>
            <a:ext cx="1027845" cy="307777"/>
          </a:xfrm>
          <a:prstGeom prst="rect">
            <a:avLst/>
          </a:prstGeom>
          <a:noFill/>
        </p:spPr>
        <p:txBody>
          <a:bodyPr wrap="none" rtlCol="0">
            <a:spAutoFit/>
          </a:bodyPr>
          <a:lstStyle/>
          <a:p>
            <a:r>
              <a:rPr lang="en-US" sz="1400" dirty="0"/>
              <a:t>Conc. Pred.</a:t>
            </a:r>
          </a:p>
        </p:txBody>
      </p:sp>
      <p:graphicFrame>
        <p:nvGraphicFramePr>
          <p:cNvPr id="11" name="Table 9">
            <a:extLst>
              <a:ext uri="{FF2B5EF4-FFF2-40B4-BE49-F238E27FC236}">
                <a16:creationId xmlns:a16="http://schemas.microsoft.com/office/drawing/2014/main" id="{7AED5C92-794D-43BF-971D-B514C9B70560}"/>
              </a:ext>
            </a:extLst>
          </p:cNvPr>
          <p:cNvGraphicFramePr>
            <a:graphicFrameLocks noGrp="1"/>
          </p:cNvGraphicFramePr>
          <p:nvPr>
            <p:extLst>
              <p:ext uri="{D42A27DB-BD31-4B8C-83A1-F6EECF244321}">
                <p14:modId xmlns:p14="http://schemas.microsoft.com/office/powerpoint/2010/main" val="2082324643"/>
              </p:ext>
            </p:extLst>
          </p:nvPr>
        </p:nvGraphicFramePr>
        <p:xfrm>
          <a:off x="7796753" y="3810000"/>
          <a:ext cx="1371600" cy="1828800"/>
        </p:xfrm>
        <a:graphic>
          <a:graphicData uri="http://schemas.openxmlformats.org/drawingml/2006/table">
            <a:tbl>
              <a:tblPr firstRow="1" bandRow="1">
                <a:tableStyleId>{5C22544A-7EE6-4342-B048-85BDC9FD1C3A}</a:tableStyleId>
              </a:tblPr>
              <a:tblGrid>
                <a:gridCol w="685800">
                  <a:extLst>
                    <a:ext uri="{9D8B030D-6E8A-4147-A177-3AD203B41FA5}">
                      <a16:colId xmlns:a16="http://schemas.microsoft.com/office/drawing/2014/main" val="1480643757"/>
                    </a:ext>
                  </a:extLst>
                </a:gridCol>
                <a:gridCol w="685800">
                  <a:extLst>
                    <a:ext uri="{9D8B030D-6E8A-4147-A177-3AD203B41FA5}">
                      <a16:colId xmlns:a16="http://schemas.microsoft.com/office/drawing/2014/main" val="1030867306"/>
                    </a:ext>
                  </a:extLst>
                </a:gridCol>
              </a:tblGrid>
              <a:tr h="314960">
                <a:tc>
                  <a:txBody>
                    <a:bodyPr/>
                    <a:lstStyle/>
                    <a:p>
                      <a:r>
                        <a:rPr lang="en-US" sz="1400" dirty="0"/>
                        <a:t>NP1</a:t>
                      </a:r>
                    </a:p>
                  </a:txBody>
                  <a:tcPr/>
                </a:tc>
                <a:tc>
                  <a:txBody>
                    <a:bodyPr/>
                    <a:lstStyle/>
                    <a:p>
                      <a:r>
                        <a:rPr lang="en-US" dirty="0">
                          <a:latin typeface="+mn-lt"/>
                        </a:rPr>
                        <a:t>0.2</a:t>
                      </a:r>
                      <a:endParaRPr lang="en-US" dirty="0"/>
                    </a:p>
                  </a:txBody>
                  <a:tcPr/>
                </a:tc>
                <a:extLst>
                  <a:ext uri="{0D108BD9-81ED-4DB2-BD59-A6C34878D82A}">
                    <a16:rowId xmlns:a16="http://schemas.microsoft.com/office/drawing/2014/main" val="1377686240"/>
                  </a:ext>
                </a:extLst>
              </a:tr>
              <a:tr h="3149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NP2</a:t>
                      </a:r>
                      <a:endParaRPr lang="en-US" dirty="0"/>
                    </a:p>
                  </a:txBody>
                  <a:tcPr/>
                </a:tc>
                <a:tc>
                  <a:txBody>
                    <a:bodyPr/>
                    <a:lstStyle/>
                    <a:p>
                      <a:r>
                        <a:rPr lang="en-US" dirty="0"/>
                        <a:t>0.98</a:t>
                      </a:r>
                    </a:p>
                  </a:txBody>
                  <a:tcPr/>
                </a:tc>
                <a:extLst>
                  <a:ext uri="{0D108BD9-81ED-4DB2-BD59-A6C34878D82A}">
                    <a16:rowId xmlns:a16="http://schemas.microsoft.com/office/drawing/2014/main" val="2057961696"/>
                  </a:ext>
                </a:extLst>
              </a:tr>
              <a:tr h="3149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NP3</a:t>
                      </a:r>
                      <a:endParaRPr lang="en-US" dirty="0"/>
                    </a:p>
                  </a:txBody>
                  <a:tcPr/>
                </a:tc>
                <a:tc>
                  <a:txBody>
                    <a:bodyPr/>
                    <a:lstStyle/>
                    <a:p>
                      <a:r>
                        <a:rPr lang="en-US" dirty="0"/>
                        <a:t>0.3</a:t>
                      </a:r>
                    </a:p>
                  </a:txBody>
                  <a:tcPr/>
                </a:tc>
                <a:extLst>
                  <a:ext uri="{0D108BD9-81ED-4DB2-BD59-A6C34878D82A}">
                    <a16:rowId xmlns:a16="http://schemas.microsoft.com/office/drawing/2014/main" val="177861389"/>
                  </a:ext>
                </a:extLst>
              </a:tr>
              <a:tr h="3149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NP4</a:t>
                      </a:r>
                      <a:endParaRPr lang="en-US" dirty="0"/>
                    </a:p>
                  </a:txBody>
                  <a:tcPr/>
                </a:tc>
                <a:tc>
                  <a:txBody>
                    <a:bodyPr/>
                    <a:lstStyle/>
                    <a:p>
                      <a:r>
                        <a:rPr lang="en-US" dirty="0"/>
                        <a:t>0.2</a:t>
                      </a:r>
                    </a:p>
                  </a:txBody>
                  <a:tcPr/>
                </a:tc>
                <a:extLst>
                  <a:ext uri="{0D108BD9-81ED-4DB2-BD59-A6C34878D82A}">
                    <a16:rowId xmlns:a16="http://schemas.microsoft.com/office/drawing/2014/main" val="1405394612"/>
                  </a:ext>
                </a:extLst>
              </a:tr>
              <a:tr h="3149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NP5</a:t>
                      </a:r>
                      <a:endParaRPr lang="en-US" dirty="0"/>
                    </a:p>
                  </a:txBody>
                  <a:tcPr/>
                </a:tc>
                <a:tc>
                  <a:txBody>
                    <a:bodyPr/>
                    <a:lstStyle/>
                    <a:p>
                      <a:r>
                        <a:rPr lang="en-US" dirty="0"/>
                        <a:t>0.1</a:t>
                      </a:r>
                    </a:p>
                  </a:txBody>
                  <a:tcPr/>
                </a:tc>
                <a:extLst>
                  <a:ext uri="{0D108BD9-81ED-4DB2-BD59-A6C34878D82A}">
                    <a16:rowId xmlns:a16="http://schemas.microsoft.com/office/drawing/2014/main" val="3666836703"/>
                  </a:ext>
                </a:extLst>
              </a:tr>
            </a:tbl>
          </a:graphicData>
        </a:graphic>
      </p:graphicFrame>
      <p:sp>
        <p:nvSpPr>
          <p:cNvPr id="12" name="TextBox 11">
            <a:extLst>
              <a:ext uri="{FF2B5EF4-FFF2-40B4-BE49-F238E27FC236}">
                <a16:creationId xmlns:a16="http://schemas.microsoft.com/office/drawing/2014/main" id="{47C596C7-4DBD-4DAB-93B7-E18A0EF2A9D0}"/>
              </a:ext>
            </a:extLst>
          </p:cNvPr>
          <p:cNvSpPr txBox="1"/>
          <p:nvPr/>
        </p:nvSpPr>
        <p:spPr>
          <a:xfrm>
            <a:off x="7924800" y="3502223"/>
            <a:ext cx="857286" cy="307777"/>
          </a:xfrm>
          <a:prstGeom prst="rect">
            <a:avLst/>
          </a:prstGeom>
          <a:noFill/>
        </p:spPr>
        <p:txBody>
          <a:bodyPr wrap="none" rtlCol="0">
            <a:spAutoFit/>
          </a:bodyPr>
          <a:lstStyle/>
          <a:p>
            <a:r>
              <a:rPr lang="en-US" sz="1400" dirty="0"/>
              <a:t>NP Pred.</a:t>
            </a:r>
          </a:p>
        </p:txBody>
      </p:sp>
      <p:sp>
        <p:nvSpPr>
          <p:cNvPr id="13" name="TextBox 12">
            <a:extLst>
              <a:ext uri="{FF2B5EF4-FFF2-40B4-BE49-F238E27FC236}">
                <a16:creationId xmlns:a16="http://schemas.microsoft.com/office/drawing/2014/main" id="{D57CB768-B367-4218-8F45-327A68A58445}"/>
              </a:ext>
            </a:extLst>
          </p:cNvPr>
          <p:cNvSpPr txBox="1"/>
          <p:nvPr/>
        </p:nvSpPr>
        <p:spPr>
          <a:xfrm>
            <a:off x="358772" y="3581400"/>
            <a:ext cx="864339" cy="307777"/>
          </a:xfrm>
          <a:prstGeom prst="rect">
            <a:avLst/>
          </a:prstGeom>
          <a:noFill/>
        </p:spPr>
        <p:txBody>
          <a:bodyPr wrap="none" rtlCol="0">
            <a:spAutoFit/>
          </a:bodyPr>
          <a:lstStyle/>
          <a:p>
            <a:r>
              <a:rPr lang="en-US" sz="1400" dirty="0"/>
              <a:t>NP+BSA</a:t>
            </a:r>
          </a:p>
        </p:txBody>
      </p:sp>
      <p:sp>
        <p:nvSpPr>
          <p:cNvPr id="14" name="TextBox 13">
            <a:extLst>
              <a:ext uri="{FF2B5EF4-FFF2-40B4-BE49-F238E27FC236}">
                <a16:creationId xmlns:a16="http://schemas.microsoft.com/office/drawing/2014/main" id="{B9A4AE41-35D5-4293-99A9-7F3B245BEB32}"/>
              </a:ext>
            </a:extLst>
          </p:cNvPr>
          <p:cNvSpPr txBox="1"/>
          <p:nvPr/>
        </p:nvSpPr>
        <p:spPr>
          <a:xfrm>
            <a:off x="6910548" y="5612174"/>
            <a:ext cx="2201244" cy="461665"/>
          </a:xfrm>
          <a:prstGeom prst="rect">
            <a:avLst/>
          </a:prstGeom>
          <a:noFill/>
        </p:spPr>
        <p:txBody>
          <a:bodyPr wrap="none" rtlCol="0">
            <a:spAutoFit/>
          </a:bodyPr>
          <a:lstStyle/>
          <a:p>
            <a:r>
              <a:rPr lang="en-US" dirty="0"/>
              <a:t>NP2 in presence</a:t>
            </a:r>
          </a:p>
        </p:txBody>
      </p:sp>
    </p:spTree>
    <p:extLst>
      <p:ext uri="{BB962C8B-B14F-4D97-AF65-F5344CB8AC3E}">
        <p14:creationId xmlns:p14="http://schemas.microsoft.com/office/powerpoint/2010/main" val="1608692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772400" cy="762000"/>
          </a:xfrm>
        </p:spPr>
        <p:txBody>
          <a:bodyPr/>
          <a:lstStyle/>
          <a:p>
            <a:r>
              <a:rPr lang="en-US" dirty="0"/>
              <a:t>Challenges and Future directions</a:t>
            </a:r>
          </a:p>
        </p:txBody>
      </p:sp>
      <p:sp>
        <p:nvSpPr>
          <p:cNvPr id="3" name="Content Placeholder 2"/>
          <p:cNvSpPr>
            <a:spLocks noGrp="1"/>
          </p:cNvSpPr>
          <p:nvPr>
            <p:ph idx="1"/>
          </p:nvPr>
        </p:nvSpPr>
        <p:spPr>
          <a:xfrm>
            <a:off x="609600" y="1066800"/>
            <a:ext cx="7848600" cy="4724400"/>
          </a:xfrm>
        </p:spPr>
        <p:txBody>
          <a:bodyPr>
            <a:normAutofit fontScale="77500" lnSpcReduction="20000"/>
          </a:bodyPr>
          <a:lstStyle/>
          <a:p>
            <a:r>
              <a:rPr lang="en-US" i="1" dirty="0"/>
              <a:t>New sensing technologies should be tested and validated using environmental MP/NPs</a:t>
            </a:r>
          </a:p>
          <a:p>
            <a:pPr lvl="1"/>
            <a:r>
              <a:rPr lang="en-US" dirty="0"/>
              <a:t>The vast majority of studies on M/NP and cellular activities were based on using polystyrene NP as a model. However, environmental micro-</a:t>
            </a:r>
            <a:r>
              <a:rPr lang="en-US" dirty="0" err="1"/>
              <a:t>nanoplastic</a:t>
            </a:r>
            <a:r>
              <a:rPr lang="en-US" dirty="0"/>
              <a:t> materials are different in composition, size distribution, surface properties, and shape factors, which is greatly affecting their transport properties, affinity to environmental matrices, and aggregative stability. </a:t>
            </a:r>
          </a:p>
          <a:p>
            <a:r>
              <a:rPr lang="en-US" i="1" dirty="0"/>
              <a:t>Rapid field-deployable sensors for quantitative characterization of the MP/NP materials</a:t>
            </a:r>
          </a:p>
          <a:p>
            <a:pPr lvl="1"/>
            <a:r>
              <a:rPr lang="en-US" i="1" dirty="0"/>
              <a:t>Micro- and nanoplastics have typically been detected and quantified with analytical instruments in a laboratory. Such detection is thus neither portable nor in situ. There are several attempted efforts of detecting and quantifying MPs/NPs from water samples in a portable and situ manner. However, such devices utilize working principles that are not very different from the lab-scale analytical instruments, and therefore are facing the same types of limitations;</a:t>
            </a:r>
          </a:p>
        </p:txBody>
      </p:sp>
    </p:spTree>
    <p:extLst>
      <p:ext uri="{BB962C8B-B14F-4D97-AF65-F5344CB8AC3E}">
        <p14:creationId xmlns:p14="http://schemas.microsoft.com/office/powerpoint/2010/main" val="32528608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001000" cy="4876800"/>
          </a:xfrm>
        </p:spPr>
        <p:txBody>
          <a:bodyPr>
            <a:normAutofit fontScale="77500" lnSpcReduction="20000"/>
          </a:bodyPr>
          <a:lstStyle/>
          <a:p>
            <a:r>
              <a:rPr lang="en-US" i="1" dirty="0"/>
              <a:t>Big data approach for the detection and quantification of the MP/NP</a:t>
            </a:r>
          </a:p>
          <a:p>
            <a:pPr lvl="1"/>
            <a:r>
              <a:rPr lang="en-US" dirty="0"/>
              <a:t>Due to the complexity of the food, agricultural and environmental matrices, it is hard to expect that the problem of microplastic detection and quantification can be solved with standalone sensing devices or instruments. However, implementation of the risk-based and knowledge-based decision support system that includes data from the environmental monitoring, matrix characterization, and data on the micro-nanoplastics generation, distribution, and migration will increase the reliability of the sensors data overcoming physical limits of the detection. </a:t>
            </a:r>
          </a:p>
          <a:p>
            <a:pPr marL="457200" lvl="1" indent="0">
              <a:buNone/>
            </a:pPr>
            <a:endParaRPr lang="en-US" dirty="0"/>
          </a:p>
          <a:p>
            <a:r>
              <a:rPr lang="en-US" i="1" dirty="0"/>
              <a:t>High throughput sensing technologies to characterize NP-bio interactions</a:t>
            </a:r>
          </a:p>
          <a:p>
            <a:pPr lvl="1"/>
            <a:r>
              <a:rPr lang="en-US" dirty="0"/>
              <a:t>Existing technologies cannot rapidly provide information on NP-bio interaction in real time, and the throughput is generally very low. More improvement on limit of detection (LOD), resolution and throughput is much needed</a:t>
            </a:r>
            <a:r>
              <a:rPr lang="en-US" i="1" dirty="0"/>
              <a:t>.</a:t>
            </a:r>
          </a:p>
        </p:txBody>
      </p:sp>
      <p:sp>
        <p:nvSpPr>
          <p:cNvPr id="6" name="Title 1">
            <a:extLst>
              <a:ext uri="{FF2B5EF4-FFF2-40B4-BE49-F238E27FC236}">
                <a16:creationId xmlns:a16="http://schemas.microsoft.com/office/drawing/2014/main" id="{66D1EA16-8423-4B6C-A182-B189378F78B3}"/>
              </a:ext>
            </a:extLst>
          </p:cNvPr>
          <p:cNvSpPr txBox="1">
            <a:spLocks/>
          </p:cNvSpPr>
          <p:nvPr/>
        </p:nvSpPr>
        <p:spPr bwMode="auto">
          <a:xfrm>
            <a:off x="457200" y="152400"/>
            <a:ext cx="77724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kern="0" dirty="0"/>
              <a:t>Challenges and Future directions</a:t>
            </a:r>
          </a:p>
        </p:txBody>
      </p:sp>
    </p:spTree>
    <p:extLst>
      <p:ext uri="{BB962C8B-B14F-4D97-AF65-F5344CB8AC3E}">
        <p14:creationId xmlns:p14="http://schemas.microsoft.com/office/powerpoint/2010/main" val="38827495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8581E9-80B0-405D-B6D4-5867C41679AF}"/>
              </a:ext>
            </a:extLst>
          </p:cNvPr>
          <p:cNvSpPr>
            <a:spLocks noGrp="1"/>
          </p:cNvSpPr>
          <p:nvPr>
            <p:ph type="sldNum" sz="quarter" idx="12"/>
          </p:nvPr>
        </p:nvSpPr>
        <p:spPr/>
        <p:txBody>
          <a:bodyPr/>
          <a:lstStyle/>
          <a:p>
            <a:fld id="{B6F15528-21DE-4FAA-801E-634DDDAF4B2B}" type="slidenum">
              <a:rPr lang="en-US" smtClean="0"/>
              <a:pPr/>
              <a:t>25</a:t>
            </a:fld>
            <a:endParaRPr lang="en-US"/>
          </a:p>
        </p:txBody>
      </p:sp>
      <p:pic>
        <p:nvPicPr>
          <p:cNvPr id="6" name="Picture 5">
            <a:extLst>
              <a:ext uri="{FF2B5EF4-FFF2-40B4-BE49-F238E27FC236}">
                <a16:creationId xmlns:a16="http://schemas.microsoft.com/office/drawing/2014/main" id="{CB07814A-AFD6-48B7-85FC-F5A13CCF8E79}"/>
              </a:ext>
            </a:extLst>
          </p:cNvPr>
          <p:cNvPicPr>
            <a:picLocks noChangeAspect="1"/>
          </p:cNvPicPr>
          <p:nvPr/>
        </p:nvPicPr>
        <p:blipFill>
          <a:blip r:embed="rId2"/>
          <a:stretch>
            <a:fillRect/>
          </a:stretch>
        </p:blipFill>
        <p:spPr>
          <a:xfrm>
            <a:off x="-6285" y="609600"/>
            <a:ext cx="9144000" cy="5638800"/>
          </a:xfrm>
          <a:prstGeom prst="rect">
            <a:avLst/>
          </a:prstGeom>
        </p:spPr>
      </p:pic>
      <p:sp>
        <p:nvSpPr>
          <p:cNvPr id="7" name="Title 1">
            <a:extLst>
              <a:ext uri="{FF2B5EF4-FFF2-40B4-BE49-F238E27FC236}">
                <a16:creationId xmlns:a16="http://schemas.microsoft.com/office/drawing/2014/main" id="{1B8B678B-315D-4034-9C4F-8E2260787E05}"/>
              </a:ext>
            </a:extLst>
          </p:cNvPr>
          <p:cNvSpPr txBox="1">
            <a:spLocks/>
          </p:cNvSpPr>
          <p:nvPr/>
        </p:nvSpPr>
        <p:spPr bwMode="auto">
          <a:xfrm>
            <a:off x="457200" y="152400"/>
            <a:ext cx="7772400" cy="304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kern="0" dirty="0"/>
              <a:t>Data-driven systematic approach </a:t>
            </a:r>
          </a:p>
        </p:txBody>
      </p:sp>
    </p:spTree>
    <p:extLst>
      <p:ext uri="{BB962C8B-B14F-4D97-AF65-F5344CB8AC3E}">
        <p14:creationId xmlns:p14="http://schemas.microsoft.com/office/powerpoint/2010/main" val="1991523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8"/>
          <p:cNvPicPr>
            <a:picLocks noChangeAspect="1" noChangeArrowheads="1"/>
          </p:cNvPicPr>
          <p:nvPr/>
        </p:nvPicPr>
        <p:blipFill>
          <a:blip r:embed="rId3" cstate="print">
            <a:lum bright="70000" contrast="-70000"/>
          </a:blip>
          <a:srcRect/>
          <a:stretch>
            <a:fillRect/>
          </a:stretch>
        </p:blipFill>
        <p:spPr bwMode="auto">
          <a:xfrm>
            <a:off x="5791200" y="634662"/>
            <a:ext cx="3358299" cy="5477614"/>
          </a:xfrm>
          <a:prstGeom prst="rect">
            <a:avLst/>
          </a:prstGeom>
          <a:noFill/>
          <a:ln w="9525">
            <a:noFill/>
            <a:miter lim="800000"/>
            <a:headEnd/>
            <a:tailEnd/>
          </a:ln>
        </p:spPr>
      </p:pic>
      <p:sp>
        <p:nvSpPr>
          <p:cNvPr id="25" name="Slide Number Placeholder 24"/>
          <p:cNvSpPr>
            <a:spLocks noGrp="1"/>
          </p:cNvSpPr>
          <p:nvPr>
            <p:ph type="sldNum" sz="quarter" idx="4294967295"/>
          </p:nvPr>
        </p:nvSpPr>
        <p:spPr>
          <a:xfrm>
            <a:off x="7619999" y="6194020"/>
            <a:ext cx="2133600" cy="365125"/>
          </a:xfrm>
          <a:prstGeom prst="rect">
            <a:avLst/>
          </a:prstGeom>
        </p:spPr>
        <p:txBody>
          <a:bodyPr/>
          <a:lstStyle/>
          <a:p>
            <a:fld id="{B6F15528-21DE-4FAA-801E-634DDDAF4B2B}" type="slidenum">
              <a:rPr lang="en-US" smtClean="0"/>
              <a:pPr/>
              <a:t>26</a:t>
            </a:fld>
            <a:endParaRPr lang="en-US" dirty="0"/>
          </a:p>
        </p:txBody>
      </p:sp>
      <p:sp>
        <p:nvSpPr>
          <p:cNvPr id="11" name="Rectangle 10"/>
          <p:cNvSpPr/>
          <p:nvPr/>
        </p:nvSpPr>
        <p:spPr>
          <a:xfrm>
            <a:off x="342696" y="1079693"/>
            <a:ext cx="8001000" cy="4385816"/>
          </a:xfrm>
          <a:prstGeom prst="rect">
            <a:avLst/>
          </a:prstGeom>
        </p:spPr>
        <p:txBody>
          <a:bodyPr wrap="square">
            <a:spAutoFit/>
          </a:bodyPr>
          <a:lstStyle/>
          <a:p>
            <a:pPr marL="914400" indent="-914400" eaLnBrk="0" hangingPunct="0">
              <a:lnSpc>
                <a:spcPct val="90000"/>
              </a:lnSpc>
              <a:spcBef>
                <a:spcPct val="20000"/>
              </a:spcBef>
              <a:buClr>
                <a:schemeClr val="tx1"/>
              </a:buClr>
              <a:buSzPct val="80000"/>
            </a:pPr>
            <a:r>
              <a:rPr lang="en-US" i="1" dirty="0">
                <a:latin typeface="Arial" pitchFamily="34" charset="0"/>
                <a:cs typeface="Arial" pitchFamily="34" charset="0"/>
              </a:rPr>
              <a:t>Collaborators</a:t>
            </a:r>
          </a:p>
          <a:p>
            <a:pPr marL="914400" indent="-914400" eaLnBrk="0" hangingPunct="0">
              <a:lnSpc>
                <a:spcPct val="90000"/>
              </a:lnSpc>
              <a:spcBef>
                <a:spcPct val="20000"/>
              </a:spcBef>
              <a:buClr>
                <a:schemeClr val="tx1"/>
              </a:buClr>
              <a:buSzPct val="80000"/>
            </a:pPr>
            <a:r>
              <a:rPr lang="en-US" sz="1800" dirty="0">
                <a:effectLst/>
                <a:latin typeface="Times New Roman" panose="02020603050405020304" pitchFamily="18" charset="0"/>
                <a:ea typeface="SimSun" panose="02010600030101010101" pitchFamily="2" charset="-122"/>
              </a:rPr>
              <a:t>Xinwei Wang, Iowa State University</a:t>
            </a:r>
          </a:p>
          <a:p>
            <a:pPr marL="914400" indent="-914400" eaLnBrk="0" hangingPunct="0">
              <a:lnSpc>
                <a:spcPct val="90000"/>
              </a:lnSpc>
              <a:spcBef>
                <a:spcPct val="20000"/>
              </a:spcBef>
              <a:buClr>
                <a:schemeClr val="tx1"/>
              </a:buClr>
              <a:buSzPct val="80000"/>
            </a:pPr>
            <a:r>
              <a:rPr lang="en-US" sz="1800" dirty="0">
                <a:effectLst/>
                <a:latin typeface="Times New Roman" panose="02020603050405020304" pitchFamily="18" charset="0"/>
                <a:ea typeface="SimSun" panose="02010600030101010101" pitchFamily="2" charset="-122"/>
              </a:rPr>
              <a:t>Paul Takhistov, Rutgers University</a:t>
            </a:r>
          </a:p>
          <a:p>
            <a:pPr marL="914400" indent="-914400" eaLnBrk="0" hangingPunct="0">
              <a:lnSpc>
                <a:spcPct val="90000"/>
              </a:lnSpc>
              <a:spcBef>
                <a:spcPct val="20000"/>
              </a:spcBef>
              <a:buClr>
                <a:schemeClr val="tx1"/>
              </a:buClr>
              <a:buSzPct val="80000"/>
            </a:pPr>
            <a:r>
              <a:rPr lang="en-US" sz="1800" dirty="0">
                <a:effectLst/>
                <a:latin typeface="Times New Roman" panose="02020603050405020304" pitchFamily="18" charset="0"/>
                <a:ea typeface="SimSun" panose="02010600030101010101" pitchFamily="2" charset="-122"/>
              </a:rPr>
              <a:t>Evangelyn Alocilja, Michigan State University</a:t>
            </a:r>
          </a:p>
          <a:p>
            <a:pPr marL="914400" indent="-914400" eaLnBrk="0" hangingPunct="0">
              <a:lnSpc>
                <a:spcPct val="90000"/>
              </a:lnSpc>
              <a:spcBef>
                <a:spcPct val="20000"/>
              </a:spcBef>
              <a:buClr>
                <a:schemeClr val="tx1"/>
              </a:buClr>
              <a:buSzPct val="80000"/>
            </a:pPr>
            <a:r>
              <a:rPr lang="en-US" sz="1800" dirty="0">
                <a:effectLst/>
                <a:latin typeface="Times New Roman" panose="02020603050405020304" pitchFamily="18" charset="0"/>
                <a:ea typeface="SimSun" panose="02010600030101010101" pitchFamily="2" charset="-122"/>
              </a:rPr>
              <a:t>Jose Reyes de Corcuera, University of Florida</a:t>
            </a:r>
          </a:p>
          <a:p>
            <a:pPr marL="914400" indent="-914400" eaLnBrk="0" hangingPunct="0">
              <a:lnSpc>
                <a:spcPct val="90000"/>
              </a:lnSpc>
              <a:spcBef>
                <a:spcPct val="20000"/>
              </a:spcBef>
              <a:buClr>
                <a:schemeClr val="tx1"/>
              </a:buClr>
              <a:buSzPct val="80000"/>
            </a:pPr>
            <a:r>
              <a:rPr lang="en-US" sz="1800" dirty="0">
                <a:effectLst/>
                <a:latin typeface="Times New Roman" panose="02020603050405020304" pitchFamily="18" charset="0"/>
                <a:ea typeface="SimSun" panose="02010600030101010101" pitchFamily="2" charset="-122"/>
              </a:rPr>
              <a:t>Margaret W. Frey, Cornell University</a:t>
            </a:r>
          </a:p>
          <a:p>
            <a:pPr marL="914400" indent="-914400" eaLnBrk="0" hangingPunct="0">
              <a:lnSpc>
                <a:spcPct val="90000"/>
              </a:lnSpc>
              <a:spcBef>
                <a:spcPct val="20000"/>
              </a:spcBef>
              <a:buClr>
                <a:schemeClr val="tx1"/>
              </a:buClr>
              <a:buSzPct val="80000"/>
            </a:pPr>
            <a:r>
              <a:rPr lang="en-US" sz="1800" dirty="0">
                <a:effectLst/>
                <a:latin typeface="Times New Roman" panose="02020603050405020304" pitchFamily="18" charset="0"/>
                <a:ea typeface="SimSun" panose="02010600030101010101" pitchFamily="2" charset="-122"/>
              </a:rPr>
              <a:t>Carmen L. Gomes, Iowa State University</a:t>
            </a:r>
          </a:p>
          <a:p>
            <a:pPr marL="914400" indent="-914400" eaLnBrk="0" hangingPunct="0">
              <a:lnSpc>
                <a:spcPct val="90000"/>
              </a:lnSpc>
              <a:spcBef>
                <a:spcPct val="20000"/>
              </a:spcBef>
              <a:buClr>
                <a:schemeClr val="tx1"/>
              </a:buClr>
              <a:buSzPct val="80000"/>
            </a:pPr>
            <a:r>
              <a:rPr lang="en-US" sz="1800" dirty="0">
                <a:effectLst/>
                <a:latin typeface="Times New Roman" panose="02020603050405020304" pitchFamily="18" charset="0"/>
                <a:ea typeface="SimSun" panose="02010600030101010101" pitchFamily="2" charset="-122"/>
              </a:rPr>
              <a:t>Yu J. Mao, Oklahoma State University</a:t>
            </a:r>
          </a:p>
          <a:p>
            <a:pPr marL="914400" indent="-914400" eaLnBrk="0" hangingPunct="0">
              <a:lnSpc>
                <a:spcPct val="90000"/>
              </a:lnSpc>
              <a:spcBef>
                <a:spcPct val="20000"/>
              </a:spcBef>
              <a:buClr>
                <a:schemeClr val="tx1"/>
              </a:buClr>
              <a:buSzPct val="80000"/>
            </a:pPr>
            <a:r>
              <a:rPr lang="en-US" sz="1800" dirty="0">
                <a:effectLst/>
                <a:latin typeface="Times New Roman" panose="02020603050405020304" pitchFamily="18" charset="0"/>
                <a:ea typeface="SimSun" panose="02010600030101010101" pitchFamily="2" charset="-122"/>
              </a:rPr>
              <a:t>Eric S. McLamore, Clemson University</a:t>
            </a:r>
          </a:p>
          <a:p>
            <a:pPr marL="914400" indent="-914400" eaLnBrk="0" hangingPunct="0">
              <a:lnSpc>
                <a:spcPct val="90000"/>
              </a:lnSpc>
              <a:spcBef>
                <a:spcPct val="20000"/>
              </a:spcBef>
              <a:buClr>
                <a:schemeClr val="tx1"/>
              </a:buClr>
              <a:buSzPct val="80000"/>
            </a:pPr>
            <a:r>
              <a:rPr lang="en-US" sz="1800" dirty="0" err="1">
                <a:effectLst/>
                <a:latin typeface="Times New Roman" panose="02020603050405020304" pitchFamily="18" charset="0"/>
                <a:ea typeface="SimSun" panose="02010600030101010101" pitchFamily="2" charset="-122"/>
              </a:rPr>
              <a:t>Mengshi</a:t>
            </a:r>
            <a:r>
              <a:rPr lang="en-US" sz="1800" dirty="0">
                <a:effectLst/>
                <a:latin typeface="Times New Roman" panose="02020603050405020304" pitchFamily="18" charset="0"/>
                <a:ea typeface="SimSun" panose="02010600030101010101" pitchFamily="2" charset="-122"/>
              </a:rPr>
              <a:t> Lin, University of Missouri</a:t>
            </a:r>
          </a:p>
          <a:p>
            <a:pPr marL="914400" indent="-914400" eaLnBrk="0" hangingPunct="0">
              <a:lnSpc>
                <a:spcPct val="90000"/>
              </a:lnSpc>
              <a:spcBef>
                <a:spcPct val="20000"/>
              </a:spcBef>
              <a:buClr>
                <a:schemeClr val="tx1"/>
              </a:buClr>
              <a:buSzPct val="80000"/>
            </a:pPr>
            <a:r>
              <a:rPr lang="en-US" sz="1800" dirty="0">
                <a:effectLst/>
                <a:latin typeface="Times New Roman" panose="02020603050405020304" pitchFamily="18" charset="0"/>
                <a:ea typeface="SimSun" panose="02010600030101010101" pitchFamily="2" charset="-122"/>
              </a:rPr>
              <a:t>Olga V. </a:t>
            </a:r>
            <a:r>
              <a:rPr lang="en-US" sz="1800" dirty="0" err="1">
                <a:effectLst/>
                <a:latin typeface="Times New Roman" panose="02020603050405020304" pitchFamily="18" charset="0"/>
                <a:ea typeface="SimSun" panose="02010600030101010101" pitchFamily="2" charset="-122"/>
              </a:rPr>
              <a:t>Tsyusko</a:t>
            </a:r>
            <a:r>
              <a:rPr lang="en-US" sz="1800" dirty="0">
                <a:effectLst/>
                <a:latin typeface="Times New Roman" panose="02020603050405020304" pitchFamily="18" charset="0"/>
                <a:ea typeface="SimSun" panose="02010600030101010101" pitchFamily="2" charset="-122"/>
              </a:rPr>
              <a:t>, University of Kentucky</a:t>
            </a:r>
          </a:p>
          <a:p>
            <a:pPr marL="914400" indent="-914400" eaLnBrk="0" hangingPunct="0">
              <a:lnSpc>
                <a:spcPct val="90000"/>
              </a:lnSpc>
              <a:spcBef>
                <a:spcPct val="20000"/>
              </a:spcBef>
              <a:buClr>
                <a:schemeClr val="tx1"/>
              </a:buClr>
              <a:buSzPct val="80000"/>
            </a:pPr>
            <a:r>
              <a:rPr lang="en-US" sz="1800" dirty="0">
                <a:effectLst/>
                <a:latin typeface="Times New Roman" panose="02020603050405020304" pitchFamily="18" charset="0"/>
                <a:ea typeface="SimSun" panose="02010600030101010101" pitchFamily="2" charset="-122"/>
              </a:rPr>
              <a:t>Tzuen-Rong J. Tzeng, Clemson University</a:t>
            </a:r>
          </a:p>
          <a:p>
            <a:pPr marL="914400" indent="-914400" eaLnBrk="0" hangingPunct="0">
              <a:lnSpc>
                <a:spcPct val="90000"/>
              </a:lnSpc>
              <a:spcBef>
                <a:spcPct val="20000"/>
              </a:spcBef>
              <a:buClr>
                <a:schemeClr val="tx1"/>
              </a:buClr>
              <a:buSzPct val="80000"/>
            </a:pPr>
            <a:r>
              <a:rPr lang="en-US" sz="1800" dirty="0">
                <a:effectLst/>
                <a:latin typeface="Times New Roman" panose="02020603050405020304" pitchFamily="18" charset="0"/>
                <a:ea typeface="SimSun" panose="02010600030101010101" pitchFamily="2" charset="-122"/>
              </a:rPr>
              <a:t>Jeong-Yeol Yoon, University of Arizona</a:t>
            </a:r>
          </a:p>
          <a:p>
            <a:pPr marL="914400" indent="-914400" eaLnBrk="0" hangingPunct="0">
              <a:lnSpc>
                <a:spcPct val="90000"/>
              </a:lnSpc>
              <a:spcBef>
                <a:spcPct val="20000"/>
              </a:spcBef>
              <a:buClr>
                <a:schemeClr val="tx1"/>
              </a:buClr>
              <a:buSzPct val="80000"/>
            </a:pPr>
            <a:r>
              <a:rPr lang="en-US" sz="1800" dirty="0" err="1">
                <a:effectLst/>
                <a:latin typeface="Times New Roman" panose="02020603050405020304" pitchFamily="18" charset="0"/>
                <a:ea typeface="SimSun" panose="02010600030101010101" pitchFamily="2" charset="-122"/>
              </a:rPr>
              <a:t>Anhong</a:t>
            </a:r>
            <a:r>
              <a:rPr lang="en-US" sz="1800" dirty="0">
                <a:effectLst/>
                <a:latin typeface="Times New Roman" panose="02020603050405020304" pitchFamily="18" charset="0"/>
                <a:ea typeface="SimSun" panose="02010600030101010101" pitchFamily="2" charset="-122"/>
              </a:rPr>
              <a:t> Zhou, Utah State University</a:t>
            </a:r>
            <a:endParaRPr lang="en-US" sz="2400" i="1" dirty="0">
              <a:latin typeface="Arial" pitchFamily="34" charset="0"/>
              <a:cs typeface="Arial" pitchFamily="34" charset="0"/>
            </a:endParaRPr>
          </a:p>
        </p:txBody>
      </p:sp>
      <p:pic>
        <p:nvPicPr>
          <p:cNvPr id="5" name="Picture 4"/>
          <p:cNvPicPr>
            <a:picLocks noChangeAspect="1"/>
          </p:cNvPicPr>
          <p:nvPr/>
        </p:nvPicPr>
        <p:blipFill>
          <a:blip r:embed="rId4"/>
          <a:stretch>
            <a:fillRect/>
          </a:stretch>
        </p:blipFill>
        <p:spPr>
          <a:xfrm>
            <a:off x="7619999" y="26143"/>
            <a:ext cx="1447395" cy="1053550"/>
          </a:xfrm>
          <a:prstGeom prst="rect">
            <a:avLst/>
          </a:prstGeom>
        </p:spPr>
      </p:pic>
      <p:sp>
        <p:nvSpPr>
          <p:cNvPr id="14" name="Title 1">
            <a:extLst>
              <a:ext uri="{FF2B5EF4-FFF2-40B4-BE49-F238E27FC236}">
                <a16:creationId xmlns:a16="http://schemas.microsoft.com/office/drawing/2014/main" id="{EF5B8AC0-728D-4CA8-A41B-C18B437ED5E6}"/>
              </a:ext>
            </a:extLst>
          </p:cNvPr>
          <p:cNvSpPr txBox="1">
            <a:spLocks/>
          </p:cNvSpPr>
          <p:nvPr/>
        </p:nvSpPr>
        <p:spPr bwMode="auto">
          <a:xfrm>
            <a:off x="152400" y="159625"/>
            <a:ext cx="8305800" cy="5326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kern="0" dirty="0"/>
              <a:t>Acknowledgement</a:t>
            </a:r>
          </a:p>
        </p:txBody>
      </p:sp>
      <p:pic>
        <p:nvPicPr>
          <p:cNvPr id="2" name="Picture 1">
            <a:extLst>
              <a:ext uri="{FF2B5EF4-FFF2-40B4-BE49-F238E27FC236}">
                <a16:creationId xmlns:a16="http://schemas.microsoft.com/office/drawing/2014/main" id="{4753A024-E824-4B56-B305-3601E6338D46}"/>
              </a:ext>
            </a:extLst>
          </p:cNvPr>
          <p:cNvPicPr>
            <a:picLocks noChangeAspect="1"/>
          </p:cNvPicPr>
          <p:nvPr/>
        </p:nvPicPr>
        <p:blipFill>
          <a:blip r:embed="rId5"/>
          <a:stretch>
            <a:fillRect/>
          </a:stretch>
        </p:blipFill>
        <p:spPr>
          <a:xfrm>
            <a:off x="4800600" y="4337908"/>
            <a:ext cx="4129088" cy="1733832"/>
          </a:xfrm>
          <a:prstGeom prst="rect">
            <a:avLst/>
          </a:prstGeom>
        </p:spPr>
      </p:pic>
    </p:spTree>
    <p:extLst>
      <p:ext uri="{BB962C8B-B14F-4D97-AF65-F5344CB8AC3E}">
        <p14:creationId xmlns:p14="http://schemas.microsoft.com/office/powerpoint/2010/main" val="595148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E36A8-4DD9-8242-BE66-3DFBCF7A4C19}"/>
              </a:ext>
            </a:extLst>
          </p:cNvPr>
          <p:cNvSpPr>
            <a:spLocks noGrp="1"/>
          </p:cNvSpPr>
          <p:nvPr>
            <p:ph type="title"/>
          </p:nvPr>
        </p:nvSpPr>
        <p:spPr>
          <a:xfrm>
            <a:off x="685800" y="1981200"/>
            <a:ext cx="7772400" cy="1143000"/>
          </a:xfrm>
        </p:spPr>
        <p:txBody>
          <a:bodyPr/>
          <a:lstStyle/>
          <a:p>
            <a:r>
              <a:rPr lang="en-US" dirty="0"/>
              <a:t>Questions?</a:t>
            </a:r>
          </a:p>
        </p:txBody>
      </p:sp>
      <p:sp>
        <p:nvSpPr>
          <p:cNvPr id="3" name="Slide Number Placeholder 2">
            <a:extLst>
              <a:ext uri="{FF2B5EF4-FFF2-40B4-BE49-F238E27FC236}">
                <a16:creationId xmlns:a16="http://schemas.microsoft.com/office/drawing/2014/main" id="{5D04DAF1-7E84-EB4B-A201-9FE7E58F0AEF}"/>
              </a:ext>
            </a:extLst>
          </p:cNvPr>
          <p:cNvSpPr>
            <a:spLocks noGrp="1"/>
          </p:cNvSpPr>
          <p:nvPr>
            <p:ph type="sldNum" sz="quarter" idx="4"/>
          </p:nvPr>
        </p:nvSpPr>
        <p:spPr/>
        <p:txBody>
          <a:bodyPr/>
          <a:lstStyle/>
          <a:p>
            <a:fld id="{179A9A4E-4C82-4D44-9372-C31BB3818094}" type="slidenum">
              <a:rPr lang="en-US" smtClean="0"/>
              <a:pPr/>
              <a:t>27</a:t>
            </a:fld>
            <a:endParaRPr lang="en-US" dirty="0"/>
          </a:p>
        </p:txBody>
      </p:sp>
    </p:spTree>
    <p:extLst>
      <p:ext uri="{BB962C8B-B14F-4D97-AF65-F5344CB8AC3E}">
        <p14:creationId xmlns:p14="http://schemas.microsoft.com/office/powerpoint/2010/main" val="3418694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616C5-7EDC-4436-B3C9-D481FAF55C8E}"/>
              </a:ext>
            </a:extLst>
          </p:cNvPr>
          <p:cNvSpPr>
            <a:spLocks noGrp="1"/>
          </p:cNvSpPr>
          <p:nvPr>
            <p:ph type="title"/>
          </p:nvPr>
        </p:nvSpPr>
        <p:spPr/>
        <p:txBody>
          <a:bodyPr/>
          <a:lstStyle/>
          <a:p>
            <a:r>
              <a:rPr lang="en-US" dirty="0"/>
              <a:t>“White Pollution”</a:t>
            </a:r>
          </a:p>
        </p:txBody>
      </p:sp>
      <p:sp>
        <p:nvSpPr>
          <p:cNvPr id="3" name="Content Placeholder 2">
            <a:extLst>
              <a:ext uri="{FF2B5EF4-FFF2-40B4-BE49-F238E27FC236}">
                <a16:creationId xmlns:a16="http://schemas.microsoft.com/office/drawing/2014/main" id="{D0742B04-752B-43B1-B850-666D6F0A2042}"/>
              </a:ext>
            </a:extLst>
          </p:cNvPr>
          <p:cNvSpPr>
            <a:spLocks noGrp="1"/>
          </p:cNvSpPr>
          <p:nvPr>
            <p:ph idx="1"/>
          </p:nvPr>
        </p:nvSpPr>
        <p:spPr>
          <a:xfrm>
            <a:off x="228600" y="1295400"/>
            <a:ext cx="4953000" cy="4114800"/>
          </a:xfrm>
        </p:spPr>
        <p:txBody>
          <a:bodyPr/>
          <a:lstStyle/>
          <a:p>
            <a:r>
              <a:rPr lang="en-US" dirty="0"/>
              <a:t>Plastics are not easily degradable</a:t>
            </a:r>
          </a:p>
          <a:p>
            <a:pPr lvl="1"/>
            <a:r>
              <a:rPr lang="en-US" sz="2000" dirty="0"/>
              <a:t>Could take hundreds of years to fully degraded</a:t>
            </a:r>
          </a:p>
          <a:p>
            <a:pPr lvl="1"/>
            <a:r>
              <a:rPr lang="en-US" sz="2000" dirty="0"/>
              <a:t>At ambient T, via hydrolysis and/or oxidation</a:t>
            </a:r>
          </a:p>
          <a:p>
            <a:pPr lvl="1"/>
            <a:r>
              <a:rPr lang="en-US" sz="2000" dirty="0"/>
              <a:t>Accelerated by light, heat, microbes, etc.</a:t>
            </a:r>
          </a:p>
          <a:p>
            <a:pPr lvl="1"/>
            <a:r>
              <a:rPr lang="en-US" sz="2000" dirty="0"/>
              <a:t>Even “biodegradable” PLAs do not degrade well in soil or ocean</a:t>
            </a:r>
          </a:p>
          <a:p>
            <a:r>
              <a:rPr lang="en-US" dirty="0"/>
              <a:t>Great Pacific Garbage Patch</a:t>
            </a:r>
          </a:p>
          <a:p>
            <a:pPr lvl="1"/>
            <a:r>
              <a:rPr lang="en-US" sz="1800" dirty="0"/>
              <a:t>1.6 million km</a:t>
            </a:r>
            <a:r>
              <a:rPr lang="en-US" sz="1800" baseline="30000" dirty="0"/>
              <a:t>2</a:t>
            </a:r>
          </a:p>
          <a:p>
            <a:pPr lvl="1"/>
            <a:r>
              <a:rPr lang="en-US" sz="1800" dirty="0"/>
              <a:t>79,000 tons of floating garbage</a:t>
            </a:r>
          </a:p>
          <a:p>
            <a:pPr lvl="1"/>
            <a:endParaRPr lang="en-US" dirty="0"/>
          </a:p>
        </p:txBody>
      </p:sp>
      <p:sp>
        <p:nvSpPr>
          <p:cNvPr id="4" name="Slide Number Placeholder 3">
            <a:extLst>
              <a:ext uri="{FF2B5EF4-FFF2-40B4-BE49-F238E27FC236}">
                <a16:creationId xmlns:a16="http://schemas.microsoft.com/office/drawing/2014/main" id="{93E215C8-AEAF-4692-8541-DCA7AB41394C}"/>
              </a:ext>
            </a:extLst>
          </p:cNvPr>
          <p:cNvSpPr>
            <a:spLocks noGrp="1"/>
          </p:cNvSpPr>
          <p:nvPr>
            <p:ph type="sldNum" sz="quarter" idx="4"/>
          </p:nvPr>
        </p:nvSpPr>
        <p:spPr/>
        <p:txBody>
          <a:bodyPr/>
          <a:lstStyle/>
          <a:p>
            <a:fld id="{179A9A4E-4C82-4D44-9372-C31BB3818094}" type="slidenum">
              <a:rPr lang="en-US" smtClean="0"/>
              <a:pPr/>
              <a:t>3</a:t>
            </a:fld>
            <a:endParaRPr lang="en-US" dirty="0"/>
          </a:p>
        </p:txBody>
      </p:sp>
      <p:sp>
        <p:nvSpPr>
          <p:cNvPr id="5" name="Text Placeholder 4">
            <a:extLst>
              <a:ext uri="{FF2B5EF4-FFF2-40B4-BE49-F238E27FC236}">
                <a16:creationId xmlns:a16="http://schemas.microsoft.com/office/drawing/2014/main" id="{C4E43223-B8EE-47E2-80C2-469D96C2D902}"/>
              </a:ext>
            </a:extLst>
          </p:cNvPr>
          <p:cNvSpPr>
            <a:spLocks noGrp="1"/>
          </p:cNvSpPr>
          <p:nvPr>
            <p:ph type="body" sz="quarter" idx="10"/>
          </p:nvPr>
        </p:nvSpPr>
        <p:spPr/>
        <p:txBody>
          <a:bodyPr/>
          <a:lstStyle/>
          <a:p>
            <a:endParaRPr lang="en-US"/>
          </a:p>
        </p:txBody>
      </p:sp>
      <p:pic>
        <p:nvPicPr>
          <p:cNvPr id="6" name="Picture 5">
            <a:extLst>
              <a:ext uri="{FF2B5EF4-FFF2-40B4-BE49-F238E27FC236}">
                <a16:creationId xmlns:a16="http://schemas.microsoft.com/office/drawing/2014/main" id="{25F571C8-3F27-4A05-80AA-E2F8986B507C}"/>
              </a:ext>
            </a:extLst>
          </p:cNvPr>
          <p:cNvPicPr>
            <a:picLocks noChangeAspect="1"/>
          </p:cNvPicPr>
          <p:nvPr/>
        </p:nvPicPr>
        <p:blipFill>
          <a:blip r:embed="rId2"/>
          <a:stretch>
            <a:fillRect/>
          </a:stretch>
        </p:blipFill>
        <p:spPr>
          <a:xfrm>
            <a:off x="5334000" y="816547"/>
            <a:ext cx="3257854" cy="2009775"/>
          </a:xfrm>
          <a:prstGeom prst="rect">
            <a:avLst/>
          </a:prstGeom>
        </p:spPr>
      </p:pic>
      <p:pic>
        <p:nvPicPr>
          <p:cNvPr id="7" name="Picture 6">
            <a:extLst>
              <a:ext uri="{FF2B5EF4-FFF2-40B4-BE49-F238E27FC236}">
                <a16:creationId xmlns:a16="http://schemas.microsoft.com/office/drawing/2014/main" id="{F16B8797-D4E2-47DD-B34A-384ABE4799B8}"/>
              </a:ext>
            </a:extLst>
          </p:cNvPr>
          <p:cNvPicPr>
            <a:picLocks noChangeAspect="1"/>
          </p:cNvPicPr>
          <p:nvPr/>
        </p:nvPicPr>
        <p:blipFill>
          <a:blip r:embed="rId3"/>
          <a:stretch>
            <a:fillRect/>
          </a:stretch>
        </p:blipFill>
        <p:spPr>
          <a:xfrm>
            <a:off x="5094164" y="3070797"/>
            <a:ext cx="3497690" cy="2224531"/>
          </a:xfrm>
          <a:prstGeom prst="rect">
            <a:avLst/>
          </a:prstGeom>
        </p:spPr>
      </p:pic>
      <p:sp>
        <p:nvSpPr>
          <p:cNvPr id="8" name="TextBox 7">
            <a:extLst>
              <a:ext uri="{FF2B5EF4-FFF2-40B4-BE49-F238E27FC236}">
                <a16:creationId xmlns:a16="http://schemas.microsoft.com/office/drawing/2014/main" id="{657D5BA3-E0D9-4C65-B15B-3861B985AE44}"/>
              </a:ext>
            </a:extLst>
          </p:cNvPr>
          <p:cNvSpPr txBox="1"/>
          <p:nvPr/>
        </p:nvSpPr>
        <p:spPr>
          <a:xfrm>
            <a:off x="3907379" y="5361930"/>
            <a:ext cx="5291641" cy="461665"/>
          </a:xfrm>
          <a:prstGeom prst="rect">
            <a:avLst/>
          </a:prstGeom>
          <a:noFill/>
        </p:spPr>
        <p:txBody>
          <a:bodyPr wrap="none" rtlCol="0">
            <a:spAutoFit/>
          </a:bodyPr>
          <a:lstStyle/>
          <a:p>
            <a:r>
              <a:rPr lang="en-US" dirty="0"/>
              <a:t>94% of GPGP are micro- or nano plastics</a:t>
            </a:r>
          </a:p>
        </p:txBody>
      </p:sp>
    </p:spTree>
    <p:extLst>
      <p:ext uri="{BB962C8B-B14F-4D97-AF65-F5344CB8AC3E}">
        <p14:creationId xmlns:p14="http://schemas.microsoft.com/office/powerpoint/2010/main" val="146314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C6A23E-9D2E-5F4A-AD04-7915BE32F403}"/>
              </a:ext>
            </a:extLst>
          </p:cNvPr>
          <p:cNvSpPr>
            <a:spLocks noGrp="1"/>
          </p:cNvSpPr>
          <p:nvPr>
            <p:ph type="title"/>
          </p:nvPr>
        </p:nvSpPr>
        <p:spPr>
          <a:xfrm>
            <a:off x="457200" y="152400"/>
            <a:ext cx="8153400" cy="1143000"/>
          </a:xfrm>
        </p:spPr>
        <p:txBody>
          <a:bodyPr wrap="square" anchor="ctr">
            <a:normAutofit fontScale="90000"/>
          </a:bodyPr>
          <a:lstStyle/>
          <a:p>
            <a:r>
              <a:rPr lang="en-US" dirty="0"/>
              <a:t>Problem: Micro- (MP) and Nano- plastics (NP)</a:t>
            </a:r>
          </a:p>
        </p:txBody>
      </p:sp>
      <p:sp>
        <p:nvSpPr>
          <p:cNvPr id="4" name="Slide Number Placeholder 3">
            <a:extLst>
              <a:ext uri="{FF2B5EF4-FFF2-40B4-BE49-F238E27FC236}">
                <a16:creationId xmlns:a16="http://schemas.microsoft.com/office/drawing/2014/main" id="{9A5E353F-3FF1-5F4B-B109-59BD6DF8EB31}"/>
              </a:ext>
            </a:extLst>
          </p:cNvPr>
          <p:cNvSpPr>
            <a:spLocks noGrp="1"/>
          </p:cNvSpPr>
          <p:nvPr>
            <p:ph type="sldNum" sz="quarter" idx="4"/>
          </p:nvPr>
        </p:nvSpPr>
        <p:spPr>
          <a:xfrm>
            <a:off x="6553200" y="5715000"/>
            <a:ext cx="2133600" cy="365125"/>
          </a:xfrm>
        </p:spPr>
        <p:txBody>
          <a:bodyPr anchor="ctr">
            <a:normAutofit/>
          </a:bodyPr>
          <a:lstStyle/>
          <a:p>
            <a:pPr>
              <a:spcAft>
                <a:spcPts val="600"/>
              </a:spcAft>
            </a:pPr>
            <a:fld id="{179A9A4E-4C82-4D44-9372-C31BB3818094}" type="slidenum">
              <a:rPr lang="en-US" smtClean="0"/>
              <a:pPr>
                <a:spcAft>
                  <a:spcPts val="600"/>
                </a:spcAft>
              </a:pPr>
              <a:t>4</a:t>
            </a:fld>
            <a:endParaRPr lang="en-US"/>
          </a:p>
        </p:txBody>
      </p:sp>
      <p:sp>
        <p:nvSpPr>
          <p:cNvPr id="9" name="Content Placeholder 2">
            <a:extLst>
              <a:ext uri="{FF2B5EF4-FFF2-40B4-BE49-F238E27FC236}">
                <a16:creationId xmlns:a16="http://schemas.microsoft.com/office/drawing/2014/main" id="{6E34FABF-3B9B-274C-A222-47B579D902EF}"/>
              </a:ext>
            </a:extLst>
          </p:cNvPr>
          <p:cNvSpPr>
            <a:spLocks noGrp="1"/>
          </p:cNvSpPr>
          <p:nvPr>
            <p:ph sz="half" idx="2"/>
          </p:nvPr>
        </p:nvSpPr>
        <p:spPr>
          <a:xfrm>
            <a:off x="554610" y="1081695"/>
            <a:ext cx="7395328" cy="4114800"/>
          </a:xfrm>
        </p:spPr>
        <p:txBody>
          <a:bodyPr>
            <a:normAutofit/>
          </a:bodyPr>
          <a:lstStyle/>
          <a:p>
            <a:r>
              <a:rPr lang="en-US" dirty="0"/>
              <a:t>MP and NP are ubiquitous in the environment</a:t>
            </a:r>
          </a:p>
          <a:p>
            <a:pPr lvl="1"/>
            <a:r>
              <a:rPr lang="en-US" dirty="0"/>
              <a:t>indoor/outdoor air</a:t>
            </a:r>
          </a:p>
          <a:p>
            <a:pPr lvl="1"/>
            <a:r>
              <a:rPr lang="en-US" dirty="0"/>
              <a:t>Water, both fresh and sea</a:t>
            </a:r>
          </a:p>
          <a:p>
            <a:pPr lvl="1"/>
            <a:r>
              <a:rPr lang="en-US" dirty="0"/>
              <a:t>soil</a:t>
            </a:r>
          </a:p>
          <a:p>
            <a:pPr lvl="1"/>
            <a:r>
              <a:rPr lang="en-US" dirty="0"/>
              <a:t>Plants, animals, microbes and humans</a:t>
            </a:r>
          </a:p>
          <a:p>
            <a:r>
              <a:rPr lang="en-US" dirty="0"/>
              <a:t>They originate from various sources</a:t>
            </a:r>
          </a:p>
          <a:p>
            <a:pPr lvl="1"/>
            <a:r>
              <a:rPr lang="en-US" dirty="0"/>
              <a:t>Plastic packages</a:t>
            </a:r>
          </a:p>
          <a:p>
            <a:pPr lvl="1"/>
            <a:r>
              <a:rPr lang="en-US" dirty="0"/>
              <a:t>Textiles and runoffs</a:t>
            </a:r>
          </a:p>
          <a:p>
            <a:pPr lvl="1"/>
            <a:r>
              <a:rPr lang="en-US" dirty="0"/>
              <a:t>paints, tires, urban dust, etc.</a:t>
            </a:r>
          </a:p>
          <a:p>
            <a:pPr marL="457200" lvl="1" indent="0">
              <a:buNone/>
            </a:pPr>
            <a:endParaRPr lang="en-US" dirty="0"/>
          </a:p>
          <a:p>
            <a:pPr lvl="1"/>
            <a:endParaRPr lang="en-US" dirty="0"/>
          </a:p>
          <a:p>
            <a:pPr lvl="1"/>
            <a:endParaRPr lang="en-US" dirty="0"/>
          </a:p>
        </p:txBody>
      </p:sp>
      <p:sp>
        <p:nvSpPr>
          <p:cNvPr id="10" name="TextBox 9">
            <a:extLst>
              <a:ext uri="{FF2B5EF4-FFF2-40B4-BE49-F238E27FC236}">
                <a16:creationId xmlns:a16="http://schemas.microsoft.com/office/drawing/2014/main" id="{386D2214-4F93-43EA-B353-FC2CB135CC14}"/>
              </a:ext>
            </a:extLst>
          </p:cNvPr>
          <p:cNvSpPr txBox="1"/>
          <p:nvPr/>
        </p:nvSpPr>
        <p:spPr>
          <a:xfrm>
            <a:off x="148472" y="5196495"/>
            <a:ext cx="8538328" cy="830997"/>
          </a:xfrm>
          <a:prstGeom prst="rect">
            <a:avLst/>
          </a:prstGeom>
          <a:noFill/>
        </p:spPr>
        <p:txBody>
          <a:bodyPr wrap="square">
            <a:spAutoFit/>
          </a:bodyPr>
          <a:lstStyle/>
          <a:p>
            <a:r>
              <a:rPr lang="en-US" dirty="0">
                <a:solidFill>
                  <a:srgbClr val="FF0000"/>
                </a:solidFill>
              </a:rPr>
              <a:t>NP in particular can pass through almost all industrial processes due to their tiny size as no process is designed specifically to retain them</a:t>
            </a:r>
          </a:p>
        </p:txBody>
      </p:sp>
    </p:spTree>
    <p:extLst>
      <p:ext uri="{BB962C8B-B14F-4D97-AF65-F5344CB8AC3E}">
        <p14:creationId xmlns:p14="http://schemas.microsoft.com/office/powerpoint/2010/main" val="110272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Evolving Definition of Nanoplastics</a:t>
            </a:r>
          </a:p>
        </p:txBody>
      </p:sp>
      <p:sp>
        <p:nvSpPr>
          <p:cNvPr id="3" name="Content Placeholder 2"/>
          <p:cNvSpPr>
            <a:spLocks noGrp="1"/>
          </p:cNvSpPr>
          <p:nvPr>
            <p:ph idx="1"/>
          </p:nvPr>
        </p:nvSpPr>
        <p:spPr>
          <a:xfrm>
            <a:off x="369858" y="2039866"/>
            <a:ext cx="2774471" cy="3263504"/>
          </a:xfrm>
        </p:spPr>
        <p:txBody>
          <a:bodyPr>
            <a:normAutofit fontScale="77500" lnSpcReduction="20000"/>
          </a:bodyPr>
          <a:lstStyle/>
          <a:p>
            <a:r>
              <a:rPr lang="en-US" dirty="0"/>
              <a:t>Traditional definition: 1-1000 nm</a:t>
            </a:r>
          </a:p>
          <a:p>
            <a:r>
              <a:rPr lang="en-US" dirty="0"/>
              <a:t>More meaningful:</a:t>
            </a:r>
          </a:p>
          <a:p>
            <a:pPr marL="0" indent="0">
              <a:buNone/>
            </a:pPr>
            <a:r>
              <a:rPr lang="en-US" dirty="0"/>
              <a:t>Nanoplastics 1-100 nm</a:t>
            </a:r>
          </a:p>
          <a:p>
            <a:pPr marL="0" indent="0">
              <a:buNone/>
            </a:pPr>
            <a:r>
              <a:rPr lang="en-US" dirty="0"/>
              <a:t>Submicron plastics  100-1000 nm</a:t>
            </a:r>
          </a:p>
          <a:p>
            <a:pPr marL="0" indent="0">
              <a:buNone/>
            </a:pPr>
            <a:r>
              <a:rPr lang="en-US" dirty="0"/>
              <a:t>Microplastics 1- 1000 </a:t>
            </a:r>
            <a:r>
              <a:rPr lang="el-GR" dirty="0">
                <a:latin typeface="Calibri" panose="020F0502020204030204" pitchFamily="34" charset="0"/>
              </a:rPr>
              <a:t>μ</a:t>
            </a:r>
            <a:r>
              <a:rPr lang="en-US" dirty="0">
                <a:latin typeface="Calibri" panose="020F0502020204030204" pitchFamily="34" charset="0"/>
              </a:rPr>
              <a:t>m</a:t>
            </a:r>
          </a:p>
          <a:p>
            <a:pPr marL="0" indent="0">
              <a:buNone/>
            </a:pPr>
            <a:r>
              <a:rPr lang="en-US" dirty="0" err="1">
                <a:latin typeface="Calibri" panose="020F0502020204030204" pitchFamily="34" charset="0"/>
              </a:rPr>
              <a:t>Mesoplastics</a:t>
            </a:r>
            <a:r>
              <a:rPr lang="en-US" dirty="0">
                <a:latin typeface="Calibri" panose="020F0502020204030204" pitchFamily="34" charset="0"/>
              </a:rPr>
              <a:t> 1</a:t>
            </a:r>
            <a:r>
              <a:rPr lang="en-US" dirty="0"/>
              <a:t> -10 </a:t>
            </a:r>
            <a:r>
              <a:rPr lang="en-US" dirty="0">
                <a:latin typeface="Calibri" panose="020F0502020204030204" pitchFamily="34" charset="0"/>
              </a:rPr>
              <a:t>mm</a:t>
            </a:r>
          </a:p>
          <a:p>
            <a:pPr marL="0" indent="0">
              <a:buNone/>
            </a:pPr>
            <a:r>
              <a:rPr lang="en-US" dirty="0" err="1">
                <a:latin typeface="Calibri" panose="020F0502020204030204" pitchFamily="34" charset="0"/>
              </a:rPr>
              <a:t>Macroplastic</a:t>
            </a:r>
            <a:r>
              <a:rPr lang="en-US" dirty="0">
                <a:latin typeface="Calibri" panose="020F0502020204030204" pitchFamily="34" charset="0"/>
              </a:rPr>
              <a:t> &gt; 1 cm</a:t>
            </a:r>
            <a:endParaRPr lang="en-US" dirty="0"/>
          </a:p>
        </p:txBody>
      </p:sp>
      <p:pic>
        <p:nvPicPr>
          <p:cNvPr id="1026" name="Picture 2" descr="Fig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3578" y="2125266"/>
            <a:ext cx="4413490" cy="2801406"/>
          </a:xfrm>
          <a:prstGeom prst="rect">
            <a:avLst/>
          </a:prstGeom>
          <a:noFill/>
          <a:extLst>
            <a:ext uri="{909E8E84-426E-40DD-AFC4-6F175D3DCCD1}">
              <a14:hiddenFill xmlns:a14="http://schemas.microsoft.com/office/drawing/2010/main">
                <a:solidFill>
                  <a:srgbClr val="FFFFFF"/>
                </a:solidFill>
              </a14:hiddenFill>
            </a:ext>
          </a:extLst>
        </p:spPr>
      </p:pic>
      <p:sp>
        <p:nvSpPr>
          <p:cNvPr id="7" name="Right Brace 6"/>
          <p:cNvSpPr/>
          <p:nvPr/>
        </p:nvSpPr>
        <p:spPr>
          <a:xfrm>
            <a:off x="2986896" y="3134301"/>
            <a:ext cx="278202" cy="634042"/>
          </a:xfrm>
          <a:prstGeom prst="rightBrace">
            <a:avLst/>
          </a:prstGeom>
          <a:noFill/>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9" name="Right Brace 8"/>
          <p:cNvSpPr/>
          <p:nvPr/>
        </p:nvSpPr>
        <p:spPr>
          <a:xfrm>
            <a:off x="3053751" y="3525969"/>
            <a:ext cx="278202" cy="634042"/>
          </a:xfrm>
          <a:prstGeom prst="rightBrace">
            <a:avLst/>
          </a:prstGeom>
          <a:noFill/>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8" name="TextBox 7"/>
          <p:cNvSpPr txBox="1"/>
          <p:nvPr/>
        </p:nvSpPr>
        <p:spPr>
          <a:xfrm>
            <a:off x="3380476" y="3384286"/>
            <a:ext cx="1103102" cy="646331"/>
          </a:xfrm>
          <a:prstGeom prst="rect">
            <a:avLst/>
          </a:prstGeom>
          <a:noFill/>
        </p:spPr>
        <p:txBody>
          <a:bodyPr wrap="square" rtlCol="0">
            <a:spAutoFit/>
          </a:bodyPr>
          <a:lstStyle/>
          <a:p>
            <a:r>
              <a:rPr lang="en-US" sz="1800" dirty="0"/>
              <a:t>Sharing properties</a:t>
            </a:r>
          </a:p>
        </p:txBody>
      </p:sp>
      <p:sp>
        <p:nvSpPr>
          <p:cNvPr id="10" name="Right Arrow 9"/>
          <p:cNvSpPr/>
          <p:nvPr/>
        </p:nvSpPr>
        <p:spPr>
          <a:xfrm>
            <a:off x="3167512" y="3082381"/>
            <a:ext cx="262028" cy="1038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p:cNvSpPr txBox="1"/>
          <p:nvPr/>
        </p:nvSpPr>
        <p:spPr>
          <a:xfrm>
            <a:off x="3429539" y="2980939"/>
            <a:ext cx="1608133" cy="369332"/>
          </a:xfrm>
          <a:prstGeom prst="rect">
            <a:avLst/>
          </a:prstGeom>
          <a:noFill/>
        </p:spPr>
        <p:txBody>
          <a:bodyPr wrap="none" rtlCol="0">
            <a:spAutoFit/>
          </a:bodyPr>
          <a:lstStyle/>
          <a:p>
            <a:r>
              <a:rPr lang="en-US" sz="1800" dirty="0"/>
              <a:t>May enter cells</a:t>
            </a:r>
          </a:p>
        </p:txBody>
      </p:sp>
      <p:sp>
        <p:nvSpPr>
          <p:cNvPr id="12" name="Rectangle 11"/>
          <p:cNvSpPr/>
          <p:nvPr/>
        </p:nvSpPr>
        <p:spPr>
          <a:xfrm>
            <a:off x="4572000" y="5235107"/>
            <a:ext cx="4572000" cy="369332"/>
          </a:xfrm>
          <a:prstGeom prst="rect">
            <a:avLst/>
          </a:prstGeom>
        </p:spPr>
        <p:txBody>
          <a:bodyPr>
            <a:spAutoFit/>
          </a:bodyPr>
          <a:lstStyle/>
          <a:p>
            <a:r>
              <a:rPr lang="en-US" sz="900" dirty="0">
                <a:latin typeface="Times New Roman" panose="02020603050405020304" pitchFamily="18" charset="0"/>
                <a:ea typeface="Calibri" panose="020F0502020204030204" pitchFamily="34" charset="0"/>
                <a:cs typeface="Times New Roman" panose="02020603050405020304" pitchFamily="18" charset="0"/>
              </a:rPr>
              <a:t>Hartmann et al., Are We Speaking the Same Language? Recommendations for a Definition and Categorization Framework for Plastic Debris, Environ. Sci. Technol. 2019, 53, 3, 1039–1047</a:t>
            </a:r>
          </a:p>
        </p:txBody>
      </p:sp>
    </p:spTree>
    <p:extLst>
      <p:ext uri="{BB962C8B-B14F-4D97-AF65-F5344CB8AC3E}">
        <p14:creationId xmlns:p14="http://schemas.microsoft.com/office/powerpoint/2010/main" val="3443422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772400" cy="609600"/>
          </a:xfrm>
        </p:spPr>
        <p:txBody>
          <a:bodyPr/>
          <a:lstStyle/>
          <a:p>
            <a:r>
              <a:rPr lang="en-US" dirty="0"/>
              <a:t>Some chilling facts…</a:t>
            </a:r>
          </a:p>
        </p:txBody>
      </p:sp>
      <p:sp>
        <p:nvSpPr>
          <p:cNvPr id="5" name="Content Placeholder 4">
            <a:extLst>
              <a:ext uri="{FF2B5EF4-FFF2-40B4-BE49-F238E27FC236}">
                <a16:creationId xmlns:a16="http://schemas.microsoft.com/office/drawing/2014/main" id="{7A9597F8-5D73-4497-A699-A0CBE8EDC7BC}"/>
              </a:ext>
            </a:extLst>
          </p:cNvPr>
          <p:cNvSpPr>
            <a:spLocks noGrp="1"/>
          </p:cNvSpPr>
          <p:nvPr>
            <p:ph idx="1"/>
          </p:nvPr>
        </p:nvSpPr>
        <p:spPr>
          <a:xfrm>
            <a:off x="433633" y="609600"/>
            <a:ext cx="8001000" cy="5029200"/>
          </a:xfrm>
        </p:spPr>
        <p:txBody>
          <a:bodyPr/>
          <a:lstStyle/>
          <a:p>
            <a:r>
              <a:rPr lang="en-US" dirty="0"/>
              <a:t>Nanoplastics in bottled water were found to be 10-100 times higher than previously thought, at ~240,000 pieces/L, of which 90% were nano-sized.</a:t>
            </a:r>
          </a:p>
          <a:p>
            <a:pPr lvl="1"/>
            <a:r>
              <a:rPr lang="en-US" sz="1400" dirty="0"/>
              <a:t>Min W. et al., PNAS, </a:t>
            </a:r>
            <a:r>
              <a:rPr lang="pt-BR" sz="1400" dirty="0"/>
              <a:t>121(3):e2300582121, 2024</a:t>
            </a:r>
            <a:endParaRPr lang="en-US" sz="1400" dirty="0"/>
          </a:p>
          <a:p>
            <a:r>
              <a:rPr lang="en-US" dirty="0"/>
              <a:t>The accumulation of micro/nano plastics in human brains has been positively correlated to neurodegenerative diseases, such as Alzheimer’s and Parkinson’s.</a:t>
            </a:r>
          </a:p>
          <a:p>
            <a:pPr lvl="1"/>
            <a:r>
              <a:rPr lang="en-US" sz="1400" dirty="0"/>
              <a:t>Kozlov M., Nature, 638, 311, 2025.</a:t>
            </a:r>
          </a:p>
          <a:p>
            <a:r>
              <a:rPr lang="en-US" dirty="0"/>
              <a:t>The numbers of micro/nano plastics in decedent human brains were rising in the past decade, with statistically significant differences observed between samples collected in 2016 vs. 2024.</a:t>
            </a:r>
          </a:p>
          <a:p>
            <a:pPr lvl="1"/>
            <a:r>
              <a:rPr lang="en-US" sz="1400" dirty="0" err="1"/>
              <a:t>Campen</a:t>
            </a:r>
            <a:r>
              <a:rPr lang="en-US" sz="1400" dirty="0"/>
              <a:t> M., et al., Nature Medicine, </a:t>
            </a:r>
            <a:r>
              <a:rPr lang="en-US" sz="1400" dirty="0">
                <a:hlinkClick r:id="rId3">
                  <a:extLst>
                    <a:ext uri="{A12FA001-AC4F-418D-AE19-62706E023703}">
                      <ahyp:hlinkClr xmlns:ahyp="http://schemas.microsoft.com/office/drawing/2018/hyperlinkcolor" val="tx"/>
                    </a:ext>
                  </a:extLst>
                </a:hlinkClick>
              </a:rPr>
              <a:t>https://doi.org/10.1038/s41591-024-03453-1</a:t>
            </a:r>
            <a:r>
              <a:rPr lang="en-US" sz="1400" dirty="0"/>
              <a:t>, 2024 </a:t>
            </a:r>
          </a:p>
          <a:p>
            <a:pPr lvl="1"/>
            <a:endParaRPr lang="en-US" dirty="0"/>
          </a:p>
        </p:txBody>
      </p:sp>
    </p:spTree>
    <p:extLst>
      <p:ext uri="{BB962C8B-B14F-4D97-AF65-F5344CB8AC3E}">
        <p14:creationId xmlns:p14="http://schemas.microsoft.com/office/powerpoint/2010/main" val="221493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entry points of NP into </a:t>
            </a:r>
            <a:r>
              <a:rPr lang="en-US" dirty="0" err="1"/>
              <a:t>Agr</a:t>
            </a:r>
            <a:r>
              <a:rPr lang="en-US" dirty="0"/>
              <a:t>/Bio Systems</a:t>
            </a: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415213" cy="2487121"/>
          </a:xfrm>
          <a:prstGeom prst="rect">
            <a:avLst/>
          </a:prstGeom>
          <a:noFill/>
          <a:ln>
            <a:noFill/>
          </a:ln>
        </p:spPr>
      </p:pic>
      <p:sp>
        <p:nvSpPr>
          <p:cNvPr id="5" name="Rectangle 4"/>
          <p:cNvSpPr/>
          <p:nvPr/>
        </p:nvSpPr>
        <p:spPr>
          <a:xfrm>
            <a:off x="1295400" y="3808274"/>
            <a:ext cx="5957316" cy="1754326"/>
          </a:xfrm>
          <a:prstGeom prst="rect">
            <a:avLst/>
          </a:prstGeom>
        </p:spPr>
        <p:txBody>
          <a:bodyPr wrap="square">
            <a:spAutoFit/>
          </a:bodyPr>
          <a:lstStyle/>
          <a:p>
            <a:r>
              <a:rPr lang="en-US" sz="1800" dirty="0">
                <a:latin typeface="Times New Roman" panose="02020603050405020304" pitchFamily="18" charset="0"/>
                <a:ea typeface="SimSun" panose="02010600030101010101" pitchFamily="2" charset="-122"/>
              </a:rPr>
              <a:t>Most common types: acrylic, acrylonitrile butadiene styrene (ABS), polyamide (nylon), polycarbonate (PC), polyethylene (PE), polyethylene terephthalate (PET or PETE), </a:t>
            </a:r>
            <a:r>
              <a:rPr lang="en-US" sz="1800" dirty="0" err="1">
                <a:latin typeface="Times New Roman" panose="02020603050405020304" pitchFamily="18" charset="0"/>
                <a:ea typeface="SimSun" panose="02010600030101010101" pitchFamily="2" charset="-122"/>
              </a:rPr>
              <a:t>polylactic</a:t>
            </a:r>
            <a:r>
              <a:rPr lang="en-US" sz="1800" dirty="0">
                <a:latin typeface="Times New Roman" panose="02020603050405020304" pitchFamily="18" charset="0"/>
                <a:ea typeface="SimSun" panose="02010600030101010101" pitchFamily="2" charset="-122"/>
              </a:rPr>
              <a:t> acid (PLA), polypropylene (PP), polystyrene (PS), polytetrafluoroethylene (Teflon), polyurethane (PU), polyvinyl chloride (PVC)</a:t>
            </a:r>
            <a:endParaRPr lang="en-US" sz="1800" dirty="0"/>
          </a:p>
        </p:txBody>
      </p:sp>
      <p:sp>
        <p:nvSpPr>
          <p:cNvPr id="6" name="Rectangle 5">
            <a:extLst>
              <a:ext uri="{FF2B5EF4-FFF2-40B4-BE49-F238E27FC236}">
                <a16:creationId xmlns:a16="http://schemas.microsoft.com/office/drawing/2014/main" id="{0991F149-15B9-47FF-B95D-20DA201A21FC}"/>
              </a:ext>
            </a:extLst>
          </p:cNvPr>
          <p:cNvSpPr/>
          <p:nvPr/>
        </p:nvSpPr>
        <p:spPr>
          <a:xfrm>
            <a:off x="381000" y="5588353"/>
            <a:ext cx="8578392" cy="369332"/>
          </a:xfrm>
          <a:prstGeom prst="rect">
            <a:avLst/>
          </a:prstGeom>
        </p:spPr>
        <p:txBody>
          <a:bodyPr wrap="square">
            <a:spAutoFit/>
          </a:bodyPr>
          <a:lstStyle/>
          <a:p>
            <a:r>
              <a:rPr lang="en-US" sz="900" dirty="0">
                <a:latin typeface="Times New Roman" panose="02020603050405020304" pitchFamily="18" charset="0"/>
                <a:ea typeface="Calibri" panose="020F0502020204030204" pitchFamily="34" charset="0"/>
                <a:cs typeface="Times New Roman" panose="02020603050405020304" pitchFamily="18" charset="0"/>
              </a:rPr>
              <a:t>Yu et al., Bioanalytical approaches for the detection, characterization, and risk assessment of micro/nanoplastics in agriculture and food systems, Analytical and Bioanalytical Chemistry 414 (16), 4591-4612</a:t>
            </a:r>
          </a:p>
        </p:txBody>
      </p:sp>
    </p:spTree>
    <p:extLst>
      <p:ext uri="{BB962C8B-B14F-4D97-AF65-F5344CB8AC3E}">
        <p14:creationId xmlns:p14="http://schemas.microsoft.com/office/powerpoint/2010/main" val="1527286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Detect NPs at various entry points</a:t>
            </a:r>
          </a:p>
        </p:txBody>
      </p:sp>
      <p:sp>
        <p:nvSpPr>
          <p:cNvPr id="3" name="Content Placeholder 2"/>
          <p:cNvSpPr>
            <a:spLocks noGrp="1"/>
          </p:cNvSpPr>
          <p:nvPr>
            <p:ph idx="1"/>
          </p:nvPr>
        </p:nvSpPr>
        <p:spPr/>
        <p:txBody>
          <a:bodyPr/>
          <a:lstStyle/>
          <a:p>
            <a:r>
              <a:rPr lang="en-US" dirty="0"/>
              <a:t>Water and soil: environmental samples</a:t>
            </a:r>
          </a:p>
          <a:p>
            <a:r>
              <a:rPr lang="en-US" dirty="0"/>
              <a:t>Plant</a:t>
            </a:r>
          </a:p>
          <a:p>
            <a:pPr lvl="1"/>
            <a:r>
              <a:rPr lang="en-US" sz="2000" dirty="0"/>
              <a:t>Roots</a:t>
            </a:r>
          </a:p>
          <a:p>
            <a:pPr lvl="1"/>
            <a:r>
              <a:rPr lang="en-US" sz="2000" dirty="0"/>
              <a:t>Foliar uptake via stomata</a:t>
            </a:r>
          </a:p>
          <a:p>
            <a:r>
              <a:rPr lang="en-US" dirty="0"/>
              <a:t>Animal</a:t>
            </a:r>
          </a:p>
          <a:p>
            <a:pPr lvl="1"/>
            <a:r>
              <a:rPr lang="en-US" sz="2000" dirty="0"/>
              <a:t>Inhalation</a:t>
            </a:r>
          </a:p>
          <a:p>
            <a:pPr lvl="1"/>
            <a:r>
              <a:rPr lang="en-US" sz="2000" dirty="0"/>
              <a:t>Dermal contact</a:t>
            </a:r>
          </a:p>
          <a:p>
            <a:pPr lvl="1"/>
            <a:r>
              <a:rPr lang="en-US" sz="2000" dirty="0"/>
              <a:t>Ingestion</a:t>
            </a:r>
          </a:p>
          <a:p>
            <a:pPr lvl="1"/>
            <a:r>
              <a:rPr lang="en-US" sz="2000" dirty="0"/>
              <a:t>Injection/wounds</a:t>
            </a:r>
          </a:p>
          <a:p>
            <a:r>
              <a:rPr lang="en-US" dirty="0"/>
              <a:t>Microbes</a:t>
            </a:r>
          </a:p>
          <a:p>
            <a:pPr lvl="1"/>
            <a:r>
              <a:rPr lang="en-US" sz="2000" dirty="0"/>
              <a:t>endocytosis</a:t>
            </a:r>
          </a:p>
          <a:p>
            <a:r>
              <a:rPr lang="en-US" dirty="0"/>
              <a:t>Human tissues and cells</a:t>
            </a:r>
          </a:p>
        </p:txBody>
      </p:sp>
      <p:sp>
        <p:nvSpPr>
          <p:cNvPr id="4" name="Right Brace 3"/>
          <p:cNvSpPr/>
          <p:nvPr/>
        </p:nvSpPr>
        <p:spPr>
          <a:xfrm>
            <a:off x="4953000" y="2057400"/>
            <a:ext cx="551071" cy="379671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800"/>
          </a:p>
        </p:txBody>
      </p:sp>
      <p:sp>
        <p:nvSpPr>
          <p:cNvPr id="6" name="TextBox 5"/>
          <p:cNvSpPr txBox="1"/>
          <p:nvPr/>
        </p:nvSpPr>
        <p:spPr>
          <a:xfrm>
            <a:off x="5703614" y="3771092"/>
            <a:ext cx="2634119" cy="369332"/>
          </a:xfrm>
          <a:prstGeom prst="rect">
            <a:avLst/>
          </a:prstGeom>
          <a:noFill/>
        </p:spPr>
        <p:txBody>
          <a:bodyPr wrap="none" rtlCol="0">
            <a:spAutoFit/>
          </a:bodyPr>
          <a:lstStyle/>
          <a:p>
            <a:r>
              <a:rPr lang="en-US" sz="1800" dirty="0"/>
              <a:t>Key entry points into ABS</a:t>
            </a:r>
          </a:p>
        </p:txBody>
      </p:sp>
    </p:spTree>
    <p:extLst>
      <p:ext uri="{BB962C8B-B14F-4D97-AF65-F5344CB8AC3E}">
        <p14:creationId xmlns:p14="http://schemas.microsoft.com/office/powerpoint/2010/main" val="3239323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344" y="76200"/>
            <a:ext cx="8211312" cy="994172"/>
          </a:xfrm>
        </p:spPr>
        <p:txBody>
          <a:bodyPr>
            <a:normAutofit fontScale="90000"/>
          </a:bodyPr>
          <a:lstStyle/>
          <a:p>
            <a:r>
              <a:rPr lang="en-US" sz="3000" dirty="0"/>
              <a:t>Existing methods for NP detection/characterization and their limitations</a:t>
            </a:r>
          </a:p>
        </p:txBody>
      </p:sp>
      <p:sp>
        <p:nvSpPr>
          <p:cNvPr id="3" name="Content Placeholder 2"/>
          <p:cNvSpPr>
            <a:spLocks noGrp="1"/>
          </p:cNvSpPr>
          <p:nvPr>
            <p:ph idx="1"/>
          </p:nvPr>
        </p:nvSpPr>
        <p:spPr>
          <a:xfrm>
            <a:off x="4707316" y="990600"/>
            <a:ext cx="4094178" cy="4724400"/>
          </a:xfrm>
        </p:spPr>
        <p:txBody>
          <a:bodyPr>
            <a:normAutofit fontScale="70000" lnSpcReduction="20000"/>
          </a:bodyPr>
          <a:lstStyle/>
          <a:p>
            <a:r>
              <a:rPr lang="en-US" dirty="0"/>
              <a:t>Low throughput</a:t>
            </a:r>
          </a:p>
          <a:p>
            <a:pPr lvl="1"/>
            <a:r>
              <a:rPr lang="en-US" dirty="0"/>
              <a:t>Particle-based methods</a:t>
            </a:r>
          </a:p>
          <a:p>
            <a:r>
              <a:rPr lang="en-US" dirty="0"/>
              <a:t>Destructive</a:t>
            </a:r>
          </a:p>
          <a:p>
            <a:pPr lvl="1"/>
            <a:r>
              <a:rPr lang="en-US" dirty="0"/>
              <a:t>Pyrolysis based, yield compositional/chemical info but destructive</a:t>
            </a:r>
          </a:p>
          <a:p>
            <a:r>
              <a:rPr lang="en-US" dirty="0"/>
              <a:t>No chemical/compositional info from nondestructive methods</a:t>
            </a:r>
          </a:p>
          <a:p>
            <a:pPr lvl="1"/>
            <a:r>
              <a:rPr lang="en-US" dirty="0"/>
              <a:t>SEM/TEM/AFM/microscopy</a:t>
            </a:r>
          </a:p>
          <a:p>
            <a:r>
              <a:rPr lang="en-US" dirty="0"/>
              <a:t>Limited spatial resolution for identify individual NPs</a:t>
            </a:r>
          </a:p>
          <a:p>
            <a:pPr lvl="1"/>
            <a:r>
              <a:rPr lang="en-US" dirty="0"/>
              <a:t>Most spectroscopic methods have this problem</a:t>
            </a:r>
          </a:p>
          <a:p>
            <a:r>
              <a:rPr lang="en-US" dirty="0"/>
              <a:t>Complex lab operation, not for onsite analysis</a:t>
            </a:r>
          </a:p>
          <a:p>
            <a:pPr lvl="1"/>
            <a:r>
              <a:rPr lang="en-US" dirty="0"/>
              <a:t>A key problem for assessing NPs at various entry points</a:t>
            </a:r>
          </a:p>
          <a:p>
            <a:endParaRPr lang="en-US"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304800" y="1371600"/>
            <a:ext cx="4094179" cy="3946923"/>
          </a:xfrm>
          <a:prstGeom prst="rect">
            <a:avLst/>
          </a:prstGeom>
        </p:spPr>
      </p:pic>
    </p:spTree>
    <p:extLst>
      <p:ext uri="{BB962C8B-B14F-4D97-AF65-F5344CB8AC3E}">
        <p14:creationId xmlns:p14="http://schemas.microsoft.com/office/powerpoint/2010/main" val="3939447553"/>
      </p:ext>
    </p:extLst>
  </p:cSld>
  <p:clrMapOvr>
    <a:masterClrMapping/>
  </p:clrMapOvr>
</p:sld>
</file>

<file path=ppt/theme/theme1.xml><?xml version="1.0" encoding="utf-8"?>
<a:theme xmlns:a="http://schemas.openxmlformats.org/drawingml/2006/main" name="PowerPoint">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Univers 67 CondensedBold"/>
        <a:ea typeface=""/>
        <a:cs typeface=""/>
      </a:majorFont>
      <a:minorFont>
        <a:latin typeface="Univers 67 Condensed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3408</TotalTime>
  <Words>2875</Words>
  <Application>Microsoft Office PowerPoint</Application>
  <PresentationFormat>On-screen Show (4:3)</PresentationFormat>
  <Paragraphs>354</Paragraphs>
  <Slides>27</Slides>
  <Notes>6</Notes>
  <HiddenSlides>0</HiddenSlides>
  <MMClips>0</MMClips>
  <ScaleCrop>false</ScaleCrop>
  <HeadingPairs>
    <vt:vector size="8" baseType="variant">
      <vt:variant>
        <vt:lpstr>Fonts Used</vt:lpstr>
      </vt:variant>
      <vt:variant>
        <vt:i4>8</vt:i4>
      </vt:variant>
      <vt:variant>
        <vt:lpstr>Theme</vt:lpstr>
      </vt:variant>
      <vt:variant>
        <vt:i4>1</vt:i4>
      </vt:variant>
      <vt:variant>
        <vt:lpstr>Slide Titles</vt:lpstr>
      </vt:variant>
      <vt:variant>
        <vt:i4>27</vt:i4>
      </vt:variant>
      <vt:variant>
        <vt:lpstr>Custom Shows</vt:lpstr>
      </vt:variant>
      <vt:variant>
        <vt:i4>1</vt:i4>
      </vt:variant>
    </vt:vector>
  </HeadingPairs>
  <TitlesOfParts>
    <vt:vector size="37" baseType="lpstr">
      <vt:lpstr>Univers 65</vt:lpstr>
      <vt:lpstr>Univers 67 CondensedBold</vt:lpstr>
      <vt:lpstr>Arial</vt:lpstr>
      <vt:lpstr>Calibri</vt:lpstr>
      <vt:lpstr>Palatino Linotype</vt:lpstr>
      <vt:lpstr>Symbol</vt:lpstr>
      <vt:lpstr>Times</vt:lpstr>
      <vt:lpstr>Times New Roman</vt:lpstr>
      <vt:lpstr>PowerPoint</vt:lpstr>
      <vt:lpstr>Data-driven detection and assessment of nanoplastics in agricultural and biological systems </vt:lpstr>
      <vt:lpstr>Plastics in Today’s world</vt:lpstr>
      <vt:lpstr>“White Pollution”</vt:lpstr>
      <vt:lpstr>Problem: Micro- (MP) and Nano- plastics (NP)</vt:lpstr>
      <vt:lpstr>Evolving Definition of Nanoplastics</vt:lpstr>
      <vt:lpstr>Some chilling facts…</vt:lpstr>
      <vt:lpstr>Key entry points of NP into Agr/Bio Systems</vt:lpstr>
      <vt:lpstr>Detect NPs at various entry points</vt:lpstr>
      <vt:lpstr>Existing methods for NP detection/characterization and their limitations</vt:lpstr>
      <vt:lpstr>Detection and Characterization of M/NP in Irrigation Water and Soil</vt:lpstr>
      <vt:lpstr>Risks associated with M/NP in Food Crops </vt:lpstr>
      <vt:lpstr>Detection of NP in food crops</vt:lpstr>
      <vt:lpstr>Risks associated with M/NP in Animals/Humans </vt:lpstr>
      <vt:lpstr>Detection of NP in Animals and Humans</vt:lpstr>
      <vt:lpstr>Characterization of NPs in food matrices</vt:lpstr>
      <vt:lpstr>Detect NPs rapidly and reliably using paper-based microfluidic chip (pMFC)</vt:lpstr>
      <vt:lpstr>Characterization of NP-protein interaction</vt:lpstr>
      <vt:lpstr>Characterization of NP-protein interaction</vt:lpstr>
      <vt:lpstr>Characterization of NP-protein interaction</vt:lpstr>
      <vt:lpstr>ML- and AI-Powered Data Analysis</vt:lpstr>
      <vt:lpstr>A transformer scheme to analyze Raman data</vt:lpstr>
      <vt:lpstr>A transformer scheme to analyze Raman data</vt:lpstr>
      <vt:lpstr>Challenges and Future directions</vt:lpstr>
      <vt:lpstr>PowerPoint Presentation</vt:lpstr>
      <vt:lpstr>PowerPoint Presentation</vt:lpstr>
      <vt:lpstr>PowerPoint Presentation</vt:lpstr>
      <vt:lpstr>Questions?</vt:lpstr>
      <vt:lpstr>Custom Show 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Characterization of Cervid Skin Tissues with Chronic Wasting Disease by Raman Spectroscopy and Machine Learning</dc:title>
  <dc:creator>Zhu, Binbin [A&amp;BE]</dc:creator>
  <cp:lastModifiedBy>Yu, Chenxu [A&amp;BE]</cp:lastModifiedBy>
  <cp:revision>64</cp:revision>
  <dcterms:created xsi:type="dcterms:W3CDTF">2020-11-09T21:17:57Z</dcterms:created>
  <dcterms:modified xsi:type="dcterms:W3CDTF">2025-06-20T15:12:22Z</dcterms:modified>
</cp:coreProperties>
</file>