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</p:sldMasterIdLst>
  <p:notesMasterIdLst>
    <p:notesMasterId r:id="rId34"/>
  </p:notesMasterIdLst>
  <p:sldIdLst>
    <p:sldId id="256" r:id="rId2"/>
    <p:sldId id="337" r:id="rId3"/>
    <p:sldId id="357" r:id="rId4"/>
    <p:sldId id="353" r:id="rId5"/>
    <p:sldId id="354" r:id="rId6"/>
    <p:sldId id="289" r:id="rId7"/>
    <p:sldId id="278" r:id="rId8"/>
    <p:sldId id="272" r:id="rId9"/>
    <p:sldId id="331" r:id="rId10"/>
    <p:sldId id="277" r:id="rId11"/>
    <p:sldId id="322" r:id="rId12"/>
    <p:sldId id="268" r:id="rId13"/>
    <p:sldId id="269" r:id="rId14"/>
    <p:sldId id="271" r:id="rId15"/>
    <p:sldId id="267" r:id="rId16"/>
    <p:sldId id="280" r:id="rId17"/>
    <p:sldId id="266" r:id="rId18"/>
    <p:sldId id="333" r:id="rId19"/>
    <p:sldId id="335" r:id="rId20"/>
    <p:sldId id="352" r:id="rId21"/>
    <p:sldId id="316" r:id="rId22"/>
    <p:sldId id="329" r:id="rId23"/>
    <p:sldId id="325" r:id="rId24"/>
    <p:sldId id="336" r:id="rId25"/>
    <p:sldId id="324" r:id="rId26"/>
    <p:sldId id="339" r:id="rId27"/>
    <p:sldId id="356" r:id="rId28"/>
    <p:sldId id="358" r:id="rId29"/>
    <p:sldId id="323" r:id="rId30"/>
    <p:sldId id="338" r:id="rId31"/>
    <p:sldId id="274" r:id="rId32"/>
    <p:sldId id="281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88"/>
    <p:restoredTop sz="94724"/>
  </p:normalViewPr>
  <p:slideViewPr>
    <p:cSldViewPr snapToGrid="0">
      <p:cViewPr>
        <p:scale>
          <a:sx n="124" d="100"/>
          <a:sy n="124" d="100"/>
        </p:scale>
        <p:origin x="144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935E47-AADB-F44F-B4EA-5859D486588F}" type="datetimeFigureOut">
              <a:rPr lang="en-US" smtClean="0"/>
              <a:t>6/24/25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7C0392-19E3-D74B-927C-391176559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11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C0392-19E3-D74B-927C-3911765599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28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B068A-E738-4A2E-A829-6928A143F15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9865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C0392-19E3-D74B-927C-39117655994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18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C0392-19E3-D74B-927C-39117655994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4416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B068A-E738-4A2E-A829-6928A143F15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891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DABCD-210A-9EB8-864E-EFDD4FF18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0D5920-A725-4EDE-FAB5-E4C353707D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8C0239-6873-E88B-D784-F1B687A3EA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92710-A040-3097-9483-B085DA716C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B068A-E738-4A2E-A829-6928A143F1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652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B068A-E738-4A2E-A829-6928A143F15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53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B068A-E738-4A2E-A829-6928A143F15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051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C0392-19E3-D74B-927C-39117655994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280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B068A-E738-4A2E-A829-6928A143F15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072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B068A-E738-4A2E-A829-6928A143F15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152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B068A-E738-4A2E-A829-6928A143F15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00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B068A-E738-4A2E-A829-6928A143F15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242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F8009-7E95-2B44-B7C0-6554D33105FB}" type="datetimeFigureOut">
              <a:rPr lang="en-US" smtClean="0"/>
              <a:t>6/24/25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A5A1E-EE0F-7949-8581-0931C0F5A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574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F8009-7E95-2B44-B7C0-6554D33105FB}" type="datetimeFigureOut">
              <a:rPr lang="en-US" smtClean="0"/>
              <a:t>6/24/25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A5A1E-EE0F-7949-8581-0931C0F5A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1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F8009-7E95-2B44-B7C0-6554D33105FB}" type="datetimeFigureOut">
              <a:rPr lang="en-US" smtClean="0"/>
              <a:t>6/24/25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A5A1E-EE0F-7949-8581-0931C0F5A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2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S1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9CCE9-F3BF-4A08-83B9-B05EE854C63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051606" y="1921119"/>
            <a:ext cx="4574527" cy="442467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4B23AF-08CC-415F-9A33-CED1BCA2945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041999" y="1921119"/>
            <a:ext cx="4574527" cy="44246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626830-A935-43E9-ABD3-2431F63A4B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51606" y="364851"/>
            <a:ext cx="9594729" cy="119030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38"/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AE50D06-F812-4890-AE80-E9D0CCC257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51606" y="1555159"/>
            <a:ext cx="9592644" cy="3452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26" b="0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2515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S1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CE7B4-BF48-4C10-9531-8BC65AA85D3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051605" y="1921119"/>
            <a:ext cx="9592644" cy="4435335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942BE66-3550-46D8-99A0-3A1E7EBBC1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51605" y="364851"/>
            <a:ext cx="9592644" cy="119030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38"/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2F8725C-7B91-43AC-9777-348BB91286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51605" y="1555159"/>
            <a:ext cx="9592644" cy="3452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26" b="0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DF011025-9133-4D77-B077-EBCA673449A6}"/>
              </a:ext>
            </a:extLst>
          </p:cNvPr>
          <p:cNvSpPr/>
          <p:nvPr userDrawn="1"/>
        </p:nvSpPr>
        <p:spPr>
          <a:xfrm flipH="1">
            <a:off x="8235785" y="3891083"/>
            <a:ext cx="3953748" cy="2965415"/>
          </a:xfrm>
          <a:prstGeom prst="rtTriangle">
            <a:avLst/>
          </a:prstGeom>
          <a:solidFill>
            <a:srgbClr val="172852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>
              <a:solidFill>
                <a:srgbClr val="1728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74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S1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CE7B4-BF48-4C10-9531-8BC65AA85D3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051605" y="1921119"/>
            <a:ext cx="9592644" cy="4435335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942BE66-3550-46D8-99A0-3A1E7EBBC1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51606" y="364851"/>
            <a:ext cx="9592644" cy="119030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38"/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2F8725C-7B91-43AC-9777-348BB91286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51605" y="1555159"/>
            <a:ext cx="9592644" cy="3452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26" b="0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2391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F8009-7E95-2B44-B7C0-6554D33105FB}" type="datetimeFigureOut">
              <a:rPr lang="en-US" smtClean="0"/>
              <a:t>6/24/25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A5A1E-EE0F-7949-8581-0931C0F5A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82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F8009-7E95-2B44-B7C0-6554D33105FB}" type="datetimeFigureOut">
              <a:rPr lang="en-US" smtClean="0"/>
              <a:t>6/24/25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A5A1E-EE0F-7949-8581-0931C0F5A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35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F8009-7E95-2B44-B7C0-6554D33105FB}" type="datetimeFigureOut">
              <a:rPr lang="en-US" smtClean="0"/>
              <a:t>6/24/25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A5A1E-EE0F-7949-8581-0931C0F5A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348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F8009-7E95-2B44-B7C0-6554D33105FB}" type="datetimeFigureOut">
              <a:rPr lang="en-US" smtClean="0"/>
              <a:t>6/24/25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A5A1E-EE0F-7949-8581-0931C0F5A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6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F8009-7E95-2B44-B7C0-6554D33105FB}" type="datetimeFigureOut">
              <a:rPr lang="en-US" smtClean="0"/>
              <a:t>6/24/25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A5A1E-EE0F-7949-8581-0931C0F5A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16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F8009-7E95-2B44-B7C0-6554D33105FB}" type="datetimeFigureOut">
              <a:rPr lang="en-US" smtClean="0"/>
              <a:t>6/24/25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A5A1E-EE0F-7949-8581-0931C0F5A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63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F8009-7E95-2B44-B7C0-6554D33105FB}" type="datetimeFigureOut">
              <a:rPr lang="en-US" smtClean="0"/>
              <a:t>6/24/25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A5A1E-EE0F-7949-8581-0931C0F5A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866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F8009-7E95-2B44-B7C0-6554D33105FB}" type="datetimeFigureOut">
              <a:rPr lang="en-US" smtClean="0"/>
              <a:t>6/24/25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A5A1E-EE0F-7949-8581-0931C0F5A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18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9F8009-7E95-2B44-B7C0-6554D33105FB}" type="datetimeFigureOut">
              <a:rPr lang="en-US" smtClean="0"/>
              <a:t>6/24/25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5A5A1E-EE0F-7949-8581-0931C0F5A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548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doi.org/10.48550/arXiv.2501.03817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joss.theoj.org/papers/10.21105/joss.04971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doi.org/10.22323/1.444.0207" TargetMode="Externa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7" Type="http://schemas.openxmlformats.org/officeDocument/2006/relationships/hyperlink" Target="https://doi.org/10.22323/1.444.0207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hyperlink" Target="https://www.kaggle.com/competitions/icecube-neutrinos-in-deep-ice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hyperlink" Target="https://arxiv.org/abs/2310.15674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in the snow&#10;&#10;Description automatically generated">
            <a:extLst>
              <a:ext uri="{FF2B5EF4-FFF2-40B4-BE49-F238E27FC236}">
                <a16:creationId xmlns:a16="http://schemas.microsoft.com/office/drawing/2014/main" id="{6FD00326-CB2B-55FA-05A4-C4AE202208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258" y="-17311"/>
            <a:ext cx="12343434" cy="69643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6C26DA-ECC0-D369-6774-001F79DF9A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6129" y="406400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Advancing Astroparticle Physics with AI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38169D-5899-7FE8-4409-DC8FA7FC50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6129" y="2794000"/>
            <a:ext cx="10422577" cy="238760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</a:rPr>
              <a:t>Machine Learning Techniques and Recent Results from the IceCube Neutrino Observatory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Matthias Plum</a:t>
            </a:r>
          </a:p>
          <a:p>
            <a:r>
              <a:rPr lang="en-US" dirty="0">
                <a:solidFill>
                  <a:schemeClr val="bg1"/>
                </a:solidFill>
              </a:rPr>
              <a:t>South Dakota Mines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4" name="Picture 2" descr="NSF Policy on Brand Standards - Policies | NSF - National ...">
            <a:extLst>
              <a:ext uri="{FF2B5EF4-FFF2-40B4-BE49-F238E27FC236}">
                <a16:creationId xmlns:a16="http://schemas.microsoft.com/office/drawing/2014/main" id="{47458CDA-8F50-E670-1B03-0D7E66CB2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90" r="15862"/>
          <a:stretch>
            <a:fillRect/>
          </a:stretch>
        </p:blipFill>
        <p:spPr bwMode="auto">
          <a:xfrm>
            <a:off x="0" y="5500895"/>
            <a:ext cx="1536129" cy="135710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76" name="Picture 4" descr="Official Logos – South Dakota Mines Brand Guidelines">
            <a:extLst>
              <a:ext uri="{FF2B5EF4-FFF2-40B4-BE49-F238E27FC236}">
                <a16:creationId xmlns:a16="http://schemas.microsoft.com/office/drawing/2014/main" id="{95D56844-885F-19D9-6EF1-FDD8F1AF7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80129" y="5270696"/>
            <a:ext cx="1536129" cy="153612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32967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48CB62-FA2B-B7D8-7BE6-AB99DA083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580" y="3745503"/>
            <a:ext cx="5781534" cy="292742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Detect light from hadronic shower and/or from leptons from charged current interactions</a:t>
            </a:r>
          </a:p>
          <a:p>
            <a:r>
              <a:rPr lang="en-US" dirty="0"/>
              <a:t>Timing (red to blue) determines direction </a:t>
            </a:r>
          </a:p>
          <a:p>
            <a:r>
              <a:rPr lang="en-US" dirty="0"/>
              <a:t>Total light (indicated by diameter) is an energy proxy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AAD5C6-09B4-8C7D-C5EB-D6142F936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607"/>
            <a:ext cx="9592644" cy="1190304"/>
          </a:xfrm>
        </p:spPr>
        <p:txBody>
          <a:bodyPr/>
          <a:lstStyle/>
          <a:p>
            <a:r>
              <a:rPr lang="en-US" dirty="0"/>
              <a:t>Detecting Neutrinos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CE46E9-DF10-A83D-06D0-4FAB13744F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1778" y="1040289"/>
            <a:ext cx="9592644" cy="345293"/>
          </a:xfrm>
        </p:spPr>
        <p:txBody>
          <a:bodyPr/>
          <a:lstStyle/>
          <a:p>
            <a:r>
              <a:rPr lang="en-US" dirty="0">
                <a:latin typeface="Halyard Text Medium"/>
              </a:rPr>
              <a:t>Neutrino interacts with a nucleon</a:t>
            </a:r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29E89EC-1F06-ACBC-8D84-8B055AD2BC17}"/>
              </a:ext>
            </a:extLst>
          </p:cNvPr>
          <p:cNvGrpSpPr/>
          <p:nvPr/>
        </p:nvGrpSpPr>
        <p:grpSpPr>
          <a:xfrm>
            <a:off x="6164485" y="2140613"/>
            <a:ext cx="6026501" cy="4383664"/>
            <a:chOff x="3303105" y="721094"/>
            <a:chExt cx="7175255" cy="457181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1C3E595-A1BA-E5EA-E0D8-AF3CFF944A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03105" y="721094"/>
              <a:ext cx="7150375" cy="4571816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97F09CE-0072-6B8C-35B7-930C4C319B98}"/>
                </a:ext>
              </a:extLst>
            </p:cNvPr>
            <p:cNvCxnSpPr/>
            <p:nvPr/>
          </p:nvCxnSpPr>
          <p:spPr bwMode="auto">
            <a:xfrm flipH="1" flipV="1">
              <a:off x="9951586" y="4752148"/>
              <a:ext cx="526774" cy="7951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76B0039-89EF-704B-52B7-F3799C56B3AF}"/>
                </a:ext>
              </a:extLst>
            </p:cNvPr>
            <p:cNvCxnSpPr/>
            <p:nvPr/>
          </p:nvCxnSpPr>
          <p:spPr bwMode="auto">
            <a:xfrm flipH="1" flipV="1">
              <a:off x="7815469" y="4389783"/>
              <a:ext cx="526774" cy="7951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53FB869-7B2F-48B5-C405-4A229820E25D}"/>
                </a:ext>
              </a:extLst>
            </p:cNvPr>
            <p:cNvCxnSpPr/>
            <p:nvPr/>
          </p:nvCxnSpPr>
          <p:spPr bwMode="auto">
            <a:xfrm flipH="1" flipV="1">
              <a:off x="3761543" y="3742084"/>
              <a:ext cx="526774" cy="7951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74A4C36-7A7C-0F3E-3810-4705C70ED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881" y="1458933"/>
            <a:ext cx="3691446" cy="2124252"/>
          </a:xfrm>
          <a:prstGeom prst="rect">
            <a:avLst/>
          </a:prstGeom>
        </p:spPr>
      </p:pic>
      <p:sp>
        <p:nvSpPr>
          <p:cNvPr id="12" name="Google Shape;1790;g255619a4f71_1_1837">
            <a:extLst>
              <a:ext uri="{FF2B5EF4-FFF2-40B4-BE49-F238E27FC236}">
                <a16:creationId xmlns:a16="http://schemas.microsoft.com/office/drawing/2014/main" id="{E400D47D-7D51-D7D5-28EA-2AE805192503}"/>
              </a:ext>
            </a:extLst>
          </p:cNvPr>
          <p:cNvSpPr/>
          <p:nvPr/>
        </p:nvSpPr>
        <p:spPr>
          <a:xfrm>
            <a:off x="11580912" y="6524326"/>
            <a:ext cx="610075" cy="297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600" tIns="45600" rIns="45600" bIns="45600" anchor="ctr">
            <a:spAutoFit/>
          </a:bodyPr>
          <a:lstStyle/>
          <a:p>
            <a:pPr algn="r">
              <a:tabLst>
                <a:tab pos="0" algn="l"/>
              </a:tabLst>
            </a:pPr>
            <a:fld id="{452B3521-ED51-4F4A-8995-E19223C398E0}" type="slidenum">
              <a:rPr lang="en" sz="1333" spc="-1">
                <a:solidFill>
                  <a:srgbClr val="888888"/>
                </a:solidFill>
                <a:latin typeface="Inter Light"/>
                <a:ea typeface="Inter Light"/>
              </a:rPr>
              <a:pPr algn="r">
                <a:tabLst>
                  <a:tab pos="0" algn="l"/>
                </a:tabLst>
              </a:pPr>
              <a:t>10</a:t>
            </a:fld>
            <a:endParaRPr lang="en-US" sz="1333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8481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046DF2BA-5DBC-5F1C-75A1-167131F811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0921" y="901548"/>
            <a:ext cx="5586866" cy="584304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Dominant signal: </a:t>
            </a:r>
          </a:p>
          <a:p>
            <a:pPr lvl="1"/>
            <a:r>
              <a:rPr lang="en-US" dirty="0" err="1"/>
              <a:t>Downgoing</a:t>
            </a:r>
            <a:r>
              <a:rPr lang="en-US" dirty="0"/>
              <a:t> muons from cosmic rays interacting in the atmosphere</a:t>
            </a:r>
          </a:p>
          <a:p>
            <a:pPr lvl="1"/>
            <a:r>
              <a:rPr lang="en-US" dirty="0"/>
              <a:t>~2600/sec (~10</a:t>
            </a:r>
            <a:r>
              <a:rPr lang="en-US" baseline="30000" dirty="0"/>
              <a:t>11</a:t>
            </a:r>
            <a:r>
              <a:rPr lang="en-US" dirty="0"/>
              <a:t>/year)</a:t>
            </a:r>
          </a:p>
          <a:p>
            <a:endParaRPr lang="en-US" dirty="0"/>
          </a:p>
          <a:p>
            <a:r>
              <a:rPr lang="en-US" dirty="0"/>
              <a:t>Neutrino discriminators:</a:t>
            </a:r>
          </a:p>
          <a:p>
            <a:pPr lvl="1"/>
            <a:r>
              <a:rPr lang="en-US" dirty="0"/>
              <a:t>Upgoing (through Earth) or starting inside the array</a:t>
            </a:r>
          </a:p>
          <a:p>
            <a:pPr lvl="1"/>
            <a:r>
              <a:rPr lang="en-US" dirty="0"/>
              <a:t>~12/hour (~10</a:t>
            </a:r>
            <a:r>
              <a:rPr lang="en-US" baseline="30000" dirty="0"/>
              <a:t>5</a:t>
            </a:r>
            <a:r>
              <a:rPr lang="en-US" dirty="0"/>
              <a:t>/year)</a:t>
            </a:r>
          </a:p>
          <a:p>
            <a:endParaRPr lang="en-US" dirty="0"/>
          </a:p>
          <a:p>
            <a:r>
              <a:rPr lang="en-US" dirty="0"/>
              <a:t>Astrophysical discriminators:</a:t>
            </a:r>
          </a:p>
          <a:p>
            <a:pPr lvl="1"/>
            <a:r>
              <a:rPr lang="en-US" dirty="0"/>
              <a:t>Energy: Crossover ~ 100TeV</a:t>
            </a:r>
          </a:p>
          <a:p>
            <a:pPr lvl="1"/>
            <a:r>
              <a:rPr lang="en-US" dirty="0"/>
              <a:t>Muon veto (starting events)</a:t>
            </a:r>
          </a:p>
          <a:p>
            <a:pPr lvl="1"/>
            <a:r>
              <a:rPr lang="en-US" dirty="0"/>
              <a:t>Spatial: Clusters/Catalogs</a:t>
            </a:r>
          </a:p>
          <a:p>
            <a:pPr lvl="1"/>
            <a:r>
              <a:rPr lang="en-US" dirty="0"/>
              <a:t>Time: Bunches/</a:t>
            </a:r>
            <a:r>
              <a:rPr lang="en-US" dirty="0" err="1"/>
              <a:t>Multimessenger</a:t>
            </a:r>
            <a:endParaRPr lang="en-US" dirty="0"/>
          </a:p>
          <a:p>
            <a:pPr lvl="1"/>
            <a:r>
              <a:rPr lang="en-US" dirty="0"/>
              <a:t>10s per month (~100s/year)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A7FA5C-9436-F7FC-3234-F51C6B47EA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r="4785"/>
          <a:stretch>
            <a:fillRect/>
          </a:stretch>
        </p:blipFill>
        <p:spPr>
          <a:xfrm>
            <a:off x="6822181" y="1194371"/>
            <a:ext cx="4563521" cy="4469258"/>
          </a:xfrm>
          <a:prstGeom prst="rect">
            <a:avLst/>
          </a:prstGeom>
          <a:noFill/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76A7565E-699A-9036-FEC0-063C03BCA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315271" cy="1190293"/>
          </a:xfrm>
        </p:spPr>
        <p:txBody>
          <a:bodyPr/>
          <a:lstStyle/>
          <a:p>
            <a:r>
              <a:rPr lang="en-US" dirty="0"/>
              <a:t>Neutrino Signals and Backgrounds</a:t>
            </a:r>
          </a:p>
        </p:txBody>
      </p:sp>
      <p:sp>
        <p:nvSpPr>
          <p:cNvPr id="6" name="Google Shape;1790;g255619a4f71_1_1837">
            <a:extLst>
              <a:ext uri="{FF2B5EF4-FFF2-40B4-BE49-F238E27FC236}">
                <a16:creationId xmlns:a16="http://schemas.microsoft.com/office/drawing/2014/main" id="{FB575B1C-8DC4-3AF3-7AF5-903F3388CA4E}"/>
              </a:ext>
            </a:extLst>
          </p:cNvPr>
          <p:cNvSpPr/>
          <p:nvPr/>
        </p:nvSpPr>
        <p:spPr>
          <a:xfrm>
            <a:off x="11580912" y="6524326"/>
            <a:ext cx="610075" cy="297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600" tIns="45600" rIns="45600" bIns="45600" anchor="ctr">
            <a:spAutoFit/>
          </a:bodyPr>
          <a:lstStyle/>
          <a:p>
            <a:pPr algn="r">
              <a:tabLst>
                <a:tab pos="0" algn="l"/>
              </a:tabLst>
            </a:pPr>
            <a:fld id="{452B3521-ED51-4F4A-8995-E19223C398E0}" type="slidenum">
              <a:rPr lang="en" sz="1333" spc="-1">
                <a:solidFill>
                  <a:srgbClr val="888888"/>
                </a:solidFill>
                <a:latin typeface="Inter Light"/>
                <a:ea typeface="Inter Light"/>
              </a:rPr>
              <a:pPr algn="r">
                <a:tabLst>
                  <a:tab pos="0" algn="l"/>
                </a:tabLst>
              </a:pPr>
              <a:t>11</a:t>
            </a:fld>
            <a:endParaRPr lang="en-US" sz="1333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452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9952C4-4783-7A48-9EBB-1CD6B7DCC3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0525" y="3485327"/>
            <a:ext cx="5252937" cy="315176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E06BC36-FEF2-0C8D-6980-DAA7E8CB9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83"/>
            <a:ext cx="9592644" cy="1190293"/>
          </a:xfrm>
        </p:spPr>
        <p:txBody>
          <a:bodyPr/>
          <a:lstStyle/>
          <a:p>
            <a:r>
              <a:rPr lang="en-US" dirty="0"/>
              <a:t>Convolutional Neural Network in IceCube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A84BD8-EF1B-E8BE-7D4B-D4C88ACDBC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1D249F-B149-A47F-B0E5-E92DE911D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234" y="3438618"/>
            <a:ext cx="5815016" cy="32867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ED418A-5202-E054-9C41-3EEBC17AC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68" y="959423"/>
            <a:ext cx="4912975" cy="23622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CC6509-00FE-2048-4C0E-BEF2F2FEB410}"/>
              </a:ext>
            </a:extLst>
          </p:cNvPr>
          <p:cNvSpPr txBox="1"/>
          <p:nvPr/>
        </p:nvSpPr>
        <p:spPr>
          <a:xfrm>
            <a:off x="5414482" y="1400312"/>
            <a:ext cx="6047900" cy="1921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98" b="1" dirty="0"/>
              <a:t>Modification for IceCube</a:t>
            </a:r>
          </a:p>
          <a:p>
            <a:pPr marL="173279" indent="-173279">
              <a:buFont typeface="Arial" panose="020B0604020202020204" pitchFamily="34" charset="0"/>
              <a:buChar char="•"/>
            </a:pPr>
            <a:r>
              <a:rPr lang="en-US" sz="1698" dirty="0"/>
              <a:t>Unify time dimension into a fixed set of input features</a:t>
            </a:r>
          </a:p>
          <a:p>
            <a:pPr marL="173279" indent="-173279">
              <a:buFont typeface="Arial" panose="020B0604020202020204" pitchFamily="34" charset="0"/>
              <a:buChar char="•"/>
            </a:pPr>
            <a:r>
              <a:rPr lang="en-US" sz="1698" dirty="0"/>
              <a:t>Transform IceCube geometry such that it can be utilized by standard CNNs</a:t>
            </a:r>
          </a:p>
          <a:p>
            <a:pPr marL="173279" indent="-173279">
              <a:buFont typeface="Arial" panose="020B0604020202020204" pitchFamily="34" charset="0"/>
              <a:buChar char="•"/>
            </a:pPr>
            <a:r>
              <a:rPr lang="en-US" sz="1698" dirty="0"/>
              <a:t>Hexagonal convolutional kernels</a:t>
            </a:r>
          </a:p>
          <a:p>
            <a:pPr marL="173279" indent="-173279">
              <a:buFont typeface="Arial" panose="020B0604020202020204" pitchFamily="34" charset="0"/>
              <a:buChar char="•"/>
            </a:pPr>
            <a:r>
              <a:rPr lang="en-US" sz="1698" dirty="0"/>
              <a:t>Additional uncertainty estimation layer via Gaussian likelihood</a:t>
            </a:r>
          </a:p>
        </p:txBody>
      </p:sp>
      <p:sp>
        <p:nvSpPr>
          <p:cNvPr id="13" name="Google Shape;1790;g255619a4f71_1_1837">
            <a:extLst>
              <a:ext uri="{FF2B5EF4-FFF2-40B4-BE49-F238E27FC236}">
                <a16:creationId xmlns:a16="http://schemas.microsoft.com/office/drawing/2014/main" id="{5F4A9CBC-BC84-A815-4FAD-E62FE00756E0}"/>
              </a:ext>
            </a:extLst>
          </p:cNvPr>
          <p:cNvSpPr/>
          <p:nvPr/>
        </p:nvSpPr>
        <p:spPr>
          <a:xfrm>
            <a:off x="11580912" y="6524326"/>
            <a:ext cx="610075" cy="297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600" tIns="45600" rIns="45600" bIns="45600" anchor="ctr">
            <a:spAutoFit/>
          </a:bodyPr>
          <a:lstStyle/>
          <a:p>
            <a:pPr algn="r">
              <a:tabLst>
                <a:tab pos="0" algn="l"/>
              </a:tabLst>
            </a:pPr>
            <a:fld id="{452B3521-ED51-4F4A-8995-E19223C398E0}" type="slidenum">
              <a:rPr lang="en" sz="1333" spc="-1">
                <a:solidFill>
                  <a:srgbClr val="888888"/>
                </a:solidFill>
                <a:latin typeface="Inter Light"/>
                <a:ea typeface="Inter Light"/>
              </a:rPr>
              <a:pPr algn="r">
                <a:tabLst>
                  <a:tab pos="0" algn="l"/>
                </a:tabLst>
              </a:pPr>
              <a:t>12</a:t>
            </a:fld>
            <a:endParaRPr lang="en-US" sz="1333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5796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4489BC-CB25-3092-2518-5C580819B6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98156" y="1282148"/>
            <a:ext cx="7693844" cy="524217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3B85215-9FE0-85A2-53BE-24BA9C875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0267"/>
            <a:ext cx="9592644" cy="1190293"/>
          </a:xfrm>
        </p:spPr>
        <p:txBody>
          <a:bodyPr/>
          <a:lstStyle/>
          <a:p>
            <a:r>
              <a:rPr lang="en-US" dirty="0"/>
              <a:t>Convolutional Neural Network in IceCube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7EE43F-CE51-70E4-6DA2-8D6D64CEC4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074" y="1140026"/>
            <a:ext cx="4190169" cy="5384300"/>
          </a:xfrm>
        </p:spPr>
        <p:txBody>
          <a:bodyPr/>
          <a:lstStyle/>
          <a:p>
            <a:r>
              <a:rPr lang="en-US" sz="2183" dirty="0"/>
              <a:t>Achievements of CNNs in IceCube</a:t>
            </a:r>
          </a:p>
          <a:p>
            <a:pPr marL="277246" indent="-277246">
              <a:buFont typeface="Arial" panose="020B0604020202020204" pitchFamily="34" charset="0"/>
              <a:buChar char="•"/>
            </a:pPr>
            <a:r>
              <a:rPr lang="en-US" sz="2183" dirty="0"/>
              <a:t>Versatile tool for event reconstruction</a:t>
            </a:r>
          </a:p>
          <a:p>
            <a:pPr marL="277246" indent="-277246">
              <a:buFont typeface="Arial" panose="020B0604020202020204" pitchFamily="34" charset="0"/>
              <a:buChar char="•"/>
            </a:pPr>
            <a:r>
              <a:rPr lang="en-US" sz="2183" dirty="0"/>
              <a:t>Improved reconstruction accuracy at high energies</a:t>
            </a:r>
          </a:p>
          <a:p>
            <a:pPr marL="277246" indent="-277246">
              <a:buFont typeface="Arial" panose="020B0604020202020204" pitchFamily="34" charset="0"/>
              <a:buChar char="•"/>
            </a:pPr>
            <a:r>
              <a:rPr lang="en-US" sz="2183" dirty="0"/>
              <a:t>Reduced per-event runtime by 3 orders of magnitude</a:t>
            </a:r>
          </a:p>
          <a:p>
            <a:pPr marL="277246" indent="-277246">
              <a:buFont typeface="Arial" panose="020B0604020202020204" pitchFamily="34" charset="0"/>
              <a:buChar char="•"/>
            </a:pPr>
            <a:endParaRPr lang="en-US" sz="2183" dirty="0"/>
          </a:p>
          <a:p>
            <a:pPr marL="277246" indent="-277246">
              <a:buFont typeface="Arial" panose="020B0604020202020204" pitchFamily="34" charset="0"/>
              <a:buChar char="•"/>
            </a:pPr>
            <a:r>
              <a:rPr lang="en-US" sz="2183" dirty="0"/>
              <a:t>Allows ‘Online’ event reconstruction with the limited hardware at the South Pole</a:t>
            </a:r>
          </a:p>
          <a:p>
            <a:r>
              <a:rPr lang="en-US" sz="2183" dirty="0"/>
              <a:t>  </a:t>
            </a:r>
          </a:p>
        </p:txBody>
      </p:sp>
      <p:sp>
        <p:nvSpPr>
          <p:cNvPr id="9" name="Google Shape;1790;g255619a4f71_1_1837">
            <a:extLst>
              <a:ext uri="{FF2B5EF4-FFF2-40B4-BE49-F238E27FC236}">
                <a16:creationId xmlns:a16="http://schemas.microsoft.com/office/drawing/2014/main" id="{AF2EB95F-DFCB-BB1E-C383-BEE42ADEE9C0}"/>
              </a:ext>
            </a:extLst>
          </p:cNvPr>
          <p:cNvSpPr/>
          <p:nvPr/>
        </p:nvSpPr>
        <p:spPr>
          <a:xfrm>
            <a:off x="11580912" y="6524326"/>
            <a:ext cx="610075" cy="297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600" tIns="45600" rIns="45600" bIns="45600" anchor="ctr">
            <a:spAutoFit/>
          </a:bodyPr>
          <a:lstStyle/>
          <a:p>
            <a:pPr algn="r">
              <a:tabLst>
                <a:tab pos="0" algn="l"/>
              </a:tabLst>
            </a:pPr>
            <a:fld id="{452B3521-ED51-4F4A-8995-E19223C398E0}" type="slidenum">
              <a:rPr lang="en" sz="1333" spc="-1">
                <a:solidFill>
                  <a:srgbClr val="888888"/>
                </a:solidFill>
                <a:latin typeface="Inter Light"/>
                <a:ea typeface="Inter Light"/>
              </a:rPr>
              <a:pPr algn="r">
                <a:tabLst>
                  <a:tab pos="0" algn="l"/>
                </a:tabLst>
              </a:pPr>
              <a:t>13</a:t>
            </a:fld>
            <a:endParaRPr lang="en-US" sz="1333" spc="-1" dirty="0">
              <a:latin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054C1C-4AA1-0684-FE4D-0ECA905207D3}"/>
              </a:ext>
            </a:extLst>
          </p:cNvPr>
          <p:cNvSpPr txBox="1"/>
          <p:nvPr/>
        </p:nvSpPr>
        <p:spPr>
          <a:xfrm>
            <a:off x="8732569" y="6525108"/>
            <a:ext cx="2404826" cy="2603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92" i="1" dirty="0">
                <a:solidFill>
                  <a:srgbClr val="0563C2"/>
                </a:solidFill>
                <a:latin typeface="Helvetica" pitchFamily="2" charset="0"/>
              </a:rPr>
              <a:t>https://</a:t>
            </a:r>
            <a:r>
              <a:rPr lang="en-US" sz="1092" i="1" dirty="0" err="1">
                <a:solidFill>
                  <a:srgbClr val="0563C2"/>
                </a:solidFill>
                <a:latin typeface="Helvetica" pitchFamily="2" charset="0"/>
              </a:rPr>
              <a:t>doi.org</a:t>
            </a:r>
            <a:r>
              <a:rPr lang="en-US" sz="1092" i="1" dirty="0">
                <a:solidFill>
                  <a:srgbClr val="0563C2"/>
                </a:solidFill>
                <a:latin typeface="Helvetica" pitchFamily="2" charset="0"/>
              </a:rPr>
              <a:t>/10.22323/1.395.1065</a:t>
            </a:r>
            <a:endParaRPr lang="en-US" sz="1092" dirty="0">
              <a:solidFill>
                <a:srgbClr val="0563C2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810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F3353F-BBEE-DD4E-790A-CD60D34167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3275" y="4372180"/>
            <a:ext cx="4088055" cy="248582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152679E-2E97-6960-2D76-AE331D722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592644" cy="1190304"/>
          </a:xfrm>
        </p:spPr>
        <p:txBody>
          <a:bodyPr/>
          <a:lstStyle/>
          <a:p>
            <a:r>
              <a:rPr lang="en-US" dirty="0"/>
              <a:t>Reconstructing Event Properties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D952DF-D590-8813-EC2F-BC2121D4CE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B52E83-6F91-4A8E-3B20-1562926F4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8" y="933193"/>
            <a:ext cx="6081179" cy="34400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A8A8E6-8CDA-080D-1873-4597AF7E92D4}"/>
              </a:ext>
            </a:extLst>
          </p:cNvPr>
          <p:cNvSpPr txBox="1"/>
          <p:nvPr/>
        </p:nvSpPr>
        <p:spPr>
          <a:xfrm>
            <a:off x="6025566" y="4066486"/>
            <a:ext cx="56186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Hybrid reconstruction method:</a:t>
            </a:r>
          </a:p>
          <a:p>
            <a:pPr marL="173279" indent="-173279">
              <a:buFont typeface="Arial" panose="020B0604020202020204" pitchFamily="34" charset="0"/>
              <a:buChar char="•"/>
            </a:pPr>
            <a:r>
              <a:rPr lang="en-US" sz="2400" dirty="0"/>
              <a:t>Combines maximum-likelihood estimation with deep learning</a:t>
            </a:r>
          </a:p>
          <a:p>
            <a:pPr marL="173279" indent="-173279">
              <a:buFont typeface="Arial" panose="020B0604020202020204" pitchFamily="34" charset="0"/>
              <a:buChar char="•"/>
            </a:pPr>
            <a:r>
              <a:rPr lang="en-US" sz="2400" dirty="0"/>
              <a:t>Modeling of high-dimensional PDFs via neural networks</a:t>
            </a:r>
          </a:p>
          <a:p>
            <a:pPr marL="173279" indent="-173279">
              <a:buFont typeface="Arial" panose="020B0604020202020204" pitchFamily="34" charset="0"/>
              <a:buChar char="•"/>
            </a:pPr>
            <a:r>
              <a:rPr lang="en-US" sz="2400" dirty="0"/>
              <a:t>Exploits available information and symmetries</a:t>
            </a:r>
          </a:p>
        </p:txBody>
      </p:sp>
      <p:pic>
        <p:nvPicPr>
          <p:cNvPr id="36" name="Picture 35" descr="A diagram of a neural network&#10;&#10;Description automatically generated">
            <a:extLst>
              <a:ext uri="{FF2B5EF4-FFF2-40B4-BE49-F238E27FC236}">
                <a16:creationId xmlns:a16="http://schemas.microsoft.com/office/drawing/2014/main" id="{0D7D32E7-95BB-C3B7-1FF6-97B12DE4F2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928" y="1804448"/>
            <a:ext cx="5221480" cy="2012749"/>
          </a:xfrm>
          <a:prstGeom prst="rect">
            <a:avLst/>
          </a:prstGeom>
        </p:spPr>
      </p:pic>
      <p:sp>
        <p:nvSpPr>
          <p:cNvPr id="37" name="Google Shape;1790;g255619a4f71_1_1837">
            <a:extLst>
              <a:ext uri="{FF2B5EF4-FFF2-40B4-BE49-F238E27FC236}">
                <a16:creationId xmlns:a16="http://schemas.microsoft.com/office/drawing/2014/main" id="{D22ABDFB-AE32-15A6-6D07-6A6660EA8EF3}"/>
              </a:ext>
            </a:extLst>
          </p:cNvPr>
          <p:cNvSpPr/>
          <p:nvPr/>
        </p:nvSpPr>
        <p:spPr>
          <a:xfrm>
            <a:off x="11580912" y="6524326"/>
            <a:ext cx="610075" cy="297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600" tIns="45600" rIns="45600" bIns="45600" anchor="ctr">
            <a:spAutoFit/>
          </a:bodyPr>
          <a:lstStyle/>
          <a:p>
            <a:pPr algn="r">
              <a:tabLst>
                <a:tab pos="0" algn="l"/>
              </a:tabLst>
            </a:pPr>
            <a:fld id="{452B3521-ED51-4F4A-8995-E19223C398E0}" type="slidenum">
              <a:rPr lang="en" sz="1333" spc="-1">
                <a:solidFill>
                  <a:srgbClr val="888888"/>
                </a:solidFill>
                <a:latin typeface="Inter Light"/>
                <a:ea typeface="Inter Light"/>
              </a:rPr>
              <a:pPr algn="r">
                <a:tabLst>
                  <a:tab pos="0" algn="l"/>
                </a:tabLst>
              </a:pPr>
              <a:t>14</a:t>
            </a:fld>
            <a:endParaRPr lang="en-US" sz="1333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9186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E61BE0-C932-9B7A-09D4-C5E69A30BF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861" y="847938"/>
            <a:ext cx="5321786" cy="556072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90C769D-4F19-5689-00ED-C27FCD3CA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054"/>
            <a:ext cx="9592644" cy="1192149"/>
          </a:xfrm>
        </p:spPr>
        <p:txBody>
          <a:bodyPr/>
          <a:lstStyle/>
          <a:p>
            <a:r>
              <a:rPr lang="en-US" dirty="0"/>
              <a:t>Improvements by Novel Methods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039B2B-B822-E1D6-2F7D-F724E988A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9704" y="4652320"/>
            <a:ext cx="2279562" cy="8317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53A770-B550-2688-A4E0-B4E3D5AD5F85}"/>
              </a:ext>
            </a:extLst>
          </p:cNvPr>
          <p:cNvSpPr txBox="1"/>
          <p:nvPr/>
        </p:nvSpPr>
        <p:spPr>
          <a:xfrm>
            <a:off x="6096000" y="4290777"/>
            <a:ext cx="5712787" cy="188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40" dirty="0"/>
              <a:t>Improvements due to novel methods:</a:t>
            </a:r>
          </a:p>
          <a:p>
            <a:pPr marL="173279" indent="-173279">
              <a:buFont typeface="Arial" panose="020B0604020202020204" pitchFamily="34" charset="0"/>
              <a:buChar char="•"/>
            </a:pPr>
            <a:r>
              <a:rPr lang="en-US" sz="1940" dirty="0"/>
              <a:t>Improved reconstruction resolution over entire energy range</a:t>
            </a:r>
          </a:p>
          <a:p>
            <a:pPr marL="173279" indent="-173279">
              <a:buFont typeface="Arial" panose="020B0604020202020204" pitchFamily="34" charset="0"/>
              <a:buChar char="•"/>
            </a:pPr>
            <a:r>
              <a:rPr lang="en-US" sz="1940" dirty="0"/>
              <a:t>30 times as many events</a:t>
            </a:r>
          </a:p>
          <a:p>
            <a:pPr marL="173279" indent="-173279">
              <a:buFont typeface="Arial" panose="020B0604020202020204" pitchFamily="34" charset="0"/>
              <a:buChar char="•"/>
            </a:pPr>
            <a:r>
              <a:rPr lang="en-US" sz="1940" dirty="0"/>
              <a:t>Analysis sensitivity improved by a factor of 3</a:t>
            </a:r>
          </a:p>
          <a:p>
            <a:endParaRPr lang="en-US" sz="194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B57BFA-C5A6-7775-28DD-130A72847337}"/>
              </a:ext>
            </a:extLst>
          </p:cNvPr>
          <p:cNvSpPr txBox="1"/>
          <p:nvPr/>
        </p:nvSpPr>
        <p:spPr>
          <a:xfrm>
            <a:off x="2051605" y="6596964"/>
            <a:ext cx="2404826" cy="2603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92" i="1" dirty="0">
                <a:solidFill>
                  <a:srgbClr val="0563C2"/>
                </a:solidFill>
                <a:latin typeface="Helvetica" pitchFamily="2" charset="0"/>
              </a:rPr>
              <a:t>https://</a:t>
            </a:r>
            <a:r>
              <a:rPr lang="en-US" sz="1092" i="1" dirty="0" err="1">
                <a:solidFill>
                  <a:srgbClr val="0563C2"/>
                </a:solidFill>
                <a:latin typeface="Helvetica" pitchFamily="2" charset="0"/>
              </a:rPr>
              <a:t>doi.org</a:t>
            </a:r>
            <a:r>
              <a:rPr lang="en-US" sz="1092" i="1" dirty="0">
                <a:solidFill>
                  <a:srgbClr val="0563C2"/>
                </a:solidFill>
                <a:latin typeface="Helvetica" pitchFamily="2" charset="0"/>
              </a:rPr>
              <a:t>/10.22323/1.395.1065</a:t>
            </a:r>
            <a:endParaRPr lang="en-US" sz="1092" dirty="0">
              <a:solidFill>
                <a:srgbClr val="0563C2"/>
              </a:solidFill>
              <a:latin typeface="Helvetica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247346A-6399-A997-EB64-322C31AB03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2893" y="732384"/>
            <a:ext cx="6378249" cy="3669677"/>
          </a:xfrm>
          <a:prstGeom prst="rect">
            <a:avLst/>
          </a:prstGeom>
        </p:spPr>
      </p:pic>
      <p:sp>
        <p:nvSpPr>
          <p:cNvPr id="15" name="Google Shape;1790;g255619a4f71_1_1837">
            <a:extLst>
              <a:ext uri="{FF2B5EF4-FFF2-40B4-BE49-F238E27FC236}">
                <a16:creationId xmlns:a16="http://schemas.microsoft.com/office/drawing/2014/main" id="{E7E183EF-42BE-EABE-CBF3-BD7BDF50AF79}"/>
              </a:ext>
            </a:extLst>
          </p:cNvPr>
          <p:cNvSpPr/>
          <p:nvPr/>
        </p:nvSpPr>
        <p:spPr>
          <a:xfrm>
            <a:off x="11580912" y="6524326"/>
            <a:ext cx="610075" cy="297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600" tIns="45600" rIns="45600" bIns="45600" anchor="ctr">
            <a:spAutoFit/>
          </a:bodyPr>
          <a:lstStyle/>
          <a:p>
            <a:pPr algn="r">
              <a:tabLst>
                <a:tab pos="0" algn="l"/>
              </a:tabLst>
            </a:pPr>
            <a:fld id="{452B3521-ED51-4F4A-8995-E19223C398E0}" type="slidenum">
              <a:rPr lang="en" sz="1333" spc="-1">
                <a:solidFill>
                  <a:srgbClr val="888888"/>
                </a:solidFill>
                <a:latin typeface="Inter Light"/>
                <a:ea typeface="Inter Light"/>
              </a:rPr>
              <a:pPr algn="r">
                <a:tabLst>
                  <a:tab pos="0" algn="l"/>
                </a:tabLst>
              </a:pPr>
              <a:t>15</a:t>
            </a:fld>
            <a:endParaRPr lang="en-US" sz="1333" spc="-1" dirty="0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52908C-E0EF-11F7-B521-C631755E3844}"/>
              </a:ext>
            </a:extLst>
          </p:cNvPr>
          <p:cNvSpPr txBox="1"/>
          <p:nvPr/>
        </p:nvSpPr>
        <p:spPr>
          <a:xfrm>
            <a:off x="4827670" y="6245798"/>
            <a:ext cx="7058279" cy="39087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940" dirty="0">
                <a:solidFill>
                  <a:schemeClr val="accent4"/>
                </a:solidFill>
              </a:rPr>
              <a:t>The equivalent of 75 years of detector lifetime and &gt; $500 million</a:t>
            </a:r>
          </a:p>
        </p:txBody>
      </p:sp>
    </p:spTree>
    <p:extLst>
      <p:ext uri="{BB962C8B-B14F-4D97-AF65-F5344CB8AC3E}">
        <p14:creationId xmlns:p14="http://schemas.microsoft.com/office/powerpoint/2010/main" val="305356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4DE91A-8A5F-DD42-6092-452F5A217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766"/>
            <a:ext cx="9592644" cy="1190304"/>
          </a:xfrm>
        </p:spPr>
        <p:txBody>
          <a:bodyPr/>
          <a:lstStyle/>
          <a:p>
            <a:r>
              <a:rPr lang="en-US" dirty="0"/>
              <a:t>Event selection</a:t>
            </a:r>
          </a:p>
        </p:txBody>
      </p:sp>
      <p:pic>
        <p:nvPicPr>
          <p:cNvPr id="5" name="Google Shape;522;g255619a4f71_1_587">
            <a:extLst>
              <a:ext uri="{FF2B5EF4-FFF2-40B4-BE49-F238E27FC236}">
                <a16:creationId xmlns:a16="http://schemas.microsoft.com/office/drawing/2014/main" id="{925FE08A-1B31-01C0-5ED9-849FDE8FA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321061" y="1494147"/>
            <a:ext cx="7152298" cy="5363853"/>
          </a:xfrm>
          <a:prstGeom prst="rect">
            <a:avLst/>
          </a:prstGeom>
          <a:ln w="0">
            <a:noFill/>
          </a:ln>
        </p:spPr>
      </p:pic>
      <p:sp>
        <p:nvSpPr>
          <p:cNvPr id="6" name="Google Shape;1790;g255619a4f71_1_1837">
            <a:extLst>
              <a:ext uri="{FF2B5EF4-FFF2-40B4-BE49-F238E27FC236}">
                <a16:creationId xmlns:a16="http://schemas.microsoft.com/office/drawing/2014/main" id="{0A1FE8F1-1CE5-16D7-6DB8-F32E7D4C1A57}"/>
              </a:ext>
            </a:extLst>
          </p:cNvPr>
          <p:cNvSpPr/>
          <p:nvPr/>
        </p:nvSpPr>
        <p:spPr>
          <a:xfrm>
            <a:off x="11580912" y="6524326"/>
            <a:ext cx="610075" cy="297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600" tIns="45600" rIns="45600" bIns="45600" anchor="ctr">
            <a:spAutoFit/>
          </a:bodyPr>
          <a:lstStyle/>
          <a:p>
            <a:pPr algn="r">
              <a:tabLst>
                <a:tab pos="0" algn="l"/>
              </a:tabLst>
            </a:pPr>
            <a:fld id="{452B3521-ED51-4F4A-8995-E19223C398E0}" type="slidenum">
              <a:rPr lang="en" sz="1333" spc="-1">
                <a:solidFill>
                  <a:srgbClr val="888888"/>
                </a:solidFill>
                <a:latin typeface="Inter Light"/>
                <a:ea typeface="Inter Light"/>
              </a:rPr>
              <a:pPr algn="r">
                <a:tabLst>
                  <a:tab pos="0" algn="l"/>
                </a:tabLst>
              </a:pPr>
              <a:t>16</a:t>
            </a:fld>
            <a:endParaRPr lang="en-US" sz="1333" spc="-1" dirty="0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899F46-1E1D-2098-2121-50D050574943}"/>
              </a:ext>
            </a:extLst>
          </p:cNvPr>
          <p:cNvSpPr txBox="1"/>
          <p:nvPr/>
        </p:nvSpPr>
        <p:spPr>
          <a:xfrm>
            <a:off x="8732569" y="6525108"/>
            <a:ext cx="2404826" cy="2603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92" i="1" dirty="0">
                <a:solidFill>
                  <a:srgbClr val="0563C2"/>
                </a:solidFill>
                <a:latin typeface="Helvetica" pitchFamily="2" charset="0"/>
              </a:rPr>
              <a:t>https://</a:t>
            </a:r>
            <a:r>
              <a:rPr lang="en-US" sz="1092" i="1" dirty="0" err="1">
                <a:solidFill>
                  <a:srgbClr val="0563C2"/>
                </a:solidFill>
                <a:latin typeface="Helvetica" pitchFamily="2" charset="0"/>
              </a:rPr>
              <a:t>doi.org</a:t>
            </a:r>
            <a:r>
              <a:rPr lang="en-US" sz="1092" i="1" dirty="0">
                <a:solidFill>
                  <a:srgbClr val="0563C2"/>
                </a:solidFill>
                <a:latin typeface="Helvetica" pitchFamily="2" charset="0"/>
              </a:rPr>
              <a:t>/10.22323/1.395.1065</a:t>
            </a:r>
            <a:endParaRPr lang="en-US" sz="1092" dirty="0">
              <a:solidFill>
                <a:srgbClr val="0563C2"/>
              </a:solidFill>
              <a:latin typeface="Helvetica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B43C42-698D-71F7-C7FA-F8682B3F51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2366" y="940631"/>
            <a:ext cx="9592644" cy="345290"/>
          </a:xfrm>
        </p:spPr>
        <p:txBody>
          <a:bodyPr/>
          <a:lstStyle/>
          <a:p>
            <a:pPr marL="346558" indent="-346558">
              <a:buFont typeface="Arial" panose="020B0604020202020204" pitchFamily="34" charset="0"/>
              <a:buChar char="•"/>
            </a:pPr>
            <a:r>
              <a:rPr lang="en-US" dirty="0"/>
              <a:t>Series of convolutional neural networks (CNNs)</a:t>
            </a:r>
          </a:p>
          <a:p>
            <a:pPr marL="346558" indent="-346558">
              <a:buFont typeface="Arial" panose="020B0604020202020204" pitchFamily="34" charset="0"/>
              <a:buChar char="•"/>
            </a:pPr>
            <a:r>
              <a:rPr lang="en-US" dirty="0"/>
              <a:t>Final step via boosted decision trees (BDTs)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27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503;g255619a4f71_1_53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3F407AA-39C4-8C17-E73B-71E71DCC7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>
          <a:xfrm>
            <a:off x="376146" y="1008906"/>
            <a:ext cx="11521574" cy="5515420"/>
          </a:xfrm>
          <a:prstGeom prst="rect">
            <a:avLst/>
          </a:prstGeom>
          <a:ln w="0"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765F051-6B6B-7B5E-78E7-623B8DAB4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2500"/>
            <a:ext cx="9592644" cy="1190304"/>
          </a:xfrm>
        </p:spPr>
        <p:txBody>
          <a:bodyPr/>
          <a:lstStyle/>
          <a:p>
            <a:r>
              <a:rPr lang="en-US" dirty="0"/>
              <a:t>The multiwavelength Milky Way</a:t>
            </a:r>
          </a:p>
        </p:txBody>
      </p:sp>
      <p:sp>
        <p:nvSpPr>
          <p:cNvPr id="8" name="Google Shape;512;p7">
            <a:extLst>
              <a:ext uri="{FF2B5EF4-FFF2-40B4-BE49-F238E27FC236}">
                <a16:creationId xmlns:a16="http://schemas.microsoft.com/office/drawing/2014/main" id="{F471FF7E-5366-55B8-3BBC-B082629CA8DB}"/>
              </a:ext>
            </a:extLst>
          </p:cNvPr>
          <p:cNvSpPr txBox="1">
            <a:spLocks/>
          </p:cNvSpPr>
          <p:nvPr/>
        </p:nvSpPr>
        <p:spPr>
          <a:xfrm>
            <a:off x="11644250" y="6377095"/>
            <a:ext cx="211360" cy="259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904" tIns="73904" rIns="73904" bIns="73904" anchor="ctr" anchorCtr="0">
            <a:normAutofit fontScale="400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-US" sz="1092"/>
              <a:pPr/>
              <a:t>17</a:t>
            </a:fld>
            <a:endParaRPr lang="en-US" sz="1092" dirty="0"/>
          </a:p>
        </p:txBody>
      </p:sp>
      <p:sp>
        <p:nvSpPr>
          <p:cNvPr id="12" name="Google Shape;1790;g255619a4f71_1_1837">
            <a:extLst>
              <a:ext uri="{FF2B5EF4-FFF2-40B4-BE49-F238E27FC236}">
                <a16:creationId xmlns:a16="http://schemas.microsoft.com/office/drawing/2014/main" id="{D3D686AA-51A6-8142-0DF6-010EB5BC62F3}"/>
              </a:ext>
            </a:extLst>
          </p:cNvPr>
          <p:cNvSpPr/>
          <p:nvPr/>
        </p:nvSpPr>
        <p:spPr>
          <a:xfrm>
            <a:off x="11580912" y="6524326"/>
            <a:ext cx="610075" cy="297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600" tIns="45600" rIns="45600" bIns="45600" anchor="ctr">
            <a:spAutoFit/>
          </a:bodyPr>
          <a:lstStyle/>
          <a:p>
            <a:pPr algn="r">
              <a:tabLst>
                <a:tab pos="0" algn="l"/>
              </a:tabLst>
            </a:pPr>
            <a:fld id="{452B3521-ED51-4F4A-8995-E19223C398E0}" type="slidenum">
              <a:rPr lang="en" sz="1333" spc="-1">
                <a:solidFill>
                  <a:srgbClr val="888888"/>
                </a:solidFill>
                <a:latin typeface="Inter Light"/>
                <a:ea typeface="Inter Light"/>
              </a:rPr>
              <a:pPr algn="r">
                <a:tabLst>
                  <a:tab pos="0" algn="l"/>
                </a:tabLst>
              </a:pPr>
              <a:t>17</a:t>
            </a:fld>
            <a:endParaRPr lang="en-US" sz="1333" spc="-1" dirty="0">
              <a:latin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45B306-EE46-7217-5FBC-0DA7E1154549}"/>
              </a:ext>
            </a:extLst>
          </p:cNvPr>
          <p:cNvSpPr txBox="1"/>
          <p:nvPr/>
        </p:nvSpPr>
        <p:spPr>
          <a:xfrm>
            <a:off x="8732569" y="6525108"/>
            <a:ext cx="2404826" cy="2603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92" i="1" dirty="0">
                <a:solidFill>
                  <a:srgbClr val="0563C2"/>
                </a:solidFill>
                <a:latin typeface="Helvetica" pitchFamily="2" charset="0"/>
              </a:rPr>
              <a:t>https://</a:t>
            </a:r>
            <a:r>
              <a:rPr lang="en-US" sz="1092" i="1" dirty="0" err="1">
                <a:solidFill>
                  <a:srgbClr val="0563C2"/>
                </a:solidFill>
                <a:latin typeface="Helvetica" pitchFamily="2" charset="0"/>
              </a:rPr>
              <a:t>doi.org</a:t>
            </a:r>
            <a:r>
              <a:rPr lang="en-US" sz="1092" i="1" dirty="0">
                <a:solidFill>
                  <a:srgbClr val="0563C2"/>
                </a:solidFill>
                <a:latin typeface="Helvetica" pitchFamily="2" charset="0"/>
              </a:rPr>
              <a:t>/10.22323/1.395.1065</a:t>
            </a:r>
            <a:endParaRPr lang="en-US" sz="1092" dirty="0">
              <a:solidFill>
                <a:srgbClr val="0563C2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506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F4C83484-651D-F808-9146-504665834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106" y="1439580"/>
            <a:ext cx="9592644" cy="4435296"/>
          </a:xfrm>
        </p:spPr>
        <p:txBody>
          <a:bodyPr>
            <a:normAutofit/>
          </a:bodyPr>
          <a:lstStyle/>
          <a:p>
            <a:r>
              <a:rPr lang="en-US" sz="1698" dirty="0"/>
              <a:t>A framework for developing DL-based tools for neutrino telescopes</a:t>
            </a:r>
          </a:p>
          <a:p>
            <a:r>
              <a:rPr lang="en-US" sz="1698" dirty="0"/>
              <a:t>One-stop shop: from model development to deployment</a:t>
            </a:r>
          </a:p>
          <a:p>
            <a:pPr lvl="1"/>
            <a:r>
              <a:rPr lang="en-US" sz="1455" dirty="0"/>
              <a:t>Developers</a:t>
            </a:r>
          </a:p>
          <a:p>
            <a:pPr lvl="2"/>
            <a:r>
              <a:rPr lang="en-US" sz="1213" i="1" dirty="0">
                <a:latin typeface="Helvetica" pitchFamily="2" charset="0"/>
              </a:rPr>
              <a:t>Everything needed to build, train and validate models from scratch</a:t>
            </a:r>
            <a:endParaRPr lang="en-US" sz="1213" dirty="0">
              <a:latin typeface="Helvetica" pitchFamily="2" charset="0"/>
            </a:endParaRPr>
          </a:p>
          <a:p>
            <a:pPr lvl="1"/>
            <a:r>
              <a:rPr lang="en-US" sz="1455" dirty="0"/>
              <a:t>Physics Domain Experts</a:t>
            </a:r>
          </a:p>
          <a:p>
            <a:pPr lvl="2"/>
            <a:r>
              <a:rPr lang="en-US" sz="1213" dirty="0"/>
              <a:t>Can choose from a library of pre-trained models and apply them</a:t>
            </a:r>
            <a:endParaRPr lang="en-US" sz="1698" dirty="0"/>
          </a:p>
          <a:p>
            <a:r>
              <a:rPr lang="en-US" sz="1698" dirty="0"/>
              <a:t>Actively maintained with modern industry-standard code practices</a:t>
            </a:r>
          </a:p>
          <a:p>
            <a:pPr lvl="1"/>
            <a:r>
              <a:rPr lang="en-US" sz="1455" dirty="0"/>
              <a:t>code conventions</a:t>
            </a:r>
          </a:p>
          <a:p>
            <a:pPr lvl="1"/>
            <a:r>
              <a:rPr lang="en-US" sz="1455" dirty="0"/>
              <a:t>proper documentation</a:t>
            </a:r>
          </a:p>
          <a:p>
            <a:pPr lvl="1"/>
            <a:r>
              <a:rPr lang="en-US" sz="1455" dirty="0"/>
              <a:t>Unit tests</a:t>
            </a:r>
          </a:p>
          <a:p>
            <a:endParaRPr lang="en-US" sz="1698" dirty="0"/>
          </a:p>
          <a:p>
            <a:endParaRPr lang="en-US" sz="1698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2B2592-73B0-9479-1DE4-60647C631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592644" cy="1190304"/>
          </a:xfrm>
        </p:spPr>
        <p:txBody>
          <a:bodyPr anchor="ctr">
            <a:normAutofit/>
          </a:bodyPr>
          <a:lstStyle/>
          <a:p>
            <a:r>
              <a:rPr lang="en-US" dirty="0" err="1"/>
              <a:t>GraphNeT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E5ED201-01B9-D5A8-B2AC-11349563FE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7750" y="937520"/>
            <a:ext cx="9592644" cy="345290"/>
          </a:xfrm>
        </p:spPr>
        <p:txBody>
          <a:bodyPr/>
          <a:lstStyle/>
          <a:p>
            <a:r>
              <a:rPr lang="en-US" dirty="0"/>
              <a:t>A Deep Learning Library for Neutrino Telescopes</a:t>
            </a:r>
          </a:p>
        </p:txBody>
      </p:sp>
      <p:pic>
        <p:nvPicPr>
          <p:cNvPr id="8" name="Content Placeholder 8" descr="A diagram of a diagram&#10;&#10;Description automatically generated">
            <a:extLst>
              <a:ext uri="{FF2B5EF4-FFF2-40B4-BE49-F238E27FC236}">
                <a16:creationId xmlns:a16="http://schemas.microsoft.com/office/drawing/2014/main" id="{981DF5D7-2130-C773-F974-0C44E6D95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666" y="4366819"/>
            <a:ext cx="10477228" cy="24547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DBB4C0-DBFD-F35E-F732-FAEA0FE2A8AD}"/>
              </a:ext>
            </a:extLst>
          </p:cNvPr>
          <p:cNvSpPr txBox="1"/>
          <p:nvPr/>
        </p:nvSpPr>
        <p:spPr>
          <a:xfrm>
            <a:off x="9869940" y="806926"/>
            <a:ext cx="2191626" cy="5401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55" i="1" dirty="0" err="1">
                <a:solidFill>
                  <a:srgbClr val="4286F5"/>
                </a:solidFill>
                <a:latin typeface="Helvetica" pitchFamily="2" charset="0"/>
              </a:rPr>
              <a:t>graphnet</a:t>
            </a:r>
            <a:r>
              <a:rPr lang="en-US" sz="1455" i="1" dirty="0">
                <a:solidFill>
                  <a:srgbClr val="4286F5"/>
                </a:solidFill>
                <a:latin typeface="Helvetica" pitchFamily="2" charset="0"/>
              </a:rPr>
              <a:t>-team</a:t>
            </a:r>
            <a:r>
              <a:rPr lang="en-US" sz="1455" i="1" dirty="0">
                <a:solidFill>
                  <a:srgbClr val="0087FF"/>
                </a:solidFill>
                <a:latin typeface="Helvetica" pitchFamily="2" charset="0"/>
              </a:rPr>
              <a:t>/</a:t>
            </a:r>
            <a:r>
              <a:rPr lang="en-US" sz="1455" i="1" dirty="0" err="1">
                <a:solidFill>
                  <a:srgbClr val="0087FF"/>
                </a:solidFill>
                <a:latin typeface="Helvetica" pitchFamily="2" charset="0"/>
              </a:rPr>
              <a:t>graphnet</a:t>
            </a:r>
            <a:endParaRPr lang="en-US" sz="1455" dirty="0">
              <a:solidFill>
                <a:srgbClr val="4286F5"/>
              </a:solidFill>
              <a:latin typeface="Helvetica" pitchFamily="2" charset="0"/>
            </a:endParaRPr>
          </a:p>
          <a:p>
            <a:endParaRPr lang="en-US" sz="1455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C1354D-E198-9299-AB7B-84F28BAAE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0279" y="725024"/>
            <a:ext cx="462073" cy="462073"/>
          </a:xfrm>
          <a:prstGeom prst="rect">
            <a:avLst/>
          </a:prstGeom>
        </p:spPr>
      </p:pic>
      <p:sp>
        <p:nvSpPr>
          <p:cNvPr id="14" name="Google Shape;1790;g255619a4f71_1_1837">
            <a:extLst>
              <a:ext uri="{FF2B5EF4-FFF2-40B4-BE49-F238E27FC236}">
                <a16:creationId xmlns:a16="http://schemas.microsoft.com/office/drawing/2014/main" id="{82708D12-0723-AA60-9C66-C613B495AAA5}"/>
              </a:ext>
            </a:extLst>
          </p:cNvPr>
          <p:cNvSpPr/>
          <p:nvPr/>
        </p:nvSpPr>
        <p:spPr>
          <a:xfrm>
            <a:off x="11580912" y="6524326"/>
            <a:ext cx="610075" cy="297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600" tIns="45600" rIns="45600" bIns="45600" anchor="ctr">
            <a:spAutoFit/>
          </a:bodyPr>
          <a:lstStyle/>
          <a:p>
            <a:pPr algn="r">
              <a:tabLst>
                <a:tab pos="0" algn="l"/>
              </a:tabLst>
            </a:pPr>
            <a:fld id="{452B3521-ED51-4F4A-8995-E19223C398E0}" type="slidenum">
              <a:rPr lang="en" sz="1333" spc="-1">
                <a:solidFill>
                  <a:srgbClr val="888888"/>
                </a:solidFill>
                <a:latin typeface="Inter Light"/>
                <a:ea typeface="Inter Light"/>
              </a:rPr>
              <a:pPr algn="r">
                <a:tabLst>
                  <a:tab pos="0" algn="l"/>
                </a:tabLst>
              </a:pPr>
              <a:t>18</a:t>
            </a:fld>
            <a:endParaRPr lang="en-US" sz="1333" spc="-1" dirty="0"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83B225-B978-EA28-1859-EDD8792F031D}"/>
              </a:ext>
            </a:extLst>
          </p:cNvPr>
          <p:cNvSpPr txBox="1"/>
          <p:nvPr/>
        </p:nvSpPr>
        <p:spPr>
          <a:xfrm>
            <a:off x="8761749" y="239013"/>
            <a:ext cx="6248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4"/>
              </a:rPr>
              <a:t>https://doi.org/10.48550/arXiv.2501.03817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04328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3EE3438-589B-E7B6-AA11-79C76BAC2D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70464" y="1734713"/>
            <a:ext cx="6420523" cy="388115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94747-F46E-3842-48CA-5AA5A2EB8B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5000" y="2007478"/>
            <a:ext cx="5173764" cy="4424633"/>
          </a:xfrm>
        </p:spPr>
        <p:txBody>
          <a:bodyPr/>
          <a:lstStyle/>
          <a:p>
            <a:r>
              <a:rPr lang="en-US" dirty="0"/>
              <a:t>Different data representations can be built in </a:t>
            </a:r>
            <a:r>
              <a:rPr lang="en-US" dirty="0" err="1"/>
              <a:t>GraphNet</a:t>
            </a:r>
            <a:r>
              <a:rPr lang="en-US" dirty="0"/>
              <a:t>, making it compatible with the established deep learning paradigms like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FF0000"/>
                </a:solidFill>
              </a:rPr>
              <a:t>CNNs, GNNs, RNNs, Transformers, etc.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D3D227-F16C-F758-C682-B75728FB0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89"/>
            <a:ext cx="9594729" cy="1190304"/>
          </a:xfrm>
        </p:spPr>
        <p:txBody>
          <a:bodyPr/>
          <a:lstStyle/>
          <a:p>
            <a:r>
              <a:rPr lang="en-US" dirty="0" err="1"/>
              <a:t>GraphNeT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665A44-0A9D-4500-C28D-694C7C44A1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353808-8DD5-D8E9-33C4-94861631FD44}"/>
              </a:ext>
            </a:extLst>
          </p:cNvPr>
          <p:cNvSpPr txBox="1"/>
          <p:nvPr/>
        </p:nvSpPr>
        <p:spPr>
          <a:xfrm>
            <a:off x="9909697" y="355025"/>
            <a:ext cx="2191626" cy="5401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55" i="1" dirty="0" err="1">
                <a:solidFill>
                  <a:srgbClr val="4286F5"/>
                </a:solidFill>
                <a:latin typeface="Helvetica" pitchFamily="2" charset="0"/>
              </a:rPr>
              <a:t>graphnet</a:t>
            </a:r>
            <a:r>
              <a:rPr lang="en-US" sz="1455" i="1" dirty="0">
                <a:solidFill>
                  <a:srgbClr val="4286F5"/>
                </a:solidFill>
                <a:latin typeface="Helvetica" pitchFamily="2" charset="0"/>
              </a:rPr>
              <a:t>-team</a:t>
            </a:r>
            <a:r>
              <a:rPr lang="en-US" sz="1455" i="1" dirty="0">
                <a:solidFill>
                  <a:srgbClr val="0087FF"/>
                </a:solidFill>
                <a:latin typeface="Helvetica" pitchFamily="2" charset="0"/>
              </a:rPr>
              <a:t>/</a:t>
            </a:r>
            <a:r>
              <a:rPr lang="en-US" sz="1455" i="1" dirty="0" err="1">
                <a:solidFill>
                  <a:srgbClr val="0087FF"/>
                </a:solidFill>
                <a:latin typeface="Helvetica" pitchFamily="2" charset="0"/>
              </a:rPr>
              <a:t>graphnet</a:t>
            </a:r>
            <a:endParaRPr lang="en-US" sz="1455" dirty="0">
              <a:solidFill>
                <a:srgbClr val="4286F5"/>
              </a:solidFill>
              <a:latin typeface="Helvetica" pitchFamily="2" charset="0"/>
            </a:endParaRPr>
          </a:p>
          <a:p>
            <a:endParaRPr lang="en-US" sz="1455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630F4E-9B2D-2FC1-C84C-149898C0A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0036" y="273123"/>
            <a:ext cx="462073" cy="4620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3B4B27-8609-33E4-5210-81D3E6C4ADB5}"/>
              </a:ext>
            </a:extLst>
          </p:cNvPr>
          <p:cNvSpPr txBox="1"/>
          <p:nvPr/>
        </p:nvSpPr>
        <p:spPr>
          <a:xfrm>
            <a:off x="6096000" y="5689032"/>
            <a:ext cx="6094986" cy="801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13" i="1" dirty="0"/>
              <a:t>Illustration of how fundamentally different data representations can be generated in</a:t>
            </a:r>
          </a:p>
          <a:p>
            <a:r>
              <a:rPr lang="en-US" sz="1213" i="1" dirty="0" err="1"/>
              <a:t>GraphNeT</a:t>
            </a:r>
            <a:r>
              <a:rPr lang="en-US" sz="1213" i="1" dirty="0"/>
              <a:t> 2.0, making the framework compatible with established deep learning</a:t>
            </a:r>
          </a:p>
          <a:p>
            <a:r>
              <a:rPr lang="en-US" sz="1213" i="1" dirty="0"/>
              <a:t>paradigms</a:t>
            </a:r>
          </a:p>
          <a:p>
            <a:endParaRPr lang="en-US" sz="97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0D39D1-3483-8E25-99FA-BA1E43FD23F4}"/>
              </a:ext>
            </a:extLst>
          </p:cNvPr>
          <p:cNvSpPr txBox="1"/>
          <p:nvPr/>
        </p:nvSpPr>
        <p:spPr>
          <a:xfrm>
            <a:off x="9049548" y="23847"/>
            <a:ext cx="3248005" cy="4284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92" dirty="0">
                <a:hlinkClick r:id="rId4"/>
              </a:rPr>
              <a:t>https://joss.theoj.org/papers/10.21105/joss.04971</a:t>
            </a:r>
            <a:endParaRPr lang="en-US" sz="1092" dirty="0"/>
          </a:p>
          <a:p>
            <a:endParaRPr lang="en-US" sz="1092" dirty="0"/>
          </a:p>
        </p:txBody>
      </p:sp>
      <p:sp>
        <p:nvSpPr>
          <p:cNvPr id="17" name="Google Shape;1790;g255619a4f71_1_1837">
            <a:extLst>
              <a:ext uri="{FF2B5EF4-FFF2-40B4-BE49-F238E27FC236}">
                <a16:creationId xmlns:a16="http://schemas.microsoft.com/office/drawing/2014/main" id="{297A4686-183A-2821-91CB-9FEA41B3A23B}"/>
              </a:ext>
            </a:extLst>
          </p:cNvPr>
          <p:cNvSpPr/>
          <p:nvPr/>
        </p:nvSpPr>
        <p:spPr>
          <a:xfrm>
            <a:off x="11580912" y="6524326"/>
            <a:ext cx="610075" cy="297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600" tIns="45600" rIns="45600" bIns="45600" anchor="ctr">
            <a:spAutoFit/>
          </a:bodyPr>
          <a:lstStyle/>
          <a:p>
            <a:pPr algn="r">
              <a:tabLst>
                <a:tab pos="0" algn="l"/>
              </a:tabLst>
            </a:pPr>
            <a:fld id="{452B3521-ED51-4F4A-8995-E19223C398E0}" type="slidenum">
              <a:rPr lang="en" sz="1333" spc="-1">
                <a:solidFill>
                  <a:srgbClr val="888888"/>
                </a:solidFill>
                <a:latin typeface="Inter Light"/>
                <a:ea typeface="Inter Light"/>
              </a:rPr>
              <a:pPr algn="r">
                <a:tabLst>
                  <a:tab pos="0" algn="l"/>
                </a:tabLst>
              </a:pPr>
              <a:t>19</a:t>
            </a:fld>
            <a:endParaRPr lang="en-US" sz="1333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219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EBC2AA-0F1E-CF42-0D71-C00D13F8B4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54FB45-2D87-381C-C807-A19D0A911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dirty="0"/>
              <a:t>Outline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3BE0C86F-41A0-B9B3-308E-1AAAD589C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5566" y="2265037"/>
            <a:ext cx="4325172" cy="3742762"/>
          </a:xfrm>
          <a:solidFill>
            <a:schemeClr val="bg1">
              <a:alpha val="68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‘Brief’ Introduction to Astroparticle Physics</a:t>
            </a:r>
          </a:p>
          <a:p>
            <a:endParaRPr lang="en-US" sz="2000" dirty="0"/>
          </a:p>
          <a:p>
            <a:r>
              <a:rPr lang="en-US" sz="2000" dirty="0"/>
              <a:t>IceCube Neutrino Observatory</a:t>
            </a:r>
          </a:p>
          <a:p>
            <a:endParaRPr lang="en-US" sz="2000" dirty="0"/>
          </a:p>
          <a:p>
            <a:r>
              <a:rPr lang="en-US" sz="2000" dirty="0"/>
              <a:t>Machine Learning Analyses</a:t>
            </a:r>
          </a:p>
          <a:p>
            <a:pPr lvl="1"/>
            <a:r>
              <a:rPr lang="en-US" sz="2000" dirty="0"/>
              <a:t>Galactic Plane Neutrinos</a:t>
            </a:r>
          </a:p>
          <a:p>
            <a:pPr lvl="1"/>
            <a:r>
              <a:rPr lang="en-US" sz="2000" dirty="0"/>
              <a:t>High energy Particle physics</a:t>
            </a:r>
          </a:p>
          <a:p>
            <a:pPr lvl="1"/>
            <a:r>
              <a:rPr lang="en-US" sz="2000" dirty="0" err="1"/>
              <a:t>GraphNeT</a:t>
            </a:r>
            <a:r>
              <a:rPr lang="en-US" sz="2000" dirty="0"/>
              <a:t> Toolkit</a:t>
            </a:r>
          </a:p>
          <a:p>
            <a:pPr lvl="1"/>
            <a:endParaRPr lang="en-US" sz="2000" dirty="0"/>
          </a:p>
          <a:p>
            <a:r>
              <a:rPr lang="en-US" sz="2000" dirty="0"/>
              <a:t>Summary</a:t>
            </a:r>
          </a:p>
        </p:txBody>
      </p:sp>
      <p:sp>
        <p:nvSpPr>
          <p:cNvPr id="6" name="Google Shape;1790;g255619a4f71_1_1837">
            <a:extLst>
              <a:ext uri="{FF2B5EF4-FFF2-40B4-BE49-F238E27FC236}">
                <a16:creationId xmlns:a16="http://schemas.microsoft.com/office/drawing/2014/main" id="{1659E5AD-80DA-0076-4F9F-F477691FDD8A}"/>
              </a:ext>
            </a:extLst>
          </p:cNvPr>
          <p:cNvSpPr/>
          <p:nvPr/>
        </p:nvSpPr>
        <p:spPr>
          <a:xfrm>
            <a:off x="11503110" y="6578992"/>
            <a:ext cx="610075" cy="297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600" tIns="45600" rIns="45600" bIns="45600" anchor="ctr">
            <a:spAutoFit/>
          </a:bodyPr>
          <a:lstStyle/>
          <a:p>
            <a:pPr algn="r">
              <a:tabLst>
                <a:tab pos="0" algn="l"/>
              </a:tabLst>
            </a:pPr>
            <a:fld id="{452B3521-ED51-4F4A-8995-E19223C398E0}" type="slidenum">
              <a:rPr lang="en" sz="1333" spc="-1">
                <a:solidFill>
                  <a:srgbClr val="888888"/>
                </a:solidFill>
                <a:latin typeface="Inter Light"/>
                <a:ea typeface="Inter Light"/>
              </a:rPr>
              <a:pPr algn="r">
                <a:tabLst>
                  <a:tab pos="0" algn="l"/>
                </a:tabLst>
              </a:pPr>
              <a:t>2</a:t>
            </a:fld>
            <a:endParaRPr lang="en-US" sz="1333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83514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text, diagram, font, screenshot&#10;&#10;Description automatically generated">
            <a:extLst>
              <a:ext uri="{FF2B5EF4-FFF2-40B4-BE49-F238E27FC236}">
                <a16:creationId xmlns:a16="http://schemas.microsoft.com/office/drawing/2014/main" id="{84486882-005E-2081-F20C-C8D163E6B29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2298" y="1438777"/>
            <a:ext cx="7339703" cy="3518759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CBD5D63-8A13-F367-66A0-5FF03B8F63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790321"/>
            <a:ext cx="6096001" cy="206764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3431C18-431A-2BDF-9868-19434E671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33" y="-9666"/>
            <a:ext cx="9594729" cy="1190293"/>
          </a:xfrm>
        </p:spPr>
        <p:txBody>
          <a:bodyPr/>
          <a:lstStyle/>
          <a:p>
            <a:r>
              <a:rPr lang="en-US" dirty="0" err="1"/>
              <a:t>GraphNet</a:t>
            </a:r>
            <a:r>
              <a:rPr lang="en-US" dirty="0"/>
              <a:t> @ IceCube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8CFFF9-4EBF-FCFA-2133-CC0D9110D8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904" y="1801027"/>
            <a:ext cx="4820686" cy="1627973"/>
          </a:xfrm>
          <a:solidFill>
            <a:schemeClr val="bg1"/>
          </a:solidFill>
        </p:spPr>
        <p:txBody>
          <a:bodyPr/>
          <a:lstStyle/>
          <a:p>
            <a:pPr marL="346558" indent="-346558">
              <a:buFont typeface="Arial" panose="020B0604020202020204" pitchFamily="34" charset="0"/>
              <a:buChar char="•"/>
            </a:pPr>
            <a:r>
              <a:rPr lang="en-US"/>
              <a:t>Information used are DOM position and pulse timing</a:t>
            </a:r>
          </a:p>
          <a:p>
            <a:pPr marL="346558" indent="-346558">
              <a:buFont typeface="Arial" panose="020B0604020202020204" pitchFamily="34" charset="0"/>
              <a:buChar char="•"/>
            </a:pPr>
            <a:r>
              <a:rPr lang="en-US" b="0"/>
              <a:t>Each DOM knows about its neighbors</a:t>
            </a:r>
          </a:p>
        </p:txBody>
      </p:sp>
      <p:pic>
        <p:nvPicPr>
          <p:cNvPr id="10" name="Picture 9" descr="A picture containing text, font, screenshot, white&#10;&#10;Description automatically generated">
            <a:extLst>
              <a:ext uri="{FF2B5EF4-FFF2-40B4-BE49-F238E27FC236}">
                <a16:creationId xmlns:a16="http://schemas.microsoft.com/office/drawing/2014/main" id="{35C63746-BE80-4329-C639-A11A53E47D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0449" y="4739815"/>
            <a:ext cx="6409107" cy="2067649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BDB33D4-D424-361F-EA4A-8C4D4040E7FD}"/>
              </a:ext>
            </a:extLst>
          </p:cNvPr>
          <p:cNvSpPr txBox="1">
            <a:spLocks/>
          </p:cNvSpPr>
          <p:nvPr/>
        </p:nvSpPr>
        <p:spPr>
          <a:xfrm>
            <a:off x="11486055" y="6635918"/>
            <a:ext cx="705946" cy="22205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1C0500E-5C20-A246-8896-6E4E1DBFDCDB}" type="slidenum">
              <a:rPr lang="en-US" sz="1092"/>
              <a:pPr/>
              <a:t>20</a:t>
            </a:fld>
            <a:endParaRPr lang="en-US" sz="1092"/>
          </a:p>
        </p:txBody>
      </p:sp>
    </p:spTree>
    <p:extLst>
      <p:ext uri="{BB962C8B-B14F-4D97-AF65-F5344CB8AC3E}">
        <p14:creationId xmlns:p14="http://schemas.microsoft.com/office/powerpoint/2010/main" val="2400048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2" descr="A picture containing text, line, plot, diagram&#10;&#10;Description automatically generated">
            <a:extLst>
              <a:ext uri="{FF2B5EF4-FFF2-40B4-BE49-F238E27FC236}">
                <a16:creationId xmlns:a16="http://schemas.microsoft.com/office/drawing/2014/main" id="{6C2B00C1-953F-015D-D373-9D41FD687DD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6682" y="229058"/>
            <a:ext cx="6198030" cy="6158803"/>
          </a:xfrm>
        </p:spPr>
      </p:pic>
      <p:pic>
        <p:nvPicPr>
          <p:cNvPr id="15" name="Content Placeholder 11" descr="A picture containing text, diagram, line, map&#10;&#10;Description automatically generated">
            <a:extLst>
              <a:ext uri="{FF2B5EF4-FFF2-40B4-BE49-F238E27FC236}">
                <a16:creationId xmlns:a16="http://schemas.microsoft.com/office/drawing/2014/main" id="{A72E4C3B-04A4-5F5A-C213-F744796933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79298"/>
            <a:ext cx="5946682" cy="5413825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3431C18-431A-2BDF-9868-19434E671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35"/>
            <a:ext cx="9594729" cy="1190293"/>
          </a:xfrm>
        </p:spPr>
        <p:txBody>
          <a:bodyPr/>
          <a:lstStyle/>
          <a:p>
            <a:r>
              <a:rPr lang="en-US" dirty="0" err="1"/>
              <a:t>GraphNet</a:t>
            </a:r>
            <a:r>
              <a:rPr lang="en-US" dirty="0"/>
              <a:t> @ IceCube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6707E167-E1AD-00AD-673F-107C55BBC629}"/>
              </a:ext>
            </a:extLst>
          </p:cNvPr>
          <p:cNvSpPr txBox="1">
            <a:spLocks/>
          </p:cNvSpPr>
          <p:nvPr/>
        </p:nvSpPr>
        <p:spPr>
          <a:xfrm>
            <a:off x="11486055" y="6635918"/>
            <a:ext cx="705946" cy="22205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1C0500E-5C20-A246-8896-6E4E1DBFDCDB}" type="slidenum">
              <a:rPr lang="en-US" sz="1092"/>
              <a:pPr/>
              <a:t>21</a:t>
            </a:fld>
            <a:endParaRPr lang="en-US" sz="1092"/>
          </a:p>
        </p:txBody>
      </p:sp>
    </p:spTree>
    <p:extLst>
      <p:ext uri="{BB962C8B-B14F-4D97-AF65-F5344CB8AC3E}">
        <p14:creationId xmlns:p14="http://schemas.microsoft.com/office/powerpoint/2010/main" val="23615876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FA7563-8039-ADE4-5D6C-4ED10A230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592644" cy="1190304"/>
          </a:xfrm>
        </p:spPr>
        <p:txBody>
          <a:bodyPr/>
          <a:lstStyle/>
          <a:p>
            <a:r>
              <a:rPr lang="en-US" dirty="0"/>
              <a:t>Cosmic ray Analysis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1B6430-95C7-EB16-7862-B7BB4D0B7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4670" y="18201"/>
            <a:ext cx="3917331" cy="67700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4ED360-4560-068F-693B-E04726C51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700" y="1934765"/>
            <a:ext cx="3428970" cy="342897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C0C1B0C-3A5E-1F81-370E-7424C692F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482" y="1494265"/>
            <a:ext cx="4915040" cy="4746973"/>
          </a:xfrm>
        </p:spPr>
        <p:txBody>
          <a:bodyPr/>
          <a:lstStyle/>
          <a:p>
            <a:r>
              <a:rPr lang="en-US" dirty="0"/>
              <a:t>Combined IceCube and IceTop</a:t>
            </a:r>
          </a:p>
          <a:p>
            <a:pPr lvl="1"/>
            <a:r>
              <a:rPr lang="en-US" dirty="0"/>
              <a:t>Electromagnetic (electrons &amp; gamma rays) air shower</a:t>
            </a:r>
          </a:p>
          <a:p>
            <a:pPr lvl="1"/>
            <a:r>
              <a:rPr lang="en-US" dirty="0"/>
              <a:t>Low-energy muons at surface</a:t>
            </a:r>
          </a:p>
          <a:p>
            <a:pPr lvl="1"/>
            <a:r>
              <a:rPr lang="en-US" dirty="0"/>
              <a:t>Very high-energy muons deep in the ice</a:t>
            </a:r>
          </a:p>
        </p:txBody>
      </p:sp>
      <p:sp>
        <p:nvSpPr>
          <p:cNvPr id="7" name="Google Shape;1790;g255619a4f71_1_1837">
            <a:extLst>
              <a:ext uri="{FF2B5EF4-FFF2-40B4-BE49-F238E27FC236}">
                <a16:creationId xmlns:a16="http://schemas.microsoft.com/office/drawing/2014/main" id="{8FA44B84-9A58-BED0-F287-39CAD49AFE14}"/>
              </a:ext>
            </a:extLst>
          </p:cNvPr>
          <p:cNvSpPr/>
          <p:nvPr/>
        </p:nvSpPr>
        <p:spPr>
          <a:xfrm>
            <a:off x="11580912" y="6524326"/>
            <a:ext cx="610075" cy="297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600" tIns="45600" rIns="45600" bIns="45600" anchor="ctr">
            <a:spAutoFit/>
          </a:bodyPr>
          <a:lstStyle/>
          <a:p>
            <a:pPr algn="r">
              <a:tabLst>
                <a:tab pos="0" algn="l"/>
              </a:tabLst>
            </a:pPr>
            <a:fld id="{452B3521-ED51-4F4A-8995-E19223C398E0}" type="slidenum">
              <a:rPr lang="en" sz="1333" spc="-1">
                <a:solidFill>
                  <a:srgbClr val="888888"/>
                </a:solidFill>
                <a:latin typeface="Inter Light"/>
                <a:ea typeface="Inter Light"/>
              </a:rPr>
              <a:pPr algn="r">
                <a:tabLst>
                  <a:tab pos="0" algn="l"/>
                </a:tabLst>
              </a:pPr>
              <a:t>22</a:t>
            </a:fld>
            <a:endParaRPr lang="en-US" sz="1333" spc="-1" dirty="0">
              <a:latin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EE76C4-FA03-3082-BF7A-9B314C05ED60}"/>
              </a:ext>
            </a:extLst>
          </p:cNvPr>
          <p:cNvSpPr txBox="1"/>
          <p:nvPr/>
        </p:nvSpPr>
        <p:spPr>
          <a:xfrm>
            <a:off x="536843" y="4654241"/>
            <a:ext cx="3711885" cy="1100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83" dirty="0"/>
              <a:t>Performing particle physics at energies far beyond human-made accelerators</a:t>
            </a:r>
          </a:p>
        </p:txBody>
      </p:sp>
    </p:spTree>
    <p:extLst>
      <p:ext uri="{BB962C8B-B14F-4D97-AF65-F5344CB8AC3E}">
        <p14:creationId xmlns:p14="http://schemas.microsoft.com/office/powerpoint/2010/main" val="39750319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851D3B-0AE1-C90D-A7F5-60A635C88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2670" y="1435097"/>
            <a:ext cx="2979330" cy="540736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84EC289-00FF-CFF2-257E-861979D5B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978"/>
            <a:ext cx="9592644" cy="1190293"/>
          </a:xfrm>
        </p:spPr>
        <p:txBody>
          <a:bodyPr/>
          <a:lstStyle/>
          <a:p>
            <a:r>
              <a:rPr lang="en-US" dirty="0"/>
              <a:t>Cosmic ray Air shower reconstruction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04E9A1-D4AE-B02E-6922-EEF16ACDA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35097"/>
            <a:ext cx="5565913" cy="443529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IceTop </a:t>
            </a:r>
          </a:p>
          <a:p>
            <a:pPr lvl="1"/>
            <a:r>
              <a:rPr lang="en-US" dirty="0"/>
              <a:t>Fit to IceTop signals</a:t>
            </a:r>
          </a:p>
          <a:p>
            <a:pPr lvl="1"/>
            <a:r>
              <a:rPr lang="en-US" dirty="0"/>
              <a:t>Lateral distribution function (charge)</a:t>
            </a:r>
          </a:p>
          <a:p>
            <a:pPr lvl="1"/>
            <a:r>
              <a:rPr lang="en-US" dirty="0"/>
              <a:t>Shower front (time) </a:t>
            </a:r>
          </a:p>
          <a:p>
            <a:pPr marL="277239" lvl="1" indent="0">
              <a:buNone/>
            </a:pPr>
            <a:r>
              <a:rPr lang="en-US" dirty="0"/>
              <a:t>	→ Direction &amp; core position </a:t>
            </a:r>
          </a:p>
          <a:p>
            <a:pPr marL="277239" lvl="1" indent="0">
              <a:buNone/>
            </a:pPr>
            <a:r>
              <a:rPr lang="en-US" dirty="0"/>
              <a:t>	→ Shower size S</a:t>
            </a:r>
            <a:r>
              <a:rPr lang="en-US" baseline="-25000" dirty="0"/>
              <a:t>125</a:t>
            </a:r>
            <a:r>
              <a:rPr lang="en-US" dirty="0"/>
              <a:t> : proxy for primary 				energy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In-Ice </a:t>
            </a:r>
          </a:p>
          <a:p>
            <a:pPr lvl="1"/>
            <a:r>
              <a:rPr lang="en-US" dirty="0"/>
              <a:t>Energy loss reconstruction</a:t>
            </a:r>
          </a:p>
          <a:p>
            <a:pPr lvl="1"/>
            <a:r>
              <a:rPr lang="en-US" dirty="0"/>
              <a:t>Along the reconstructed IceTop track </a:t>
            </a:r>
          </a:p>
        </p:txBody>
      </p:sp>
      <p:sp>
        <p:nvSpPr>
          <p:cNvPr id="8" name="Google Shape;1790;g255619a4f71_1_1837">
            <a:extLst>
              <a:ext uri="{FF2B5EF4-FFF2-40B4-BE49-F238E27FC236}">
                <a16:creationId xmlns:a16="http://schemas.microsoft.com/office/drawing/2014/main" id="{0D6D95B5-A7AE-C71A-618C-677172B6BC92}"/>
              </a:ext>
            </a:extLst>
          </p:cNvPr>
          <p:cNvSpPr/>
          <p:nvPr/>
        </p:nvSpPr>
        <p:spPr>
          <a:xfrm>
            <a:off x="11580912" y="6524326"/>
            <a:ext cx="610075" cy="297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600" tIns="45600" rIns="45600" bIns="45600" anchor="ctr">
            <a:spAutoFit/>
          </a:bodyPr>
          <a:lstStyle/>
          <a:p>
            <a:pPr algn="r">
              <a:tabLst>
                <a:tab pos="0" algn="l"/>
              </a:tabLst>
            </a:pPr>
            <a:fld id="{452B3521-ED51-4F4A-8995-E19223C398E0}" type="slidenum">
              <a:rPr lang="en" sz="1333" spc="-1">
                <a:solidFill>
                  <a:srgbClr val="888888"/>
                </a:solidFill>
                <a:latin typeface="Inter Light"/>
                <a:ea typeface="Inter Light"/>
              </a:rPr>
              <a:pPr algn="r">
                <a:tabLst>
                  <a:tab pos="0" algn="l"/>
                </a:tabLst>
              </a:pPr>
              <a:t>23</a:t>
            </a:fld>
            <a:endParaRPr lang="en-US" sz="1333" spc="-1" dirty="0">
              <a:latin typeface="Arial"/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3CF9B4FB-7BE3-BD84-0DA9-6064F106DC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63DF7BE3-B187-76F0-5CAA-17B3C61A08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6">
            <a:extLst>
              <a:ext uri="{FF2B5EF4-FFF2-40B4-BE49-F238E27FC236}">
                <a16:creationId xmlns:a16="http://schemas.microsoft.com/office/drawing/2014/main" id="{09BCDF15-C56D-C6A4-4111-0CEDD35FD0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>
            <a:extLst>
              <a:ext uri="{FF2B5EF4-FFF2-40B4-BE49-F238E27FC236}">
                <a16:creationId xmlns:a16="http://schemas.microsoft.com/office/drawing/2014/main" id="{A985EAE6-8B7F-1FE2-CAE4-D25F65D6909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CAC4FB68-D9DD-75E7-D53A-2437DE3A803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25" r="6406"/>
          <a:stretch>
            <a:fillRect/>
          </a:stretch>
        </p:blipFill>
        <p:spPr>
          <a:xfrm>
            <a:off x="5448969" y="1041448"/>
            <a:ext cx="3891801" cy="2773347"/>
          </a:xfrm>
          <a:prstGeom prst="rect">
            <a:avLst/>
          </a:prstGeom>
        </p:spPr>
      </p:pic>
      <p:pic>
        <p:nvPicPr>
          <p:cNvPr id="18" name="Picture 17" descr="A graph of a city&#10;&#10;AI-generated content may be incorrect.">
            <a:extLst>
              <a:ext uri="{FF2B5EF4-FFF2-40B4-BE49-F238E27FC236}">
                <a16:creationId xmlns:a16="http://schemas.microsoft.com/office/drawing/2014/main" id="{82C496EA-6D7B-270D-D625-73ADF79521D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813" y="4048190"/>
            <a:ext cx="3995723" cy="2773347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F806B8F-D82E-B430-96AC-85D30160522B}"/>
              </a:ext>
            </a:extLst>
          </p:cNvPr>
          <p:cNvCxnSpPr/>
          <p:nvPr/>
        </p:nvCxnSpPr>
        <p:spPr>
          <a:xfrm>
            <a:off x="9340770" y="2410691"/>
            <a:ext cx="396996" cy="106878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020697C-62C3-0B12-63D6-AB4BD84A0249}"/>
              </a:ext>
            </a:extLst>
          </p:cNvPr>
          <p:cNvCxnSpPr>
            <a:cxnSpLocks/>
          </p:cNvCxnSpPr>
          <p:nvPr/>
        </p:nvCxnSpPr>
        <p:spPr>
          <a:xfrm>
            <a:off x="9235038" y="5434863"/>
            <a:ext cx="502728" cy="0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36879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239D1A44-369C-4160-7390-F4DDADCD0F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0827" y="1096184"/>
            <a:ext cx="7144190" cy="4424633"/>
          </a:xfrm>
        </p:spPr>
        <p:txBody>
          <a:bodyPr/>
          <a:lstStyle/>
          <a:p>
            <a:r>
              <a:rPr lang="en-US" dirty="0"/>
              <a:t>In-Ice RNN input</a:t>
            </a:r>
          </a:p>
          <a:p>
            <a:pPr lvl="1"/>
            <a:r>
              <a:rPr lang="en-US" dirty="0"/>
              <a:t>Energy loss output is written as a vector of length 57 (20 m segments)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Single bidirectional GRU layer with 57 units works well out of the box</a:t>
            </a:r>
          </a:p>
          <a:p>
            <a:endParaRPr lang="en-US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C6266A38-B9D1-84FC-3443-18EFA6964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1977"/>
            <a:ext cx="9594729" cy="1190293"/>
          </a:xfrm>
        </p:spPr>
        <p:txBody>
          <a:bodyPr/>
          <a:lstStyle/>
          <a:p>
            <a:r>
              <a:rPr lang="en-US" dirty="0"/>
              <a:t>Cosmic ray RNN Analysis</a:t>
            </a:r>
          </a:p>
        </p:txBody>
      </p:sp>
      <p:pic>
        <p:nvPicPr>
          <p:cNvPr id="6" name="Content Placeholder 5" descr="A diagram of a slinky scale&#10;&#10;Description automatically generated with medium confidence">
            <a:extLst>
              <a:ext uri="{FF2B5EF4-FFF2-40B4-BE49-F238E27FC236}">
                <a16:creationId xmlns:a16="http://schemas.microsoft.com/office/drawing/2014/main" id="{F4CC935D-354E-46D6-6F54-F6D466025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16599"/>
            <a:ext cx="8638532" cy="2283547"/>
          </a:xfrm>
          <a:prstGeom prst="rect">
            <a:avLst/>
          </a:prstGeom>
        </p:spPr>
      </p:pic>
      <p:pic>
        <p:nvPicPr>
          <p:cNvPr id="8" name="Picture 7" descr="A diagram of a rectangular object with a red line&#10;&#10;Description automatically generated">
            <a:extLst>
              <a:ext uri="{FF2B5EF4-FFF2-40B4-BE49-F238E27FC236}">
                <a16:creationId xmlns:a16="http://schemas.microsoft.com/office/drawing/2014/main" id="{A58BA930-6C15-E3BC-D155-401F6FAC95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4186" y="848596"/>
            <a:ext cx="4031073" cy="54583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F4E95E3-6298-4F19-3FB3-0687E424AC81}"/>
              </a:ext>
            </a:extLst>
          </p:cNvPr>
          <p:cNvSpPr txBox="1"/>
          <p:nvPr/>
        </p:nvSpPr>
        <p:spPr>
          <a:xfrm>
            <a:off x="9323762" y="84988"/>
            <a:ext cx="2404826" cy="4284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92" dirty="0">
                <a:solidFill>
                  <a:srgbClr val="333333"/>
                </a:solidFill>
                <a:highlight>
                  <a:srgbClr val="FFFFFF"/>
                </a:highlight>
                <a:latin typeface="Arial" panose="020B0604020202020204" pitchFamily="34" charset="0"/>
                <a:hlinkClick r:id="rId5"/>
              </a:rPr>
              <a:t>https://doi.org/10.22323/1.444.0207</a:t>
            </a:r>
            <a:endParaRPr lang="en-US" sz="1092" dirty="0">
              <a:solidFill>
                <a:srgbClr val="333333"/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  <a:p>
            <a:endParaRPr lang="en-US" sz="1092" dirty="0"/>
          </a:p>
        </p:txBody>
      </p:sp>
      <p:sp>
        <p:nvSpPr>
          <p:cNvPr id="3" name="Google Shape;1790;g255619a4f71_1_1837">
            <a:extLst>
              <a:ext uri="{FF2B5EF4-FFF2-40B4-BE49-F238E27FC236}">
                <a16:creationId xmlns:a16="http://schemas.microsoft.com/office/drawing/2014/main" id="{A9D564FA-6057-01A4-BF2C-4389BA950B58}"/>
              </a:ext>
            </a:extLst>
          </p:cNvPr>
          <p:cNvSpPr/>
          <p:nvPr/>
        </p:nvSpPr>
        <p:spPr>
          <a:xfrm>
            <a:off x="11580912" y="6524326"/>
            <a:ext cx="610075" cy="297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600" tIns="45600" rIns="45600" bIns="45600" anchor="ctr">
            <a:spAutoFit/>
          </a:bodyPr>
          <a:lstStyle/>
          <a:p>
            <a:pPr algn="r">
              <a:tabLst>
                <a:tab pos="0" algn="l"/>
              </a:tabLst>
            </a:pPr>
            <a:fld id="{452B3521-ED51-4F4A-8995-E19223C398E0}" type="slidenum">
              <a:rPr lang="en" sz="1333" spc="-1">
                <a:solidFill>
                  <a:srgbClr val="888888"/>
                </a:solidFill>
                <a:latin typeface="Inter Light"/>
                <a:ea typeface="Inter Light"/>
              </a:rPr>
              <a:pPr algn="r">
                <a:tabLst>
                  <a:tab pos="0" algn="l"/>
                </a:tabLst>
              </a:pPr>
              <a:t>24</a:t>
            </a:fld>
            <a:endParaRPr lang="en-US" sz="1333" spc="-1" dirty="0"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582E30-1D66-9619-92C5-C36204C968DC}"/>
              </a:ext>
            </a:extLst>
          </p:cNvPr>
          <p:cNvSpPr txBox="1"/>
          <p:nvPr/>
        </p:nvSpPr>
        <p:spPr>
          <a:xfrm>
            <a:off x="2304868" y="3539819"/>
            <a:ext cx="3343031" cy="3536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98" dirty="0"/>
              <a:t>Amount of light at a certain depth </a:t>
            </a:r>
          </a:p>
        </p:txBody>
      </p:sp>
    </p:spTree>
    <p:extLst>
      <p:ext uri="{BB962C8B-B14F-4D97-AF65-F5344CB8AC3E}">
        <p14:creationId xmlns:p14="http://schemas.microsoft.com/office/powerpoint/2010/main" val="20102761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0C869EE-7C8B-B87E-3783-B90946A6CAB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0670" y="1012609"/>
                <a:ext cx="8339603" cy="3609187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Inputs</a:t>
                </a:r>
              </a:p>
              <a:p>
                <a:pPr lvl="1"/>
                <a:r>
                  <a:rPr lang="en-US" dirty="0"/>
                  <a:t>Shower Size S</a:t>
                </a:r>
                <a:r>
                  <a:rPr lang="en-US" baseline="-25000" dirty="0"/>
                  <a:t>125</a:t>
                </a:r>
              </a:p>
              <a:p>
                <a:pPr lvl="1"/>
                <a:r>
                  <a:rPr lang="en-US" dirty="0"/>
                  <a:t>Zenith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Energy loss vector</a:t>
                </a:r>
              </a:p>
              <a:p>
                <a:endParaRPr lang="en-US" dirty="0"/>
              </a:p>
              <a:p>
                <a:r>
                  <a:rPr lang="en-US" dirty="0"/>
                  <a:t>Outputs</a:t>
                </a:r>
              </a:p>
              <a:p>
                <a:pPr lvl="1"/>
                <a:r>
                  <a:rPr lang="en-US" dirty="0"/>
                  <a:t>Primary energy of cosmic ray</a:t>
                </a:r>
              </a:p>
              <a:p>
                <a:pPr lvl="1"/>
                <a:r>
                  <a:rPr lang="en-US" dirty="0"/>
                  <a:t>Number of muons &gt;500 GeV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High level parameter + RNN + Dense layers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0C869EE-7C8B-B87E-3783-B90946A6CA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0670" y="1012609"/>
                <a:ext cx="8339603" cy="3609187"/>
              </a:xfrm>
              <a:blipFill>
                <a:blip r:embed="rId3"/>
                <a:stretch>
                  <a:fillRect l="-1064" t="-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B6FEDC32-C3CE-C433-C30A-CE85CF62A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16" y="23725"/>
            <a:ext cx="9592644" cy="1190304"/>
          </a:xfrm>
        </p:spPr>
        <p:txBody>
          <a:bodyPr/>
          <a:lstStyle/>
          <a:p>
            <a:r>
              <a:rPr lang="en-US" dirty="0"/>
              <a:t>Neural Networks for cosmic rays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F1D728-3B55-9385-7AD3-78F477E5A32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801" y="150381"/>
            <a:ext cx="4656983" cy="34927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DF9B0A-886E-1270-34B5-5FBDAA8AAAC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017" y="3365263"/>
            <a:ext cx="4656983" cy="3492737"/>
          </a:xfrm>
          <a:prstGeom prst="rect">
            <a:avLst/>
          </a:prstGeom>
        </p:spPr>
      </p:pic>
      <p:sp>
        <p:nvSpPr>
          <p:cNvPr id="7" name="Google Shape;1790;g255619a4f71_1_1837">
            <a:extLst>
              <a:ext uri="{FF2B5EF4-FFF2-40B4-BE49-F238E27FC236}">
                <a16:creationId xmlns:a16="http://schemas.microsoft.com/office/drawing/2014/main" id="{F54757BD-5937-6DEC-02C2-0F223E47BCD3}"/>
              </a:ext>
            </a:extLst>
          </p:cNvPr>
          <p:cNvSpPr/>
          <p:nvPr/>
        </p:nvSpPr>
        <p:spPr>
          <a:xfrm>
            <a:off x="11580912" y="6524326"/>
            <a:ext cx="610075" cy="297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600" tIns="45600" rIns="45600" bIns="45600" anchor="ctr">
            <a:spAutoFit/>
          </a:bodyPr>
          <a:lstStyle/>
          <a:p>
            <a:pPr algn="r">
              <a:tabLst>
                <a:tab pos="0" algn="l"/>
              </a:tabLst>
            </a:pPr>
            <a:fld id="{452B3521-ED51-4F4A-8995-E19223C398E0}" type="slidenum">
              <a:rPr lang="en" sz="1333" spc="-1">
                <a:solidFill>
                  <a:srgbClr val="888888"/>
                </a:solidFill>
                <a:latin typeface="Inter Light"/>
                <a:ea typeface="Inter Light"/>
              </a:rPr>
              <a:pPr algn="r">
                <a:tabLst>
                  <a:tab pos="0" algn="l"/>
                </a:tabLst>
              </a:pPr>
              <a:t>25</a:t>
            </a:fld>
            <a:endParaRPr lang="en-US" sz="1333" spc="-1" dirty="0">
              <a:latin typeface="Arial"/>
            </a:endParaRPr>
          </a:p>
        </p:txBody>
      </p:sp>
      <p:pic>
        <p:nvPicPr>
          <p:cNvPr id="8" name="Picture 7" descr="A diagram of a block diagram&#10;&#10;Description automatically generated">
            <a:extLst>
              <a:ext uri="{FF2B5EF4-FFF2-40B4-BE49-F238E27FC236}">
                <a16:creationId xmlns:a16="http://schemas.microsoft.com/office/drawing/2014/main" id="{8D7077B6-F35C-7402-331A-63D9AC5A2D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750" y="4621796"/>
            <a:ext cx="5273394" cy="20511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BCD7D5-DD34-77FD-7604-7858CDBD5186}"/>
              </a:ext>
            </a:extLst>
          </p:cNvPr>
          <p:cNvSpPr txBox="1"/>
          <p:nvPr/>
        </p:nvSpPr>
        <p:spPr>
          <a:xfrm>
            <a:off x="310605" y="6458705"/>
            <a:ext cx="2404826" cy="4284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92" dirty="0">
                <a:solidFill>
                  <a:srgbClr val="333333"/>
                </a:solidFill>
                <a:highlight>
                  <a:srgbClr val="FFFFFF"/>
                </a:highlight>
                <a:latin typeface="Arial" panose="020B0604020202020204" pitchFamily="34" charset="0"/>
                <a:hlinkClick r:id="rId7"/>
              </a:rPr>
              <a:t>https://doi.org/10.22323/1.444.0207</a:t>
            </a:r>
            <a:endParaRPr lang="en-US" sz="1092" dirty="0">
              <a:solidFill>
                <a:srgbClr val="333333"/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  <a:p>
            <a:endParaRPr lang="en-US" sz="1092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057531-F1F1-819E-D834-72E9E01E6DBE}"/>
              </a:ext>
            </a:extLst>
          </p:cNvPr>
          <p:cNvSpPr txBox="1"/>
          <p:nvPr/>
        </p:nvSpPr>
        <p:spPr>
          <a:xfrm>
            <a:off x="8244459" y="688889"/>
            <a:ext cx="1510350" cy="2603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92" dirty="0"/>
              <a:t>Energy reconstruction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9B318D-B1F2-8743-F0A2-3252CF74B3A0}"/>
              </a:ext>
            </a:extLst>
          </p:cNvPr>
          <p:cNvSpPr txBox="1"/>
          <p:nvPr/>
        </p:nvSpPr>
        <p:spPr>
          <a:xfrm>
            <a:off x="8024047" y="4010992"/>
            <a:ext cx="1951175" cy="2603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92" dirty="0"/>
              <a:t>Muon number reconstruction</a:t>
            </a:r>
          </a:p>
        </p:txBody>
      </p:sp>
    </p:spTree>
    <p:extLst>
      <p:ext uri="{BB962C8B-B14F-4D97-AF65-F5344CB8AC3E}">
        <p14:creationId xmlns:p14="http://schemas.microsoft.com/office/powerpoint/2010/main" val="37036792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blue and white dotted lines&#10;&#10;AI-generated content may be incorrect.">
            <a:extLst>
              <a:ext uri="{FF2B5EF4-FFF2-40B4-BE49-F238E27FC236}">
                <a16:creationId xmlns:a16="http://schemas.microsoft.com/office/drawing/2014/main" id="{1D31F9EB-E8F8-F36A-8AE8-28458B9786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32071" y="3170250"/>
            <a:ext cx="4044489" cy="341816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EA1D5F0-C685-B5CC-FEE3-62C75C7A2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474"/>
            <a:ext cx="11376561" cy="1190304"/>
          </a:xfrm>
        </p:spPr>
        <p:txBody>
          <a:bodyPr/>
          <a:lstStyle/>
          <a:p>
            <a:r>
              <a:rPr lang="en-US" dirty="0"/>
              <a:t>Kaggle competition "IceCube -- Neutrinos in Deep </a:t>
            </a:r>
            <a:r>
              <a:rPr lang="en-US" dirty="0" err="1"/>
              <a:t>Ice”x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085EAA-7686-0B9C-A763-605E6B9B1F3C}"/>
              </a:ext>
            </a:extLst>
          </p:cNvPr>
          <p:cNvSpPr txBox="1"/>
          <p:nvPr/>
        </p:nvSpPr>
        <p:spPr>
          <a:xfrm>
            <a:off x="95003" y="6400800"/>
            <a:ext cx="78601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https://www.kaggle.com/competitions/icecube-neutrinos-in-deep-ice</a:t>
            </a:r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D1B0A1-F801-2F71-D602-E2C1F44FC4EF}"/>
              </a:ext>
            </a:extLst>
          </p:cNvPr>
          <p:cNvSpPr txBox="1"/>
          <p:nvPr/>
        </p:nvSpPr>
        <p:spPr>
          <a:xfrm>
            <a:off x="95003" y="1049329"/>
            <a:ext cx="11710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participants were tasked with developing direction reconstruction algorithms for various IceCube neutrino events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6148CA-F7F2-10F2-B972-A162A526AE75}"/>
              </a:ext>
            </a:extLst>
          </p:cNvPr>
          <p:cNvSpPr txBox="1"/>
          <p:nvPr/>
        </p:nvSpPr>
        <p:spPr>
          <a:xfrm>
            <a:off x="95003" y="1519193"/>
            <a:ext cx="483457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Goal: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Predict a neutrino particle’s direction from ‘raw’ detector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Prize	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dirty="0"/>
              <a:t>1st Place - $18,000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dirty="0"/>
              <a:t>2nd Place - $12,000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dirty="0"/>
              <a:t>3rd Place - $10,000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Training set: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Nearly 140 million simulated events, together with the true directions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Energy range from 100 GeV to 100 PeV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Competition: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812 competing teams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11,206 solutions had been submitted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AAADDB-8FAE-2955-FC53-843669FB5C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1932" y="1763552"/>
            <a:ext cx="4834576" cy="1338806"/>
          </a:xfrm>
          <a:prstGeom prst="rect">
            <a:avLst/>
          </a:prstGeom>
        </p:spPr>
      </p:pic>
      <p:sp>
        <p:nvSpPr>
          <p:cNvPr id="4" name="Google Shape;1790;g255619a4f71_1_1837">
            <a:extLst>
              <a:ext uri="{FF2B5EF4-FFF2-40B4-BE49-F238E27FC236}">
                <a16:creationId xmlns:a16="http://schemas.microsoft.com/office/drawing/2014/main" id="{60074493-D074-FF52-F635-EEDD7E29F826}"/>
              </a:ext>
            </a:extLst>
          </p:cNvPr>
          <p:cNvSpPr/>
          <p:nvPr/>
        </p:nvSpPr>
        <p:spPr>
          <a:xfrm>
            <a:off x="11580912" y="6524326"/>
            <a:ext cx="610075" cy="297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600" tIns="45600" rIns="45600" bIns="45600" anchor="ctr">
            <a:spAutoFit/>
          </a:bodyPr>
          <a:lstStyle/>
          <a:p>
            <a:pPr algn="r">
              <a:tabLst>
                <a:tab pos="0" algn="l"/>
              </a:tabLst>
            </a:pPr>
            <a:fld id="{452B3521-ED51-4F4A-8995-E19223C398E0}" type="slidenum">
              <a:rPr lang="en" sz="1333" spc="-1">
                <a:solidFill>
                  <a:srgbClr val="888888"/>
                </a:solidFill>
                <a:latin typeface="Inter Light"/>
                <a:ea typeface="Inter Light"/>
              </a:rPr>
              <a:pPr algn="r">
                <a:tabLst>
                  <a:tab pos="0" algn="l"/>
                </a:tabLst>
              </a:pPr>
              <a:t>26</a:t>
            </a:fld>
            <a:endParaRPr lang="en-US" sz="1333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9124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diagram of a process&#10;&#10;AI-generated content may be incorrect.">
            <a:extLst>
              <a:ext uri="{FF2B5EF4-FFF2-40B4-BE49-F238E27FC236}">
                <a16:creationId xmlns:a16="http://schemas.microsoft.com/office/drawing/2014/main" id="{7FD07C43-E67F-CCE3-5EFD-A8235F8E93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5183" y="3203711"/>
            <a:ext cx="3418019" cy="365428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FFAD25-7295-748C-5822-C4C93F1FCFD4}"/>
              </a:ext>
            </a:extLst>
          </p:cNvPr>
          <p:cNvSpPr txBox="1"/>
          <p:nvPr/>
        </p:nvSpPr>
        <p:spPr>
          <a:xfrm>
            <a:off x="5148626" y="6534833"/>
            <a:ext cx="3410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https://arxiv.org/abs/2310.15674</a:t>
            </a:r>
            <a:endParaRPr lang="en-US" dirty="0"/>
          </a:p>
          <a:p>
            <a:endParaRPr lang="en-US" dirty="0"/>
          </a:p>
        </p:txBody>
      </p:sp>
      <p:pic>
        <p:nvPicPr>
          <p:cNvPr id="11" name="Picture 10" descr="A computer screen shot of a diagram&#10;&#10;AI-generated content may be incorrect.">
            <a:extLst>
              <a:ext uri="{FF2B5EF4-FFF2-40B4-BE49-F238E27FC236}">
                <a16:creationId xmlns:a16="http://schemas.microsoft.com/office/drawing/2014/main" id="{83479819-B560-CA59-1584-657238089EA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7258" y="0"/>
            <a:ext cx="6124742" cy="3203711"/>
          </a:xfrm>
          <a:prstGeom prst="rect">
            <a:avLst/>
          </a:prstGeom>
        </p:spPr>
      </p:pic>
      <p:pic>
        <p:nvPicPr>
          <p:cNvPr id="13" name="Picture 12" descr="A diagram of a diagram&#10;&#10;AI-generated content may be incorrect.">
            <a:extLst>
              <a:ext uri="{FF2B5EF4-FFF2-40B4-BE49-F238E27FC236}">
                <a16:creationId xmlns:a16="http://schemas.microsoft.com/office/drawing/2014/main" id="{83E20ACD-B76C-892E-6652-3A01E73AB9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798" y="761269"/>
            <a:ext cx="4199762" cy="30948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2B9899C-154B-1135-7EE5-02C2904633F5}"/>
              </a:ext>
            </a:extLst>
          </p:cNvPr>
          <p:cNvSpPr txBox="1"/>
          <p:nvPr/>
        </p:nvSpPr>
        <p:spPr>
          <a:xfrm>
            <a:off x="3259145" y="1099595"/>
            <a:ext cx="1034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place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FFFB8A-D0D3-642C-37E0-7ADE82D6396E}"/>
              </a:ext>
            </a:extLst>
          </p:cNvPr>
          <p:cNvSpPr txBox="1"/>
          <p:nvPr/>
        </p:nvSpPr>
        <p:spPr>
          <a:xfrm>
            <a:off x="10188982" y="2649714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place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361628-CFFE-4E9D-A966-C8FC69ABA35D}"/>
              </a:ext>
            </a:extLst>
          </p:cNvPr>
          <p:cNvSpPr txBox="1"/>
          <p:nvPr/>
        </p:nvSpPr>
        <p:spPr>
          <a:xfrm>
            <a:off x="10730156" y="6222756"/>
            <a:ext cx="1046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place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657890-249D-2470-3B67-90F38D3ACD9C}"/>
              </a:ext>
            </a:extLst>
          </p:cNvPr>
          <p:cNvSpPr txBox="1"/>
          <p:nvPr/>
        </p:nvSpPr>
        <p:spPr>
          <a:xfrm>
            <a:off x="0" y="3949002"/>
            <a:ext cx="84363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final </a:t>
            </a:r>
            <a:r>
              <a:rPr lang="en-US" i="1" dirty="0" err="1"/>
              <a:t>kaggle</a:t>
            </a:r>
            <a:r>
              <a:rPr lang="en-US" dirty="0"/>
              <a:t> scores of the three solutions were almost on par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combination of graph convolutional neural networks and transformers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Angular resolution: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For cascade events, better than 5 degrees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For tracks, better than 0.5 degrees.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These performance measures compare </a:t>
            </a:r>
            <a:r>
              <a:rPr lang="en-US" dirty="0" err="1"/>
              <a:t>favourably</a:t>
            </a:r>
            <a:r>
              <a:rPr lang="en-US" dirty="0"/>
              <a:t> to the current state-of-the-art in the field.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provides a strong hint on how future ML-based reconstruction algorithms could look in IceCube.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22" name="Google Shape;1790;g255619a4f71_1_1837">
            <a:extLst>
              <a:ext uri="{FF2B5EF4-FFF2-40B4-BE49-F238E27FC236}">
                <a16:creationId xmlns:a16="http://schemas.microsoft.com/office/drawing/2014/main" id="{D1D8247B-2E66-E4E7-3976-CB1BC702A624}"/>
              </a:ext>
            </a:extLst>
          </p:cNvPr>
          <p:cNvSpPr/>
          <p:nvPr/>
        </p:nvSpPr>
        <p:spPr>
          <a:xfrm>
            <a:off x="11580912" y="6524326"/>
            <a:ext cx="610075" cy="297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600" tIns="45600" rIns="45600" bIns="45600" anchor="ctr">
            <a:spAutoFit/>
          </a:bodyPr>
          <a:lstStyle/>
          <a:p>
            <a:pPr algn="r">
              <a:tabLst>
                <a:tab pos="0" algn="l"/>
              </a:tabLst>
            </a:pPr>
            <a:fld id="{452B3521-ED51-4F4A-8995-E19223C398E0}" type="slidenum">
              <a:rPr lang="en" sz="1333" spc="-1">
                <a:solidFill>
                  <a:srgbClr val="888888"/>
                </a:solidFill>
                <a:latin typeface="Inter Light"/>
                <a:ea typeface="Inter Light"/>
              </a:rPr>
              <a:pPr algn="r">
                <a:tabLst>
                  <a:tab pos="0" algn="l"/>
                </a:tabLst>
              </a:pPr>
              <a:t>27</a:t>
            </a:fld>
            <a:endParaRPr lang="en-US" sz="1333" spc="-1" dirty="0"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2B78A6-83F8-9983-8B7E-4A68816BD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592644" cy="1190304"/>
          </a:xfrm>
        </p:spPr>
        <p:txBody>
          <a:bodyPr/>
          <a:lstStyle/>
          <a:p>
            <a:r>
              <a:rPr lang="en-US" dirty="0"/>
              <a:t>Kaggle Results</a:t>
            </a:r>
          </a:p>
        </p:txBody>
      </p:sp>
    </p:spTree>
    <p:extLst>
      <p:ext uri="{BB962C8B-B14F-4D97-AF65-F5344CB8AC3E}">
        <p14:creationId xmlns:p14="http://schemas.microsoft.com/office/powerpoint/2010/main" val="12822846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B6EF55-9E18-0D17-E777-1F6591526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A9E593-02D4-6AFA-7EA4-6ADA57F330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icecube_science.pdf">
            <a:extLst>
              <a:ext uri="{FF2B5EF4-FFF2-40B4-BE49-F238E27FC236}">
                <a16:creationId xmlns:a16="http://schemas.microsoft.com/office/drawing/2014/main" id="{00160E35-2264-7C29-BB9E-4038664CDF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29" y="8116"/>
            <a:ext cx="7076245" cy="5468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1790;g255619a4f71_1_1837">
            <a:extLst>
              <a:ext uri="{FF2B5EF4-FFF2-40B4-BE49-F238E27FC236}">
                <a16:creationId xmlns:a16="http://schemas.microsoft.com/office/drawing/2014/main" id="{C6213791-E5B8-9A50-233B-10340F1FA28F}"/>
              </a:ext>
            </a:extLst>
          </p:cNvPr>
          <p:cNvSpPr/>
          <p:nvPr/>
        </p:nvSpPr>
        <p:spPr>
          <a:xfrm>
            <a:off x="11580912" y="6524326"/>
            <a:ext cx="610075" cy="297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600" tIns="45600" rIns="45600" bIns="45600" anchor="ctr">
            <a:spAutoFit/>
          </a:bodyPr>
          <a:lstStyle/>
          <a:p>
            <a:pPr algn="r">
              <a:tabLst>
                <a:tab pos="0" algn="l"/>
              </a:tabLst>
            </a:pPr>
            <a:fld id="{452B3521-ED51-4F4A-8995-E19223C398E0}" type="slidenum">
              <a:rPr lang="en" sz="1333" spc="-1">
                <a:solidFill>
                  <a:srgbClr val="888888"/>
                </a:solidFill>
                <a:latin typeface="Inter Light"/>
                <a:ea typeface="Inter Light"/>
              </a:rPr>
              <a:pPr algn="r">
                <a:tabLst>
                  <a:tab pos="0" algn="l"/>
                </a:tabLst>
              </a:pPr>
              <a:t>28</a:t>
            </a:fld>
            <a:endParaRPr lang="en-US" sz="1333" spc="-1" dirty="0">
              <a:latin typeface="Arial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031596F-B55F-C4A2-9D88-4A7253005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813" y="2742119"/>
            <a:ext cx="5210616" cy="347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B595CB-8EF3-1561-A88A-C895E69E1E70}"/>
              </a:ext>
            </a:extLst>
          </p:cNvPr>
          <p:cNvSpPr txBox="1"/>
          <p:nvPr/>
        </p:nvSpPr>
        <p:spPr>
          <a:xfrm>
            <a:off x="7822988" y="2051565"/>
            <a:ext cx="4062961" cy="764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83" dirty="0"/>
              <a:t>International collaboration of ~500 scientists worldwide</a:t>
            </a:r>
          </a:p>
        </p:txBody>
      </p:sp>
    </p:spTree>
    <p:extLst>
      <p:ext uri="{BB962C8B-B14F-4D97-AF65-F5344CB8AC3E}">
        <p14:creationId xmlns:p14="http://schemas.microsoft.com/office/powerpoint/2010/main" val="17396881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5C447BF-030B-6AD9-A5DE-2F8DC5F778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9AA049-CCF3-CCE5-53FC-0322DADEB8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921132"/>
            <a:ext cx="11644249" cy="4435296"/>
          </a:xfrm>
          <a:noFill/>
        </p:spPr>
        <p:txBody>
          <a:bodyPr>
            <a:normAutofit/>
          </a:bodyPr>
          <a:lstStyle/>
          <a:p>
            <a:pPr lvl="1"/>
            <a:r>
              <a:rPr lang="en-US" dirty="0">
                <a:solidFill>
                  <a:schemeClr val="bg1"/>
                </a:solidFill>
              </a:rPr>
              <a:t>Machine Learning is becoming one of the essential methods in high-energy particle physics and astrophysics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Great fundamental physics results about particle physics and cosmology are found</a:t>
            </a: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Machine learning gets easier by utilizing state-of-the-art toolkits to allow physicists to perform great analysis without being an expert in them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1F61CB-155E-B6DB-74D5-476B202F2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2" y="0"/>
            <a:ext cx="9592644" cy="119030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5" name="Google Shape;1790;g255619a4f71_1_1837">
            <a:extLst>
              <a:ext uri="{FF2B5EF4-FFF2-40B4-BE49-F238E27FC236}">
                <a16:creationId xmlns:a16="http://schemas.microsoft.com/office/drawing/2014/main" id="{904CF474-55C7-D075-0151-D3948B7027D4}"/>
              </a:ext>
            </a:extLst>
          </p:cNvPr>
          <p:cNvSpPr/>
          <p:nvPr/>
        </p:nvSpPr>
        <p:spPr>
          <a:xfrm>
            <a:off x="11580912" y="6524326"/>
            <a:ext cx="610075" cy="297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600" tIns="45600" rIns="45600" bIns="45600" anchor="ctr">
            <a:spAutoFit/>
          </a:bodyPr>
          <a:lstStyle/>
          <a:p>
            <a:pPr algn="r">
              <a:tabLst>
                <a:tab pos="0" algn="l"/>
              </a:tabLst>
            </a:pPr>
            <a:fld id="{452B3521-ED51-4F4A-8995-E19223C398E0}" type="slidenum">
              <a:rPr lang="en" sz="1333" spc="-1">
                <a:solidFill>
                  <a:srgbClr val="888888"/>
                </a:solidFill>
                <a:latin typeface="Inter Light"/>
                <a:ea typeface="Inter Light"/>
              </a:rPr>
              <a:pPr algn="r">
                <a:tabLst>
                  <a:tab pos="0" algn="l"/>
                </a:tabLst>
              </a:pPr>
              <a:t>29</a:t>
            </a:fld>
            <a:endParaRPr lang="en-US" sz="1333" spc="-1" dirty="0">
              <a:latin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95D414-276C-72BE-5A4E-EA2ED859C98E}"/>
              </a:ext>
            </a:extLst>
          </p:cNvPr>
          <p:cNvSpPr txBox="1"/>
          <p:nvPr/>
        </p:nvSpPr>
        <p:spPr>
          <a:xfrm>
            <a:off x="4689251" y="5490757"/>
            <a:ext cx="3952813" cy="39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40" dirty="0">
                <a:solidFill>
                  <a:schemeClr val="bg1"/>
                </a:solidFill>
              </a:rPr>
              <a:t>Thank you very much for listening!!!</a:t>
            </a:r>
          </a:p>
        </p:txBody>
      </p:sp>
    </p:spTree>
    <p:extLst>
      <p:ext uri="{BB962C8B-B14F-4D97-AF65-F5344CB8AC3E}">
        <p14:creationId xmlns:p14="http://schemas.microsoft.com/office/powerpoint/2010/main" val="1468432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eutrinos Lighter Than Electrons">
            <a:extLst>
              <a:ext uri="{FF2B5EF4-FFF2-40B4-BE49-F238E27FC236}">
                <a16:creationId xmlns:a16="http://schemas.microsoft.com/office/drawing/2014/main" id="{F8701901-E4BE-2244-8ABF-EB71738FEB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3109" y="1913619"/>
            <a:ext cx="8068891" cy="444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030B5D-4986-A04C-90AA-99BE99289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244667" cy="114300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Astroparticle physics</a:t>
            </a:r>
            <a:br>
              <a:rPr lang="en-US" sz="4400" dirty="0"/>
            </a:br>
            <a:r>
              <a:rPr lang="en-US" sz="4400" dirty="0"/>
              <a:t>Why are we doing it?</a:t>
            </a:r>
            <a:endParaRPr lang="en-US" dirty="0"/>
          </a:p>
        </p:txBody>
      </p:sp>
      <p:pic>
        <p:nvPicPr>
          <p:cNvPr id="4098" name="Picture 2" descr="CR Energy Spectrum | IceCube Masterclass">
            <a:extLst>
              <a:ext uri="{FF2B5EF4-FFF2-40B4-BE49-F238E27FC236}">
                <a16:creationId xmlns:a16="http://schemas.microsoft.com/office/drawing/2014/main" id="{3EF78738-6EDF-8740-A196-281A9C1B2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32" y="2131186"/>
            <a:ext cx="4045997" cy="472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BF7B5F-9483-704E-9B65-13E565B22E3A}"/>
              </a:ext>
            </a:extLst>
          </p:cNvPr>
          <p:cNvSpPr txBox="1"/>
          <p:nvPr/>
        </p:nvSpPr>
        <p:spPr>
          <a:xfrm>
            <a:off x="-1" y="1248199"/>
            <a:ext cx="5609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Measuring particles from outer space for 100 years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Energies way beyond state-of the-art accelerators – Nature’s free big accelerator </a:t>
            </a:r>
            <a:r>
              <a:rPr lang="en-US" dirty="0">
                <a:sym typeface="Wingdings" pitchFamily="2" charset="2"/>
              </a:rPr>
              <a:t>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5C8BAF-1C40-1C40-9D46-E4BEDFD54133}"/>
              </a:ext>
            </a:extLst>
          </p:cNvPr>
          <p:cNvSpPr txBox="1"/>
          <p:nvPr/>
        </p:nvSpPr>
        <p:spPr>
          <a:xfrm>
            <a:off x="6273945" y="1339339"/>
            <a:ext cx="5609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Astroparticle physics is one way to probing the universe and looking for new physics</a:t>
            </a:r>
          </a:p>
          <a:p>
            <a:endParaRPr lang="en-US" dirty="0"/>
          </a:p>
        </p:txBody>
      </p:sp>
      <p:sp>
        <p:nvSpPr>
          <p:cNvPr id="7" name="Google Shape;1790;g255619a4f71_1_1837">
            <a:extLst>
              <a:ext uri="{FF2B5EF4-FFF2-40B4-BE49-F238E27FC236}">
                <a16:creationId xmlns:a16="http://schemas.microsoft.com/office/drawing/2014/main" id="{71505709-A1A1-F33F-760D-ACD7EFD591B3}"/>
              </a:ext>
            </a:extLst>
          </p:cNvPr>
          <p:cNvSpPr/>
          <p:nvPr/>
        </p:nvSpPr>
        <p:spPr>
          <a:xfrm>
            <a:off x="11503110" y="6578992"/>
            <a:ext cx="610075" cy="297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600" tIns="45600" rIns="45600" bIns="45600" anchor="ctr">
            <a:spAutoFit/>
          </a:bodyPr>
          <a:lstStyle/>
          <a:p>
            <a:pPr algn="r">
              <a:tabLst>
                <a:tab pos="0" algn="l"/>
              </a:tabLst>
            </a:pPr>
            <a:fld id="{452B3521-ED51-4F4A-8995-E19223C398E0}" type="slidenum">
              <a:rPr lang="en" sz="1333" spc="-1" smtClean="0">
                <a:solidFill>
                  <a:srgbClr val="888888"/>
                </a:solidFill>
                <a:latin typeface="Inter Light"/>
                <a:ea typeface="Inter Light"/>
              </a:rPr>
              <a:pPr algn="r">
                <a:tabLst>
                  <a:tab pos="0" algn="l"/>
                </a:tabLst>
              </a:pPr>
              <a:t>3</a:t>
            </a:fld>
            <a:endParaRPr lang="en-US" sz="1333" spc="-1" dirty="0">
              <a:latin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C2DBF5-3127-C0AF-AD07-FEF1C697B334}"/>
              </a:ext>
            </a:extLst>
          </p:cNvPr>
          <p:cNvSpPr txBox="1"/>
          <p:nvPr/>
        </p:nvSpPr>
        <p:spPr>
          <a:xfrm>
            <a:off x="2887039" y="3185257"/>
            <a:ext cx="6205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 err="1">
                <a:solidFill>
                  <a:srgbClr val="D1D2D3"/>
                </a:solidFill>
                <a:effectLst/>
                <a:latin typeface="Slack-Lato"/>
              </a:rPr>
              <a:t>axeon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8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3C4D7F-73B8-1971-BCD9-77E8E1601A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71D720-FE14-2FA2-0EB5-B6BEBD3D8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74D725-9B91-DCDF-5C42-46A00B28BF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1714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E45C6A-7B06-31BC-C4BA-2B80B697C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1605" y="1921132"/>
            <a:ext cx="4779688" cy="241582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>
                <a:latin typeface="Arial" charset="0"/>
                <a:cs typeface="Arial" charset="0"/>
              </a:rPr>
              <a:t>Each Digital Optical Module (DOM) operates independently</a:t>
            </a:r>
          </a:p>
          <a:p>
            <a:pPr marL="173279" indent="-173279"/>
            <a:endParaRPr lang="en-US" dirty="0">
              <a:latin typeface="Arial" charset="0"/>
              <a:cs typeface="Arial" charset="0"/>
            </a:endParaRPr>
          </a:p>
          <a:p>
            <a:pPr marL="173279" indent="-173279"/>
            <a:r>
              <a:rPr lang="en-US" dirty="0">
                <a:latin typeface="Arial" charset="0"/>
                <a:cs typeface="Arial" charset="0"/>
              </a:rPr>
              <a:t>collects light signal</a:t>
            </a:r>
          </a:p>
          <a:p>
            <a:pPr marL="173279" indent="-173279"/>
            <a:r>
              <a:rPr lang="en-US" dirty="0">
                <a:latin typeface="Arial" charset="0"/>
                <a:cs typeface="Arial" charset="0"/>
              </a:rPr>
              <a:t>digitizes</a:t>
            </a:r>
          </a:p>
          <a:p>
            <a:pPr marL="173279" indent="-173279"/>
            <a:r>
              <a:rPr lang="en-US" dirty="0">
                <a:latin typeface="Arial" charset="0"/>
                <a:cs typeface="Arial" charset="0"/>
              </a:rPr>
              <a:t>time stamp with 2 nanoseconds precision</a:t>
            </a:r>
          </a:p>
          <a:p>
            <a:pPr marL="173279" indent="-173279"/>
            <a:r>
              <a:rPr lang="en-US" dirty="0">
                <a:latin typeface="Arial" charset="0"/>
                <a:cs typeface="Arial" charset="0"/>
              </a:rPr>
              <a:t>Send results to a computer on the surface for further reconstruction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DD05C4-2F06-6C4F-FF74-054C84BB9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Optical Module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59C480-5C27-ED9D-82D1-5ECBDC6A50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4A03AF-92FA-7E0C-08BC-96A221CBE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8041" y="1921132"/>
            <a:ext cx="5476156" cy="49368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377043F-17F2-7A54-4497-E8B3E9F190D2}"/>
              </a:ext>
            </a:extLst>
          </p:cNvPr>
          <p:cNvSpPr/>
          <p:nvPr/>
        </p:nvSpPr>
        <p:spPr>
          <a:xfrm>
            <a:off x="6096000" y="1921131"/>
            <a:ext cx="1999526" cy="12642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A7C46E12-39CB-F68B-106C-4E0196881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44793" y="4682248"/>
            <a:ext cx="2840874" cy="2195221"/>
          </a:xfrm>
          <a:prstGeom prst="rect">
            <a:avLst/>
          </a:prstGeom>
          <a:noFill/>
          <a:effectLst>
            <a:softEdge rad="190500"/>
          </a:effectLst>
        </p:spPr>
      </p:pic>
      <p:sp>
        <p:nvSpPr>
          <p:cNvPr id="8" name="Google Shape;1790;g255619a4f71_1_1837">
            <a:extLst>
              <a:ext uri="{FF2B5EF4-FFF2-40B4-BE49-F238E27FC236}">
                <a16:creationId xmlns:a16="http://schemas.microsoft.com/office/drawing/2014/main" id="{58FBE7A4-D517-3E63-77D7-E8E2ACE574F8}"/>
              </a:ext>
            </a:extLst>
          </p:cNvPr>
          <p:cNvSpPr/>
          <p:nvPr/>
        </p:nvSpPr>
        <p:spPr>
          <a:xfrm>
            <a:off x="11580912" y="6524326"/>
            <a:ext cx="610075" cy="297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600" tIns="45600" rIns="45600" bIns="45600" anchor="ctr">
            <a:spAutoFit/>
          </a:bodyPr>
          <a:lstStyle/>
          <a:p>
            <a:pPr algn="r">
              <a:tabLst>
                <a:tab pos="0" algn="l"/>
              </a:tabLst>
            </a:pPr>
            <a:fld id="{452B3521-ED51-4F4A-8995-E19223C398E0}" type="slidenum">
              <a:rPr lang="en" sz="1333" spc="-1">
                <a:solidFill>
                  <a:srgbClr val="888888"/>
                </a:solidFill>
                <a:latin typeface="Inter Light"/>
                <a:ea typeface="Inter Light"/>
              </a:rPr>
              <a:pPr algn="r">
                <a:tabLst>
                  <a:tab pos="0" algn="l"/>
                </a:tabLst>
              </a:pPr>
              <a:t>31</a:t>
            </a:fld>
            <a:endParaRPr lang="en-US" sz="1333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87125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17D08B-0BF6-85E8-37BD-06B803A54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reconstruction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FC1B36-E11A-9720-B4B5-A9465FFD0E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oogle Shape;1059;g255619a4f71_1_1114">
            <a:extLst>
              <a:ext uri="{FF2B5EF4-FFF2-40B4-BE49-F238E27FC236}">
                <a16:creationId xmlns:a16="http://schemas.microsoft.com/office/drawing/2014/main" id="{3FB336F0-86F9-F789-AB8A-3C6FAEEBC76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199210" y="1900465"/>
            <a:ext cx="4043230" cy="4146624"/>
          </a:xfrm>
          <a:prstGeom prst="rect">
            <a:avLst/>
          </a:prstGeom>
          <a:ln w="0">
            <a:noFill/>
          </a:ln>
        </p:spPr>
      </p:pic>
      <p:grpSp>
        <p:nvGrpSpPr>
          <p:cNvPr id="7" name="Google Shape;1074;g255619a4f71_1_1114">
            <a:extLst>
              <a:ext uri="{FF2B5EF4-FFF2-40B4-BE49-F238E27FC236}">
                <a16:creationId xmlns:a16="http://schemas.microsoft.com/office/drawing/2014/main" id="{7678AB1E-39FD-4CFA-B164-6F56692688E7}"/>
              </a:ext>
            </a:extLst>
          </p:cNvPr>
          <p:cNvGrpSpPr>
            <a:grpSpLocks noChangeAspect="1"/>
          </p:cNvGrpSpPr>
          <p:nvPr/>
        </p:nvGrpSpPr>
        <p:grpSpPr>
          <a:xfrm>
            <a:off x="5910117" y="1938783"/>
            <a:ext cx="2085860" cy="2194550"/>
            <a:chOff x="4240440" y="945000"/>
            <a:chExt cx="1682280" cy="1769940"/>
          </a:xfrm>
        </p:grpSpPr>
        <p:pic>
          <p:nvPicPr>
            <p:cNvPr id="8" name="Google Shape;1075;g255619a4f71_1_1114" descr="Ein Bild, das Computer enthält.&#10;&#10;Automatisch generierte Beschreibung">
              <a:extLst>
                <a:ext uri="{FF2B5EF4-FFF2-40B4-BE49-F238E27FC236}">
                  <a16:creationId xmlns:a16="http://schemas.microsoft.com/office/drawing/2014/main" id="{B5F40DF3-6F79-32A4-1CE5-BD8E37D73AB9}"/>
                </a:ext>
              </a:extLst>
            </p:cNvPr>
            <p:cNvPicPr/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 rot="17435400">
              <a:off x="4286520" y="1323000"/>
              <a:ext cx="1372320" cy="1411560"/>
            </a:xfrm>
            <a:prstGeom prst="rect">
              <a:avLst/>
            </a:prstGeom>
            <a:ln w="0">
              <a:noFill/>
            </a:ln>
          </p:spPr>
        </p:pic>
        <p:grpSp>
          <p:nvGrpSpPr>
            <p:cNvPr id="9" name="Google Shape;1076;g255619a4f71_1_1114">
              <a:extLst>
                <a:ext uri="{FF2B5EF4-FFF2-40B4-BE49-F238E27FC236}">
                  <a16:creationId xmlns:a16="http://schemas.microsoft.com/office/drawing/2014/main" id="{9204FA1B-BFB7-EDFA-3C9D-21B8B76290E8}"/>
                </a:ext>
              </a:extLst>
            </p:cNvPr>
            <p:cNvGrpSpPr/>
            <p:nvPr/>
          </p:nvGrpSpPr>
          <p:grpSpPr>
            <a:xfrm>
              <a:off x="4973040" y="945000"/>
              <a:ext cx="854280" cy="838080"/>
              <a:chOff x="4973040" y="945000"/>
              <a:chExt cx="854280" cy="838080"/>
            </a:xfrm>
          </p:grpSpPr>
          <p:sp>
            <p:nvSpPr>
              <p:cNvPr id="12" name="Google Shape;1077;g255619a4f71_1_1114">
                <a:extLst>
                  <a:ext uri="{FF2B5EF4-FFF2-40B4-BE49-F238E27FC236}">
                    <a16:creationId xmlns:a16="http://schemas.microsoft.com/office/drawing/2014/main" id="{B846E78B-AE4D-AD30-B991-2E414E8DDC89}"/>
                  </a:ext>
                </a:extLst>
              </p:cNvPr>
              <p:cNvSpPr/>
              <p:nvPr/>
            </p:nvSpPr>
            <p:spPr>
              <a:xfrm rot="18111000">
                <a:off x="5664960" y="1302480"/>
                <a:ext cx="31680" cy="324360"/>
              </a:xfrm>
              <a:custGeom>
                <a:avLst/>
                <a:gdLst/>
                <a:ahLst/>
                <a:cxnLst/>
                <a:rect l="l" t="t" r="r" b="b"/>
                <a:pathLst>
                  <a:path w="140295" h="1414463">
                    <a:moveTo>
                      <a:pt x="0" y="1414463"/>
                    </a:moveTo>
                    <a:cubicBezTo>
                      <a:pt x="67369" y="1371104"/>
                      <a:pt x="134739" y="1327746"/>
                      <a:pt x="136922" y="1284685"/>
                    </a:cubicBezTo>
                    <a:cubicBezTo>
                      <a:pt x="139105" y="1241624"/>
                      <a:pt x="13295" y="1199555"/>
                      <a:pt x="13097" y="1156097"/>
                    </a:cubicBezTo>
                    <a:cubicBezTo>
                      <a:pt x="12899" y="1112639"/>
                      <a:pt x="137121" y="1068983"/>
                      <a:pt x="135732" y="1023938"/>
                    </a:cubicBezTo>
                    <a:cubicBezTo>
                      <a:pt x="134343" y="978893"/>
                      <a:pt x="4565" y="931267"/>
                      <a:pt x="4763" y="885825"/>
                    </a:cubicBezTo>
                    <a:cubicBezTo>
                      <a:pt x="4961" y="840383"/>
                      <a:pt x="136724" y="795536"/>
                      <a:pt x="136922" y="751285"/>
                    </a:cubicBezTo>
                    <a:cubicBezTo>
                      <a:pt x="137120" y="707034"/>
                      <a:pt x="7144" y="664369"/>
                      <a:pt x="5954" y="620316"/>
                    </a:cubicBezTo>
                    <a:cubicBezTo>
                      <a:pt x="4764" y="576263"/>
                      <a:pt x="129382" y="530622"/>
                      <a:pt x="129779" y="486966"/>
                    </a:cubicBezTo>
                    <a:cubicBezTo>
                      <a:pt x="130176" y="443310"/>
                      <a:pt x="6747" y="402233"/>
                      <a:pt x="8335" y="358378"/>
                    </a:cubicBezTo>
                    <a:cubicBezTo>
                      <a:pt x="9923" y="314523"/>
                      <a:pt x="129382" y="254794"/>
                      <a:pt x="139304" y="223838"/>
                    </a:cubicBezTo>
                    <a:cubicBezTo>
                      <a:pt x="149226" y="192882"/>
                      <a:pt x="81757" y="209947"/>
                      <a:pt x="67866" y="172641"/>
                    </a:cubicBezTo>
                    <a:cubicBezTo>
                      <a:pt x="53975" y="135335"/>
                      <a:pt x="54967" y="67667"/>
                      <a:pt x="55960" y="0"/>
                    </a:cubicBezTo>
                  </a:path>
                </a:pathLst>
              </a:custGeom>
              <a:noFill/>
              <a:ln w="25400">
                <a:solidFill>
                  <a:srgbClr val="53535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US" sz="1092"/>
              </a:p>
            </p:txBody>
          </p:sp>
          <p:pic>
            <p:nvPicPr>
              <p:cNvPr id="13" name="Google Shape;1078;g255619a4f71_1_1114">
                <a:extLst>
                  <a:ext uri="{FF2B5EF4-FFF2-40B4-BE49-F238E27FC236}">
                    <a16:creationId xmlns:a16="http://schemas.microsoft.com/office/drawing/2014/main" id="{AE2169D5-96AB-A6BC-A5AB-B0E259EB4871}"/>
                  </a:ext>
                </a:extLst>
              </p:cNvPr>
              <p:cNvPicPr/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>
              <a:xfrm>
                <a:off x="5072040" y="945000"/>
                <a:ext cx="558360" cy="46620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4" name="Google Shape;1079;g255619a4f71_1_1114">
                <a:extLst>
                  <a:ext uri="{FF2B5EF4-FFF2-40B4-BE49-F238E27FC236}">
                    <a16:creationId xmlns:a16="http://schemas.microsoft.com/office/drawing/2014/main" id="{04BD6D02-341D-C618-D266-3D85E8E95FC7}"/>
                  </a:ext>
                </a:extLst>
              </p:cNvPr>
              <p:cNvSpPr/>
              <p:nvPr/>
            </p:nvSpPr>
            <p:spPr>
              <a:xfrm rot="1880400">
                <a:off x="5055120" y="1365840"/>
                <a:ext cx="31680" cy="325080"/>
              </a:xfrm>
              <a:custGeom>
                <a:avLst/>
                <a:gdLst/>
                <a:ahLst/>
                <a:cxnLst/>
                <a:rect l="l" t="t" r="r" b="b"/>
                <a:pathLst>
                  <a:path w="140295" h="1414463">
                    <a:moveTo>
                      <a:pt x="0" y="1414463"/>
                    </a:moveTo>
                    <a:cubicBezTo>
                      <a:pt x="67369" y="1371104"/>
                      <a:pt x="134739" y="1327746"/>
                      <a:pt x="136922" y="1284685"/>
                    </a:cubicBezTo>
                    <a:cubicBezTo>
                      <a:pt x="139105" y="1241624"/>
                      <a:pt x="13295" y="1199555"/>
                      <a:pt x="13097" y="1156097"/>
                    </a:cubicBezTo>
                    <a:cubicBezTo>
                      <a:pt x="12899" y="1112639"/>
                      <a:pt x="137121" y="1068983"/>
                      <a:pt x="135732" y="1023938"/>
                    </a:cubicBezTo>
                    <a:cubicBezTo>
                      <a:pt x="134343" y="978893"/>
                      <a:pt x="4565" y="931267"/>
                      <a:pt x="4763" y="885825"/>
                    </a:cubicBezTo>
                    <a:cubicBezTo>
                      <a:pt x="4961" y="840383"/>
                      <a:pt x="136724" y="795536"/>
                      <a:pt x="136922" y="751285"/>
                    </a:cubicBezTo>
                    <a:cubicBezTo>
                      <a:pt x="137120" y="707034"/>
                      <a:pt x="7144" y="664369"/>
                      <a:pt x="5954" y="620316"/>
                    </a:cubicBezTo>
                    <a:cubicBezTo>
                      <a:pt x="4764" y="576263"/>
                      <a:pt x="129382" y="530622"/>
                      <a:pt x="129779" y="486966"/>
                    </a:cubicBezTo>
                    <a:cubicBezTo>
                      <a:pt x="130176" y="443310"/>
                      <a:pt x="6747" y="402233"/>
                      <a:pt x="8335" y="358378"/>
                    </a:cubicBezTo>
                    <a:cubicBezTo>
                      <a:pt x="9923" y="314523"/>
                      <a:pt x="129382" y="254794"/>
                      <a:pt x="139304" y="223838"/>
                    </a:cubicBezTo>
                    <a:cubicBezTo>
                      <a:pt x="149226" y="192882"/>
                      <a:pt x="81757" y="209947"/>
                      <a:pt x="67866" y="172641"/>
                    </a:cubicBezTo>
                    <a:cubicBezTo>
                      <a:pt x="53975" y="135335"/>
                      <a:pt x="54967" y="67667"/>
                      <a:pt x="55960" y="0"/>
                    </a:cubicBezTo>
                  </a:path>
                </a:pathLst>
              </a:custGeom>
              <a:noFill/>
              <a:ln w="25400">
                <a:solidFill>
                  <a:srgbClr val="53535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US" sz="1092"/>
              </a:p>
            </p:txBody>
          </p:sp>
          <p:sp>
            <p:nvSpPr>
              <p:cNvPr id="15" name="Google Shape;1080;g255619a4f71_1_1114">
                <a:extLst>
                  <a:ext uri="{FF2B5EF4-FFF2-40B4-BE49-F238E27FC236}">
                    <a16:creationId xmlns:a16="http://schemas.microsoft.com/office/drawing/2014/main" id="{E5DAD038-2B0E-70F6-AD39-7B130A894E65}"/>
                  </a:ext>
                </a:extLst>
              </p:cNvPr>
              <p:cNvSpPr/>
              <p:nvPr/>
            </p:nvSpPr>
            <p:spPr>
              <a:xfrm rot="419400">
                <a:off x="5299200" y="1455840"/>
                <a:ext cx="31680" cy="326160"/>
              </a:xfrm>
              <a:custGeom>
                <a:avLst/>
                <a:gdLst/>
                <a:ahLst/>
                <a:cxnLst/>
                <a:rect l="l" t="t" r="r" b="b"/>
                <a:pathLst>
                  <a:path w="140295" h="1414463">
                    <a:moveTo>
                      <a:pt x="0" y="1414463"/>
                    </a:moveTo>
                    <a:cubicBezTo>
                      <a:pt x="67369" y="1371104"/>
                      <a:pt x="134739" y="1327746"/>
                      <a:pt x="136922" y="1284685"/>
                    </a:cubicBezTo>
                    <a:cubicBezTo>
                      <a:pt x="139105" y="1241624"/>
                      <a:pt x="13295" y="1199555"/>
                      <a:pt x="13097" y="1156097"/>
                    </a:cubicBezTo>
                    <a:cubicBezTo>
                      <a:pt x="12899" y="1112639"/>
                      <a:pt x="137121" y="1068983"/>
                      <a:pt x="135732" y="1023938"/>
                    </a:cubicBezTo>
                    <a:cubicBezTo>
                      <a:pt x="134343" y="978893"/>
                      <a:pt x="4565" y="931267"/>
                      <a:pt x="4763" y="885825"/>
                    </a:cubicBezTo>
                    <a:cubicBezTo>
                      <a:pt x="4961" y="840383"/>
                      <a:pt x="136724" y="795536"/>
                      <a:pt x="136922" y="751285"/>
                    </a:cubicBezTo>
                    <a:cubicBezTo>
                      <a:pt x="137120" y="707034"/>
                      <a:pt x="7144" y="664369"/>
                      <a:pt x="5954" y="620316"/>
                    </a:cubicBezTo>
                    <a:cubicBezTo>
                      <a:pt x="4764" y="576263"/>
                      <a:pt x="129382" y="530622"/>
                      <a:pt x="129779" y="486966"/>
                    </a:cubicBezTo>
                    <a:cubicBezTo>
                      <a:pt x="130176" y="443310"/>
                      <a:pt x="6747" y="402233"/>
                      <a:pt x="8335" y="358378"/>
                    </a:cubicBezTo>
                    <a:cubicBezTo>
                      <a:pt x="9923" y="314523"/>
                      <a:pt x="129382" y="254794"/>
                      <a:pt x="139304" y="223838"/>
                    </a:cubicBezTo>
                    <a:cubicBezTo>
                      <a:pt x="149226" y="192882"/>
                      <a:pt x="81757" y="209947"/>
                      <a:pt x="67866" y="172641"/>
                    </a:cubicBezTo>
                    <a:cubicBezTo>
                      <a:pt x="53975" y="135335"/>
                      <a:pt x="54967" y="67667"/>
                      <a:pt x="55960" y="0"/>
                    </a:cubicBezTo>
                  </a:path>
                </a:pathLst>
              </a:custGeom>
              <a:noFill/>
              <a:ln w="25400">
                <a:solidFill>
                  <a:srgbClr val="53535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US" sz="1092"/>
              </a:p>
            </p:txBody>
          </p:sp>
          <p:sp>
            <p:nvSpPr>
              <p:cNvPr id="16" name="Google Shape;1081;g255619a4f71_1_1114">
                <a:extLst>
                  <a:ext uri="{FF2B5EF4-FFF2-40B4-BE49-F238E27FC236}">
                    <a16:creationId xmlns:a16="http://schemas.microsoft.com/office/drawing/2014/main" id="{64E5C7A1-53B7-FE7E-1B4A-050BFF0A345A}"/>
                  </a:ext>
                </a:extLst>
              </p:cNvPr>
              <p:cNvSpPr/>
              <p:nvPr/>
            </p:nvSpPr>
            <p:spPr>
              <a:xfrm rot="20592000">
                <a:off x="5455440" y="1440000"/>
                <a:ext cx="31680" cy="325080"/>
              </a:xfrm>
              <a:custGeom>
                <a:avLst/>
                <a:gdLst/>
                <a:ahLst/>
                <a:cxnLst/>
                <a:rect l="l" t="t" r="r" b="b"/>
                <a:pathLst>
                  <a:path w="140295" h="1414463">
                    <a:moveTo>
                      <a:pt x="0" y="1414463"/>
                    </a:moveTo>
                    <a:cubicBezTo>
                      <a:pt x="67369" y="1371104"/>
                      <a:pt x="134739" y="1327746"/>
                      <a:pt x="136922" y="1284685"/>
                    </a:cubicBezTo>
                    <a:cubicBezTo>
                      <a:pt x="139105" y="1241624"/>
                      <a:pt x="13295" y="1199555"/>
                      <a:pt x="13097" y="1156097"/>
                    </a:cubicBezTo>
                    <a:cubicBezTo>
                      <a:pt x="12899" y="1112639"/>
                      <a:pt x="137121" y="1068983"/>
                      <a:pt x="135732" y="1023938"/>
                    </a:cubicBezTo>
                    <a:cubicBezTo>
                      <a:pt x="134343" y="978893"/>
                      <a:pt x="4565" y="931267"/>
                      <a:pt x="4763" y="885825"/>
                    </a:cubicBezTo>
                    <a:cubicBezTo>
                      <a:pt x="4961" y="840383"/>
                      <a:pt x="136724" y="795536"/>
                      <a:pt x="136922" y="751285"/>
                    </a:cubicBezTo>
                    <a:cubicBezTo>
                      <a:pt x="137120" y="707034"/>
                      <a:pt x="7144" y="664369"/>
                      <a:pt x="5954" y="620316"/>
                    </a:cubicBezTo>
                    <a:cubicBezTo>
                      <a:pt x="4764" y="576263"/>
                      <a:pt x="129382" y="530622"/>
                      <a:pt x="129779" y="486966"/>
                    </a:cubicBezTo>
                    <a:cubicBezTo>
                      <a:pt x="130176" y="443310"/>
                      <a:pt x="6747" y="402233"/>
                      <a:pt x="8335" y="358378"/>
                    </a:cubicBezTo>
                    <a:cubicBezTo>
                      <a:pt x="9923" y="314523"/>
                      <a:pt x="129382" y="254794"/>
                      <a:pt x="139304" y="223838"/>
                    </a:cubicBezTo>
                    <a:cubicBezTo>
                      <a:pt x="149226" y="192882"/>
                      <a:pt x="81757" y="209947"/>
                      <a:pt x="67866" y="172641"/>
                    </a:cubicBezTo>
                    <a:cubicBezTo>
                      <a:pt x="53975" y="135335"/>
                      <a:pt x="54967" y="67667"/>
                      <a:pt x="55960" y="0"/>
                    </a:cubicBezTo>
                  </a:path>
                </a:pathLst>
              </a:custGeom>
              <a:noFill/>
              <a:ln w="25400">
                <a:solidFill>
                  <a:srgbClr val="53535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US" sz="1092"/>
              </a:p>
            </p:txBody>
          </p:sp>
        </p:grpSp>
        <p:sp>
          <p:nvSpPr>
            <p:cNvPr id="10" name="Google Shape;1082;g255619a4f71_1_1114">
              <a:extLst>
                <a:ext uri="{FF2B5EF4-FFF2-40B4-BE49-F238E27FC236}">
                  <a16:creationId xmlns:a16="http://schemas.microsoft.com/office/drawing/2014/main" id="{3FF1C843-30E2-B040-ACCD-6CC356165335}"/>
                </a:ext>
              </a:extLst>
            </p:cNvPr>
            <p:cNvSpPr/>
            <p:nvPr/>
          </p:nvSpPr>
          <p:spPr>
            <a:xfrm>
              <a:off x="4240440" y="1619280"/>
              <a:ext cx="938160" cy="10152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1477" tIns="20739" rIns="41477" bIns="20739" anchor="t">
              <a:spAutoFit/>
            </a:bodyPr>
            <a:lstStyle/>
            <a:p>
              <a:pPr algn="ctr">
                <a:tabLst>
                  <a:tab pos="0" algn="l"/>
                </a:tabLst>
              </a:pPr>
              <a:r>
                <a:rPr lang="en" sz="546" spc="-1">
                  <a:solidFill>
                    <a:srgbClr val="535353"/>
                  </a:solidFill>
                  <a:latin typeface="Inter"/>
                  <a:ea typeface="Inter"/>
                </a:rPr>
                <a:t>Cherenkov Radiation</a:t>
              </a:r>
              <a:endParaRPr lang="en-US" sz="546" spc="-1">
                <a:latin typeface="Arial"/>
              </a:endParaRPr>
            </a:p>
          </p:txBody>
        </p:sp>
        <p:sp>
          <p:nvSpPr>
            <p:cNvPr id="11" name="Google Shape;1083;g255619a4f71_1_1114">
              <a:extLst>
                <a:ext uri="{FF2B5EF4-FFF2-40B4-BE49-F238E27FC236}">
                  <a16:creationId xmlns:a16="http://schemas.microsoft.com/office/drawing/2014/main" id="{80728367-DB74-C5EC-FFC9-488CD8AF8500}"/>
                </a:ext>
              </a:extLst>
            </p:cNvPr>
            <p:cNvSpPr/>
            <p:nvPr/>
          </p:nvSpPr>
          <p:spPr>
            <a:xfrm rot="10800000" flipH="1">
              <a:off x="4723200" y="1621800"/>
              <a:ext cx="1199520" cy="4730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525">
              <a:solidFill>
                <a:srgbClr val="535353"/>
              </a:solidFill>
              <a:round/>
              <a:tailEnd type="triangle" w="lg" len="lg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sz="1092"/>
            </a:p>
          </p:txBody>
        </p:sp>
      </p:grpSp>
      <p:sp>
        <p:nvSpPr>
          <p:cNvPr id="17" name="Google Shape;1085;g255619a4f71_1_1114">
            <a:extLst>
              <a:ext uri="{FF2B5EF4-FFF2-40B4-BE49-F238E27FC236}">
                <a16:creationId xmlns:a16="http://schemas.microsoft.com/office/drawing/2014/main" id="{F1C2C529-157F-C299-F791-EAE2FEE3E5A8}"/>
              </a:ext>
            </a:extLst>
          </p:cNvPr>
          <p:cNvSpPr>
            <a:spLocks noChangeAspect="1"/>
          </p:cNvSpPr>
          <p:nvPr/>
        </p:nvSpPr>
        <p:spPr>
          <a:xfrm>
            <a:off x="8680373" y="4443373"/>
            <a:ext cx="2756458" cy="612121"/>
          </a:xfrm>
          <a:prstGeom prst="rect">
            <a:avLst/>
          </a:pr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1477" tIns="20739" rIns="41477" bIns="20739" anchor="t">
            <a:noAutofit/>
          </a:bodyPr>
          <a:lstStyle/>
          <a:p>
            <a:pPr>
              <a:tabLst>
                <a:tab pos="0" algn="l"/>
              </a:tabLst>
            </a:pPr>
            <a:r>
              <a:rPr lang="en" sz="667" spc="-1">
                <a:solidFill>
                  <a:srgbClr val="000000"/>
                </a:solidFill>
                <a:latin typeface="Arial"/>
                <a:ea typeface="Arial"/>
              </a:rPr>
              <a:t> </a:t>
            </a:r>
            <a:endParaRPr lang="en-US" sz="667" spc="-1">
              <a:latin typeface="Arial"/>
            </a:endParaRPr>
          </a:p>
        </p:txBody>
      </p:sp>
      <p:grpSp>
        <p:nvGrpSpPr>
          <p:cNvPr id="18" name="Google Shape;1086;g255619a4f71_1_1114">
            <a:extLst>
              <a:ext uri="{FF2B5EF4-FFF2-40B4-BE49-F238E27FC236}">
                <a16:creationId xmlns:a16="http://schemas.microsoft.com/office/drawing/2014/main" id="{3B74580A-2A02-28DA-4F9F-454F4ECF463E}"/>
              </a:ext>
            </a:extLst>
          </p:cNvPr>
          <p:cNvGrpSpPr>
            <a:grpSpLocks noChangeAspect="1"/>
          </p:cNvGrpSpPr>
          <p:nvPr/>
        </p:nvGrpSpPr>
        <p:grpSpPr>
          <a:xfrm>
            <a:off x="11004277" y="4359760"/>
            <a:ext cx="723018" cy="687216"/>
            <a:chOff x="6891120" y="2265120"/>
            <a:chExt cx="1192320" cy="1133280"/>
          </a:xfrm>
        </p:grpSpPr>
        <p:grpSp>
          <p:nvGrpSpPr>
            <p:cNvPr id="19" name="Google Shape;1087;g255619a4f71_1_1114">
              <a:extLst>
                <a:ext uri="{FF2B5EF4-FFF2-40B4-BE49-F238E27FC236}">
                  <a16:creationId xmlns:a16="http://schemas.microsoft.com/office/drawing/2014/main" id="{2F9D6637-222D-3F36-81CE-7C9DDA0E1567}"/>
                </a:ext>
              </a:extLst>
            </p:cNvPr>
            <p:cNvGrpSpPr/>
            <p:nvPr/>
          </p:nvGrpSpPr>
          <p:grpSpPr>
            <a:xfrm>
              <a:off x="6891120" y="2416320"/>
              <a:ext cx="1192320" cy="835920"/>
              <a:chOff x="6891120" y="2416320"/>
              <a:chExt cx="1192320" cy="835920"/>
            </a:xfrm>
          </p:grpSpPr>
          <p:sp>
            <p:nvSpPr>
              <p:cNvPr id="83" name="Google Shape;1088;g255619a4f71_1_1114">
                <a:extLst>
                  <a:ext uri="{FF2B5EF4-FFF2-40B4-BE49-F238E27FC236}">
                    <a16:creationId xmlns:a16="http://schemas.microsoft.com/office/drawing/2014/main" id="{A9B932FE-FF68-9483-83FC-4847D8CF35FF}"/>
                  </a:ext>
                </a:extLst>
              </p:cNvPr>
              <p:cNvSpPr/>
              <p:nvPr/>
            </p:nvSpPr>
            <p:spPr>
              <a:xfrm>
                <a:off x="7075440" y="3048840"/>
                <a:ext cx="100800" cy="201600"/>
              </a:xfrm>
              <a:prstGeom prst="rect">
                <a:avLst/>
              </a:prstGeom>
              <a:solidFill>
                <a:srgbClr val="F2F2F2"/>
              </a:solidFill>
              <a:ln w="25400">
                <a:solidFill>
                  <a:srgbClr val="7D7D7D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US" sz="1092"/>
              </a:p>
            </p:txBody>
          </p:sp>
          <p:sp>
            <p:nvSpPr>
              <p:cNvPr id="84" name="Google Shape;1089;g255619a4f71_1_1114">
                <a:extLst>
                  <a:ext uri="{FF2B5EF4-FFF2-40B4-BE49-F238E27FC236}">
                    <a16:creationId xmlns:a16="http://schemas.microsoft.com/office/drawing/2014/main" id="{94B738B6-EF67-1802-1C8F-AFDC24C85C18}"/>
                  </a:ext>
                </a:extLst>
              </p:cNvPr>
              <p:cNvSpPr/>
              <p:nvPr/>
            </p:nvSpPr>
            <p:spPr>
              <a:xfrm>
                <a:off x="7176960" y="2459880"/>
                <a:ext cx="96840" cy="790920"/>
              </a:xfrm>
              <a:prstGeom prst="rect">
                <a:avLst/>
              </a:prstGeom>
              <a:solidFill>
                <a:srgbClr val="F2F2F2"/>
              </a:solidFill>
              <a:ln w="25400">
                <a:solidFill>
                  <a:srgbClr val="7D7D7D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US" sz="1092"/>
              </a:p>
            </p:txBody>
          </p:sp>
          <p:sp>
            <p:nvSpPr>
              <p:cNvPr id="85" name="Google Shape;1090;g255619a4f71_1_1114">
                <a:extLst>
                  <a:ext uri="{FF2B5EF4-FFF2-40B4-BE49-F238E27FC236}">
                    <a16:creationId xmlns:a16="http://schemas.microsoft.com/office/drawing/2014/main" id="{8D2ED2AC-37F3-007A-CEBA-3391C1C8AF67}"/>
                  </a:ext>
                </a:extLst>
              </p:cNvPr>
              <p:cNvSpPr/>
              <p:nvPr/>
            </p:nvSpPr>
            <p:spPr>
              <a:xfrm>
                <a:off x="7274520" y="2615760"/>
                <a:ext cx="96840" cy="635040"/>
              </a:xfrm>
              <a:prstGeom prst="rect">
                <a:avLst/>
              </a:prstGeom>
              <a:solidFill>
                <a:srgbClr val="F2F2F2"/>
              </a:solidFill>
              <a:ln w="25400">
                <a:solidFill>
                  <a:srgbClr val="7D7D7D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US" sz="1092"/>
              </a:p>
            </p:txBody>
          </p:sp>
          <p:sp>
            <p:nvSpPr>
              <p:cNvPr id="86" name="Google Shape;1091;g255619a4f71_1_1114">
                <a:extLst>
                  <a:ext uri="{FF2B5EF4-FFF2-40B4-BE49-F238E27FC236}">
                    <a16:creationId xmlns:a16="http://schemas.microsoft.com/office/drawing/2014/main" id="{011FD33B-288E-8E3F-379D-02845D05DDA0}"/>
                  </a:ext>
                </a:extLst>
              </p:cNvPr>
              <p:cNvSpPr/>
              <p:nvPr/>
            </p:nvSpPr>
            <p:spPr>
              <a:xfrm>
                <a:off x="7371720" y="2880720"/>
                <a:ext cx="96840" cy="370080"/>
              </a:xfrm>
              <a:prstGeom prst="rect">
                <a:avLst/>
              </a:prstGeom>
              <a:solidFill>
                <a:srgbClr val="F2F2F2"/>
              </a:solidFill>
              <a:ln w="25400">
                <a:solidFill>
                  <a:srgbClr val="7D7D7D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US" sz="1092"/>
              </a:p>
            </p:txBody>
          </p:sp>
          <p:sp>
            <p:nvSpPr>
              <p:cNvPr id="87" name="Google Shape;1092;g255619a4f71_1_1114">
                <a:extLst>
                  <a:ext uri="{FF2B5EF4-FFF2-40B4-BE49-F238E27FC236}">
                    <a16:creationId xmlns:a16="http://schemas.microsoft.com/office/drawing/2014/main" id="{F4706BD4-4336-3C5A-74C9-C2AC93B420CF}"/>
                  </a:ext>
                </a:extLst>
              </p:cNvPr>
              <p:cNvSpPr/>
              <p:nvPr/>
            </p:nvSpPr>
            <p:spPr>
              <a:xfrm>
                <a:off x="7469280" y="2982240"/>
                <a:ext cx="96840" cy="268200"/>
              </a:xfrm>
              <a:prstGeom prst="rect">
                <a:avLst/>
              </a:prstGeom>
              <a:solidFill>
                <a:srgbClr val="F2F2F2"/>
              </a:solidFill>
              <a:ln w="25400">
                <a:solidFill>
                  <a:srgbClr val="7D7D7D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US" sz="1092"/>
              </a:p>
            </p:txBody>
          </p:sp>
          <p:sp>
            <p:nvSpPr>
              <p:cNvPr id="88" name="Google Shape;1093;g255619a4f71_1_1114">
                <a:extLst>
                  <a:ext uri="{FF2B5EF4-FFF2-40B4-BE49-F238E27FC236}">
                    <a16:creationId xmlns:a16="http://schemas.microsoft.com/office/drawing/2014/main" id="{2DDBB560-1419-0573-AED4-70C6D05AF638}"/>
                  </a:ext>
                </a:extLst>
              </p:cNvPr>
              <p:cNvSpPr/>
              <p:nvPr/>
            </p:nvSpPr>
            <p:spPr>
              <a:xfrm>
                <a:off x="7566840" y="2947680"/>
                <a:ext cx="96840" cy="302760"/>
              </a:xfrm>
              <a:prstGeom prst="rect">
                <a:avLst/>
              </a:prstGeom>
              <a:solidFill>
                <a:srgbClr val="F2F2F2"/>
              </a:solidFill>
              <a:ln w="25400">
                <a:solidFill>
                  <a:srgbClr val="7D7D7D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US" sz="1092"/>
              </a:p>
            </p:txBody>
          </p:sp>
          <p:sp>
            <p:nvSpPr>
              <p:cNvPr id="89" name="Google Shape;1094;g255619a4f71_1_1114">
                <a:extLst>
                  <a:ext uri="{FF2B5EF4-FFF2-40B4-BE49-F238E27FC236}">
                    <a16:creationId xmlns:a16="http://schemas.microsoft.com/office/drawing/2014/main" id="{D71540F3-916E-7D32-68FD-6BDEF58A990F}"/>
                  </a:ext>
                </a:extLst>
              </p:cNvPr>
              <p:cNvSpPr/>
              <p:nvPr/>
            </p:nvSpPr>
            <p:spPr>
              <a:xfrm>
                <a:off x="7664400" y="2857320"/>
                <a:ext cx="96840" cy="391320"/>
              </a:xfrm>
              <a:prstGeom prst="rect">
                <a:avLst/>
              </a:prstGeom>
              <a:solidFill>
                <a:srgbClr val="F2F2F2"/>
              </a:solidFill>
              <a:ln w="25400">
                <a:solidFill>
                  <a:srgbClr val="7D7D7D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US" sz="1092"/>
              </a:p>
            </p:txBody>
          </p:sp>
          <p:sp>
            <p:nvSpPr>
              <p:cNvPr id="90" name="Google Shape;1095;g255619a4f71_1_1114">
                <a:extLst>
                  <a:ext uri="{FF2B5EF4-FFF2-40B4-BE49-F238E27FC236}">
                    <a16:creationId xmlns:a16="http://schemas.microsoft.com/office/drawing/2014/main" id="{397448A8-5C07-9361-8920-0200547E954E}"/>
                  </a:ext>
                </a:extLst>
              </p:cNvPr>
              <p:cNvSpPr/>
              <p:nvPr/>
            </p:nvSpPr>
            <p:spPr>
              <a:xfrm>
                <a:off x="7761600" y="3101400"/>
                <a:ext cx="96840" cy="147240"/>
              </a:xfrm>
              <a:prstGeom prst="rect">
                <a:avLst/>
              </a:prstGeom>
              <a:solidFill>
                <a:srgbClr val="F2F2F2"/>
              </a:solidFill>
              <a:ln w="25400">
                <a:solidFill>
                  <a:srgbClr val="7D7D7D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US" sz="1092"/>
              </a:p>
            </p:txBody>
          </p:sp>
          <p:sp>
            <p:nvSpPr>
              <p:cNvPr id="91" name="Google Shape;1096;g255619a4f71_1_1114">
                <a:extLst>
                  <a:ext uri="{FF2B5EF4-FFF2-40B4-BE49-F238E27FC236}">
                    <a16:creationId xmlns:a16="http://schemas.microsoft.com/office/drawing/2014/main" id="{5C8A535B-0F28-833D-D68E-F3931AFE2FC8}"/>
                  </a:ext>
                </a:extLst>
              </p:cNvPr>
              <p:cNvSpPr/>
              <p:nvPr/>
            </p:nvSpPr>
            <p:spPr>
              <a:xfrm>
                <a:off x="7859160" y="3207960"/>
                <a:ext cx="96840" cy="40680"/>
              </a:xfrm>
              <a:prstGeom prst="rect">
                <a:avLst/>
              </a:prstGeom>
              <a:solidFill>
                <a:srgbClr val="F2F2F2"/>
              </a:solidFill>
              <a:ln w="25400">
                <a:solidFill>
                  <a:srgbClr val="7D7D7D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US" sz="1092"/>
              </a:p>
            </p:txBody>
          </p:sp>
          <p:sp>
            <p:nvSpPr>
              <p:cNvPr id="92" name="Google Shape;1097;g255619a4f71_1_1114">
                <a:extLst>
                  <a:ext uri="{FF2B5EF4-FFF2-40B4-BE49-F238E27FC236}">
                    <a16:creationId xmlns:a16="http://schemas.microsoft.com/office/drawing/2014/main" id="{4A23EA6D-62D8-F242-E88D-A5EF1DDDEE62}"/>
                  </a:ext>
                </a:extLst>
              </p:cNvPr>
              <p:cNvSpPr/>
              <p:nvPr/>
            </p:nvSpPr>
            <p:spPr>
              <a:xfrm>
                <a:off x="6891120" y="2416320"/>
                <a:ext cx="1192320" cy="835920"/>
              </a:xfrm>
              <a:custGeom>
                <a:avLst/>
                <a:gdLst/>
                <a:ahLst/>
                <a:cxnLst/>
                <a:rect l="l" t="t" r="r" b="b"/>
                <a:pathLst>
                  <a:path w="5375910" h="3818294">
                    <a:moveTo>
                      <a:pt x="0" y="3805884"/>
                    </a:moveTo>
                    <a:lnTo>
                      <a:pt x="289560" y="3805884"/>
                    </a:lnTo>
                    <a:cubicBezTo>
                      <a:pt x="379730" y="3803979"/>
                      <a:pt x="461010" y="3816679"/>
                      <a:pt x="541020" y="3794454"/>
                    </a:cubicBezTo>
                    <a:cubicBezTo>
                      <a:pt x="621030" y="3772229"/>
                      <a:pt x="669290" y="3828109"/>
                      <a:pt x="769620" y="3672534"/>
                    </a:cubicBezTo>
                    <a:cubicBezTo>
                      <a:pt x="869950" y="3516959"/>
                      <a:pt x="1032510" y="3461079"/>
                      <a:pt x="1143000" y="2861004"/>
                    </a:cubicBezTo>
                    <a:cubicBezTo>
                      <a:pt x="1253490" y="2260929"/>
                      <a:pt x="1310005" y="392759"/>
                      <a:pt x="1432560" y="72084"/>
                    </a:cubicBezTo>
                    <a:cubicBezTo>
                      <a:pt x="1555115" y="-248591"/>
                      <a:pt x="1722755" y="583894"/>
                      <a:pt x="1878330" y="936954"/>
                    </a:cubicBezTo>
                    <a:cubicBezTo>
                      <a:pt x="2033905" y="1290014"/>
                      <a:pt x="2211070" y="1907234"/>
                      <a:pt x="2366010" y="2190444"/>
                    </a:cubicBezTo>
                    <a:cubicBezTo>
                      <a:pt x="2520950" y="2473654"/>
                      <a:pt x="2592070" y="2669869"/>
                      <a:pt x="2807970" y="2636214"/>
                    </a:cubicBezTo>
                    <a:cubicBezTo>
                      <a:pt x="3023870" y="2602559"/>
                      <a:pt x="3444875" y="1911044"/>
                      <a:pt x="3661410" y="1988514"/>
                    </a:cubicBezTo>
                    <a:cubicBezTo>
                      <a:pt x="3877945" y="2065984"/>
                      <a:pt x="3945255" y="2822904"/>
                      <a:pt x="4107180" y="3101034"/>
                    </a:cubicBezTo>
                    <a:cubicBezTo>
                      <a:pt x="4269105" y="3379164"/>
                      <a:pt x="4421505" y="3539819"/>
                      <a:pt x="4632960" y="3657294"/>
                    </a:cubicBezTo>
                    <a:cubicBezTo>
                      <a:pt x="4844415" y="3774769"/>
                      <a:pt x="5306695" y="3849064"/>
                      <a:pt x="5375910" y="3805884"/>
                    </a:cubicBezTo>
                  </a:path>
                </a:pathLst>
              </a:custGeom>
              <a:noFill/>
              <a:ln w="25400">
                <a:solidFill>
                  <a:srgbClr val="7F7F7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US" sz="1092"/>
              </a:p>
            </p:txBody>
          </p:sp>
          <p:sp>
            <p:nvSpPr>
              <p:cNvPr id="93" name="Google Shape;1098;g255619a4f71_1_1114">
                <a:extLst>
                  <a:ext uri="{FF2B5EF4-FFF2-40B4-BE49-F238E27FC236}">
                    <a16:creationId xmlns:a16="http://schemas.microsoft.com/office/drawing/2014/main" id="{55D6A76B-7B34-A1E2-9FC6-A7D81C14FD2A}"/>
                  </a:ext>
                </a:extLst>
              </p:cNvPr>
              <p:cNvSpPr/>
              <p:nvPr/>
            </p:nvSpPr>
            <p:spPr>
              <a:xfrm flipH="1">
                <a:off x="6894720" y="3251160"/>
                <a:ext cx="118692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2700">
                <a:solidFill>
                  <a:srgbClr val="7F7F7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US" sz="1092"/>
              </a:p>
            </p:txBody>
          </p:sp>
        </p:grpSp>
        <p:grpSp>
          <p:nvGrpSpPr>
            <p:cNvPr id="20" name="Google Shape;1099;g255619a4f71_1_1114">
              <a:extLst>
                <a:ext uri="{FF2B5EF4-FFF2-40B4-BE49-F238E27FC236}">
                  <a16:creationId xmlns:a16="http://schemas.microsoft.com/office/drawing/2014/main" id="{A18EB25C-939C-CEB7-BCF2-1DFD75335365}"/>
                </a:ext>
              </a:extLst>
            </p:cNvPr>
            <p:cNvGrpSpPr/>
            <p:nvPr/>
          </p:nvGrpSpPr>
          <p:grpSpPr>
            <a:xfrm>
              <a:off x="7028640" y="2265120"/>
              <a:ext cx="1016280" cy="1133280"/>
              <a:chOff x="7028640" y="2265120"/>
              <a:chExt cx="1016280" cy="1133280"/>
            </a:xfrm>
          </p:grpSpPr>
          <p:grpSp>
            <p:nvGrpSpPr>
              <p:cNvPr id="21" name="Google Shape;1100;g255619a4f71_1_1114">
                <a:extLst>
                  <a:ext uri="{FF2B5EF4-FFF2-40B4-BE49-F238E27FC236}">
                    <a16:creationId xmlns:a16="http://schemas.microsoft.com/office/drawing/2014/main" id="{187CD230-53DA-109C-159E-A0E260C03CE1}"/>
                  </a:ext>
                </a:extLst>
              </p:cNvPr>
              <p:cNvGrpSpPr/>
              <p:nvPr/>
            </p:nvGrpSpPr>
            <p:grpSpPr>
              <a:xfrm>
                <a:off x="7263720" y="2265120"/>
                <a:ext cx="781200" cy="886680"/>
                <a:chOff x="7263720" y="2265120"/>
                <a:chExt cx="781200" cy="886680"/>
              </a:xfrm>
            </p:grpSpPr>
            <p:sp>
              <p:nvSpPr>
                <p:cNvPr id="73" name="Google Shape;1101;g255619a4f71_1_1114">
                  <a:extLst>
                    <a:ext uri="{FF2B5EF4-FFF2-40B4-BE49-F238E27FC236}">
                      <a16:creationId xmlns:a16="http://schemas.microsoft.com/office/drawing/2014/main" id="{E745CE7A-FC42-D012-015E-DC6C6DCA1801}"/>
                    </a:ext>
                  </a:extLst>
                </p:cNvPr>
                <p:cNvSpPr/>
                <p:nvPr/>
              </p:nvSpPr>
              <p:spPr>
                <a:xfrm>
                  <a:off x="7263720" y="2265120"/>
                  <a:ext cx="781200" cy="886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173" h="3089273">
                      <a:moveTo>
                        <a:pt x="332200" y="2051152"/>
                      </a:moveTo>
                      <a:cubicBezTo>
                        <a:pt x="273462" y="1942408"/>
                        <a:pt x="163925" y="1802709"/>
                        <a:pt x="110744" y="1677296"/>
                      </a:cubicBezTo>
                      <a:cubicBezTo>
                        <a:pt x="57563" y="1551883"/>
                        <a:pt x="29384" y="1428852"/>
                        <a:pt x="13112" y="1298677"/>
                      </a:cubicBezTo>
                      <a:cubicBezTo>
                        <a:pt x="-3160" y="1168502"/>
                        <a:pt x="-5541" y="1018483"/>
                        <a:pt x="13112" y="896246"/>
                      </a:cubicBezTo>
                      <a:cubicBezTo>
                        <a:pt x="31765" y="774009"/>
                        <a:pt x="68278" y="664471"/>
                        <a:pt x="125031" y="565252"/>
                      </a:cubicBezTo>
                      <a:cubicBezTo>
                        <a:pt x="181784" y="466033"/>
                        <a:pt x="259175" y="377530"/>
                        <a:pt x="353631" y="300933"/>
                      </a:cubicBezTo>
                      <a:cubicBezTo>
                        <a:pt x="448087" y="224336"/>
                        <a:pt x="570722" y="155280"/>
                        <a:pt x="691769" y="105671"/>
                      </a:cubicBezTo>
                      <a:cubicBezTo>
                        <a:pt x="812816" y="56062"/>
                        <a:pt x="952515" y="14786"/>
                        <a:pt x="1079912" y="3277"/>
                      </a:cubicBezTo>
                      <a:cubicBezTo>
                        <a:pt x="1207309" y="-8232"/>
                        <a:pt x="1341056" y="12406"/>
                        <a:pt x="1456150" y="36615"/>
                      </a:cubicBezTo>
                      <a:cubicBezTo>
                        <a:pt x="1571244" y="60824"/>
                        <a:pt x="1679988" y="106464"/>
                        <a:pt x="1770475" y="148533"/>
                      </a:cubicBezTo>
                      <a:cubicBezTo>
                        <a:pt x="1860963" y="190602"/>
                        <a:pt x="1923669" y="224733"/>
                        <a:pt x="1999075" y="289027"/>
                      </a:cubicBezTo>
                      <a:cubicBezTo>
                        <a:pt x="2074481" y="353321"/>
                        <a:pt x="2166159" y="454127"/>
                        <a:pt x="2222912" y="534296"/>
                      </a:cubicBezTo>
                      <a:cubicBezTo>
                        <a:pt x="2279665" y="614465"/>
                        <a:pt x="2313400" y="683521"/>
                        <a:pt x="2339594" y="770040"/>
                      </a:cubicBezTo>
                      <a:cubicBezTo>
                        <a:pt x="2365788" y="856559"/>
                        <a:pt x="2385234" y="960539"/>
                        <a:pt x="2380075" y="1053408"/>
                      </a:cubicBezTo>
                      <a:cubicBezTo>
                        <a:pt x="2374916" y="1146277"/>
                        <a:pt x="2303478" y="1256211"/>
                        <a:pt x="2308637" y="1327252"/>
                      </a:cubicBezTo>
                      <a:cubicBezTo>
                        <a:pt x="2313796" y="1398293"/>
                        <a:pt x="2374915" y="1431630"/>
                        <a:pt x="2411031" y="1479652"/>
                      </a:cubicBezTo>
                      <a:cubicBezTo>
                        <a:pt x="2447147" y="1527674"/>
                        <a:pt x="2493978" y="1566568"/>
                        <a:pt x="2525331" y="1615384"/>
                      </a:cubicBezTo>
                      <a:cubicBezTo>
                        <a:pt x="2556684" y="1664200"/>
                        <a:pt x="2600341" y="1726509"/>
                        <a:pt x="2599150" y="1772546"/>
                      </a:cubicBezTo>
                      <a:cubicBezTo>
                        <a:pt x="2597959" y="1818583"/>
                        <a:pt x="2559859" y="1860653"/>
                        <a:pt x="2518187" y="1891609"/>
                      </a:cubicBezTo>
                      <a:cubicBezTo>
                        <a:pt x="2476515" y="1922565"/>
                        <a:pt x="2374122" y="1928915"/>
                        <a:pt x="2349119" y="1958284"/>
                      </a:cubicBezTo>
                      <a:cubicBezTo>
                        <a:pt x="2324116" y="1987653"/>
                        <a:pt x="2366582" y="2040834"/>
                        <a:pt x="2368169" y="2067821"/>
                      </a:cubicBezTo>
                      <a:cubicBezTo>
                        <a:pt x="2369756" y="2094808"/>
                        <a:pt x="2369360" y="2106318"/>
                        <a:pt x="2358644" y="2120209"/>
                      </a:cubicBezTo>
                      <a:cubicBezTo>
                        <a:pt x="2347928" y="2134100"/>
                        <a:pt x="2303478" y="2133703"/>
                        <a:pt x="2303875" y="2151165"/>
                      </a:cubicBezTo>
                      <a:cubicBezTo>
                        <a:pt x="2304272" y="2168627"/>
                        <a:pt x="2356659" y="2202362"/>
                        <a:pt x="2361025" y="2224984"/>
                      </a:cubicBezTo>
                      <a:cubicBezTo>
                        <a:pt x="2365391" y="2247606"/>
                        <a:pt x="2346341" y="2267846"/>
                        <a:pt x="2330069" y="2286896"/>
                      </a:cubicBezTo>
                      <a:cubicBezTo>
                        <a:pt x="2313797" y="2305946"/>
                        <a:pt x="2274506" y="2297215"/>
                        <a:pt x="2263394" y="2339284"/>
                      </a:cubicBezTo>
                      <a:cubicBezTo>
                        <a:pt x="2252282" y="2381353"/>
                        <a:pt x="2274903" y="2486922"/>
                        <a:pt x="2263394" y="2539309"/>
                      </a:cubicBezTo>
                      <a:cubicBezTo>
                        <a:pt x="2251885" y="2591696"/>
                        <a:pt x="2232834" y="2625034"/>
                        <a:pt x="2194337" y="2653609"/>
                      </a:cubicBezTo>
                      <a:cubicBezTo>
                        <a:pt x="2155840" y="2682184"/>
                        <a:pt x="2109009" y="2701234"/>
                        <a:pt x="2032412" y="2710759"/>
                      </a:cubicBezTo>
                      <a:cubicBezTo>
                        <a:pt x="1955815" y="2720284"/>
                        <a:pt x="1801431" y="2710362"/>
                        <a:pt x="1734756" y="2710759"/>
                      </a:cubicBezTo>
                      <a:cubicBezTo>
                        <a:pt x="1668081" y="2711156"/>
                        <a:pt x="1657365" y="2688534"/>
                        <a:pt x="1632362" y="2713140"/>
                      </a:cubicBezTo>
                      <a:cubicBezTo>
                        <a:pt x="1607359" y="2737746"/>
                        <a:pt x="1602993" y="2805215"/>
                        <a:pt x="1584737" y="2858396"/>
                      </a:cubicBezTo>
                      <a:cubicBezTo>
                        <a:pt x="1566481" y="2911577"/>
                        <a:pt x="1562513" y="2996111"/>
                        <a:pt x="1522825" y="3032227"/>
                      </a:cubicBezTo>
                      <a:cubicBezTo>
                        <a:pt x="1483137" y="3068343"/>
                        <a:pt x="1544256" y="3065962"/>
                        <a:pt x="1346612" y="3075090"/>
                      </a:cubicBezTo>
                      <a:cubicBezTo>
                        <a:pt x="1148968" y="3084218"/>
                        <a:pt x="526668" y="3093743"/>
                        <a:pt x="336962" y="3086996"/>
                      </a:cubicBezTo>
                      <a:cubicBezTo>
                        <a:pt x="147256" y="3080249"/>
                        <a:pt x="207184" y="3107634"/>
                        <a:pt x="208375" y="3034609"/>
                      </a:cubicBezTo>
                      <a:cubicBezTo>
                        <a:pt x="209566" y="2961584"/>
                        <a:pt x="301640" y="2766321"/>
                        <a:pt x="344106" y="2648846"/>
                      </a:cubicBezTo>
                      <a:cubicBezTo>
                        <a:pt x="386572" y="2531371"/>
                        <a:pt x="463566" y="2427787"/>
                        <a:pt x="463169" y="2329759"/>
                      </a:cubicBezTo>
                      <a:cubicBezTo>
                        <a:pt x="462772" y="2231731"/>
                        <a:pt x="390938" y="2159896"/>
                        <a:pt x="332200" y="2051152"/>
                      </a:cubicBezTo>
                      <a:close/>
                    </a:path>
                  </a:pathLst>
                </a:custGeom>
                <a:solidFill>
                  <a:srgbClr val="FCFCFC"/>
                </a:solidFill>
                <a:ln w="28575">
                  <a:solidFill>
                    <a:srgbClr val="7D7D7D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092"/>
                </a:p>
              </p:txBody>
            </p:sp>
            <p:grpSp>
              <p:nvGrpSpPr>
                <p:cNvPr id="74" name="Google Shape;1102;g255619a4f71_1_1114">
                  <a:extLst>
                    <a:ext uri="{FF2B5EF4-FFF2-40B4-BE49-F238E27FC236}">
                      <a16:creationId xmlns:a16="http://schemas.microsoft.com/office/drawing/2014/main" id="{E66DA024-FA0C-1A5B-41A1-20612178FC31}"/>
                    </a:ext>
                  </a:extLst>
                </p:cNvPr>
                <p:cNvGrpSpPr/>
                <p:nvPr/>
              </p:nvGrpSpPr>
              <p:grpSpPr>
                <a:xfrm>
                  <a:off x="7348320" y="2406240"/>
                  <a:ext cx="306000" cy="293760"/>
                  <a:chOff x="7348320" y="2406240"/>
                  <a:chExt cx="306000" cy="293760"/>
                </a:xfrm>
              </p:grpSpPr>
              <p:sp>
                <p:nvSpPr>
                  <p:cNvPr id="81" name="Google Shape;1103;g255619a4f71_1_1114">
                    <a:extLst>
                      <a:ext uri="{FF2B5EF4-FFF2-40B4-BE49-F238E27FC236}">
                        <a16:creationId xmlns:a16="http://schemas.microsoft.com/office/drawing/2014/main" id="{6A577FEE-35D1-D89B-EE9B-F809B9D631B4}"/>
                      </a:ext>
                    </a:extLst>
                  </p:cNvPr>
                  <p:cNvSpPr/>
                  <p:nvPr/>
                </p:nvSpPr>
                <p:spPr>
                  <a:xfrm>
                    <a:off x="7348320" y="2406240"/>
                    <a:ext cx="306000" cy="293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81100" h="1187450">
                        <a:moveTo>
                          <a:pt x="246062" y="114300"/>
                        </a:moveTo>
                        <a:lnTo>
                          <a:pt x="358775" y="47625"/>
                        </a:lnTo>
                        <a:lnTo>
                          <a:pt x="447675" y="128588"/>
                        </a:lnTo>
                        <a:lnTo>
                          <a:pt x="492125" y="115888"/>
                        </a:lnTo>
                        <a:lnTo>
                          <a:pt x="538162" y="0"/>
                        </a:lnTo>
                        <a:lnTo>
                          <a:pt x="660400" y="9525"/>
                        </a:lnTo>
                        <a:lnTo>
                          <a:pt x="700087" y="112713"/>
                        </a:lnTo>
                        <a:lnTo>
                          <a:pt x="741362" y="123825"/>
                        </a:lnTo>
                        <a:lnTo>
                          <a:pt x="835025" y="41275"/>
                        </a:lnTo>
                        <a:lnTo>
                          <a:pt x="944562" y="119063"/>
                        </a:lnTo>
                        <a:lnTo>
                          <a:pt x="933450" y="242888"/>
                        </a:lnTo>
                        <a:lnTo>
                          <a:pt x="962025" y="263525"/>
                        </a:lnTo>
                        <a:lnTo>
                          <a:pt x="1085850" y="234950"/>
                        </a:lnTo>
                        <a:lnTo>
                          <a:pt x="1136650" y="352425"/>
                        </a:lnTo>
                        <a:lnTo>
                          <a:pt x="1060450" y="450850"/>
                        </a:lnTo>
                        <a:lnTo>
                          <a:pt x="1073150" y="492125"/>
                        </a:lnTo>
                        <a:lnTo>
                          <a:pt x="1181100" y="527050"/>
                        </a:lnTo>
                        <a:lnTo>
                          <a:pt x="1181100" y="663575"/>
                        </a:lnTo>
                        <a:lnTo>
                          <a:pt x="1071562" y="706438"/>
                        </a:lnTo>
                        <a:lnTo>
                          <a:pt x="1066800" y="747713"/>
                        </a:lnTo>
                        <a:lnTo>
                          <a:pt x="1143000" y="827088"/>
                        </a:lnTo>
                        <a:lnTo>
                          <a:pt x="1079500" y="936625"/>
                        </a:lnTo>
                        <a:lnTo>
                          <a:pt x="966787" y="912813"/>
                        </a:lnTo>
                        <a:lnTo>
                          <a:pt x="930275" y="957263"/>
                        </a:lnTo>
                        <a:lnTo>
                          <a:pt x="949325" y="1082675"/>
                        </a:lnTo>
                        <a:lnTo>
                          <a:pt x="823912" y="1143000"/>
                        </a:lnTo>
                        <a:lnTo>
                          <a:pt x="749300" y="1066800"/>
                        </a:lnTo>
                        <a:lnTo>
                          <a:pt x="690562" y="1076325"/>
                        </a:lnTo>
                        <a:lnTo>
                          <a:pt x="661987" y="1187450"/>
                        </a:lnTo>
                        <a:lnTo>
                          <a:pt x="515937" y="1174750"/>
                        </a:lnTo>
                        <a:lnTo>
                          <a:pt x="485775" y="1069975"/>
                        </a:lnTo>
                        <a:lnTo>
                          <a:pt x="434975" y="1054100"/>
                        </a:lnTo>
                        <a:lnTo>
                          <a:pt x="349250" y="1141413"/>
                        </a:lnTo>
                        <a:lnTo>
                          <a:pt x="238125" y="1065213"/>
                        </a:lnTo>
                        <a:lnTo>
                          <a:pt x="271462" y="955675"/>
                        </a:lnTo>
                        <a:lnTo>
                          <a:pt x="231775" y="911225"/>
                        </a:lnTo>
                        <a:lnTo>
                          <a:pt x="111125" y="952500"/>
                        </a:lnTo>
                        <a:lnTo>
                          <a:pt x="50800" y="831850"/>
                        </a:lnTo>
                        <a:lnTo>
                          <a:pt x="130175" y="739775"/>
                        </a:lnTo>
                        <a:lnTo>
                          <a:pt x="115887" y="690563"/>
                        </a:lnTo>
                        <a:lnTo>
                          <a:pt x="3175" y="660400"/>
                        </a:lnTo>
                        <a:cubicBezTo>
                          <a:pt x="2117" y="617008"/>
                          <a:pt x="1058" y="573617"/>
                          <a:pt x="0" y="530225"/>
                        </a:cubicBezTo>
                        <a:lnTo>
                          <a:pt x="117475" y="503238"/>
                        </a:lnTo>
                        <a:lnTo>
                          <a:pt x="127000" y="446088"/>
                        </a:lnTo>
                        <a:lnTo>
                          <a:pt x="52387" y="355600"/>
                        </a:lnTo>
                        <a:lnTo>
                          <a:pt x="122237" y="242888"/>
                        </a:lnTo>
                        <a:lnTo>
                          <a:pt x="247650" y="279400"/>
                        </a:lnTo>
                        <a:lnTo>
                          <a:pt x="276225" y="222250"/>
                        </a:lnTo>
                        <a:lnTo>
                          <a:pt x="246062" y="1143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7D7D7D"/>
                    </a:solidFill>
                    <a:round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 sz="1092"/>
                  </a:p>
                </p:txBody>
              </p:sp>
              <p:sp>
                <p:nvSpPr>
                  <p:cNvPr id="82" name="Google Shape;1104;g255619a4f71_1_1114">
                    <a:extLst>
                      <a:ext uri="{FF2B5EF4-FFF2-40B4-BE49-F238E27FC236}">
                        <a16:creationId xmlns:a16="http://schemas.microsoft.com/office/drawing/2014/main" id="{5F853CCF-9FF2-73C0-12E5-B2A6B5DBC4C2}"/>
                      </a:ext>
                    </a:extLst>
                  </p:cNvPr>
                  <p:cNvSpPr/>
                  <p:nvPr/>
                </p:nvSpPr>
                <p:spPr>
                  <a:xfrm>
                    <a:off x="7458480" y="2507760"/>
                    <a:ext cx="99000" cy="94320"/>
                  </a:xfrm>
                  <a:prstGeom prst="ellipse">
                    <a:avLst/>
                  </a:prstGeom>
                  <a:noFill/>
                  <a:ln w="9525">
                    <a:solidFill>
                      <a:srgbClr val="7D7D7D"/>
                    </a:solidFill>
                    <a:round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 sz="1092"/>
                  </a:p>
                </p:txBody>
              </p:sp>
            </p:grpSp>
            <p:grpSp>
              <p:nvGrpSpPr>
                <p:cNvPr id="75" name="Google Shape;1105;g255619a4f71_1_1114">
                  <a:extLst>
                    <a:ext uri="{FF2B5EF4-FFF2-40B4-BE49-F238E27FC236}">
                      <a16:creationId xmlns:a16="http://schemas.microsoft.com/office/drawing/2014/main" id="{1CE82948-EB60-3F88-14BE-D28C4392507B}"/>
                    </a:ext>
                  </a:extLst>
                </p:cNvPr>
                <p:cNvGrpSpPr/>
                <p:nvPr/>
              </p:nvGrpSpPr>
              <p:grpSpPr>
                <a:xfrm>
                  <a:off x="7621920" y="2369880"/>
                  <a:ext cx="245880" cy="240120"/>
                  <a:chOff x="7621920" y="2369880"/>
                  <a:chExt cx="245880" cy="240120"/>
                </a:xfrm>
              </p:grpSpPr>
              <p:sp>
                <p:nvSpPr>
                  <p:cNvPr id="79" name="Google Shape;1106;g255619a4f71_1_1114">
                    <a:extLst>
                      <a:ext uri="{FF2B5EF4-FFF2-40B4-BE49-F238E27FC236}">
                        <a16:creationId xmlns:a16="http://schemas.microsoft.com/office/drawing/2014/main" id="{2ABE993E-1907-ABF1-A550-758E925B398D}"/>
                      </a:ext>
                    </a:extLst>
                  </p:cNvPr>
                  <p:cNvSpPr/>
                  <p:nvPr/>
                </p:nvSpPr>
                <p:spPr>
                  <a:xfrm rot="857400">
                    <a:off x="7642800" y="2391840"/>
                    <a:ext cx="204120" cy="19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81100" h="1187450">
                        <a:moveTo>
                          <a:pt x="246062" y="114300"/>
                        </a:moveTo>
                        <a:lnTo>
                          <a:pt x="358775" y="47625"/>
                        </a:lnTo>
                        <a:lnTo>
                          <a:pt x="447675" y="128588"/>
                        </a:lnTo>
                        <a:lnTo>
                          <a:pt x="492125" y="115888"/>
                        </a:lnTo>
                        <a:lnTo>
                          <a:pt x="538162" y="0"/>
                        </a:lnTo>
                        <a:lnTo>
                          <a:pt x="660400" y="9525"/>
                        </a:lnTo>
                        <a:lnTo>
                          <a:pt x="700087" y="112713"/>
                        </a:lnTo>
                        <a:lnTo>
                          <a:pt x="741362" y="123825"/>
                        </a:lnTo>
                        <a:lnTo>
                          <a:pt x="835025" y="41275"/>
                        </a:lnTo>
                        <a:lnTo>
                          <a:pt x="944562" y="119063"/>
                        </a:lnTo>
                        <a:lnTo>
                          <a:pt x="933450" y="242888"/>
                        </a:lnTo>
                        <a:lnTo>
                          <a:pt x="962025" y="263525"/>
                        </a:lnTo>
                        <a:lnTo>
                          <a:pt x="1085850" y="234950"/>
                        </a:lnTo>
                        <a:lnTo>
                          <a:pt x="1136650" y="352425"/>
                        </a:lnTo>
                        <a:lnTo>
                          <a:pt x="1060450" y="450850"/>
                        </a:lnTo>
                        <a:lnTo>
                          <a:pt x="1073150" y="492125"/>
                        </a:lnTo>
                        <a:lnTo>
                          <a:pt x="1181100" y="527050"/>
                        </a:lnTo>
                        <a:lnTo>
                          <a:pt x="1181100" y="663575"/>
                        </a:lnTo>
                        <a:lnTo>
                          <a:pt x="1071562" y="706438"/>
                        </a:lnTo>
                        <a:lnTo>
                          <a:pt x="1066800" y="747713"/>
                        </a:lnTo>
                        <a:lnTo>
                          <a:pt x="1143000" y="827088"/>
                        </a:lnTo>
                        <a:lnTo>
                          <a:pt x="1079500" y="936625"/>
                        </a:lnTo>
                        <a:lnTo>
                          <a:pt x="966787" y="912813"/>
                        </a:lnTo>
                        <a:lnTo>
                          <a:pt x="930275" y="957263"/>
                        </a:lnTo>
                        <a:lnTo>
                          <a:pt x="949325" y="1082675"/>
                        </a:lnTo>
                        <a:lnTo>
                          <a:pt x="823912" y="1143000"/>
                        </a:lnTo>
                        <a:lnTo>
                          <a:pt x="749300" y="1066800"/>
                        </a:lnTo>
                        <a:lnTo>
                          <a:pt x="690562" y="1076325"/>
                        </a:lnTo>
                        <a:lnTo>
                          <a:pt x="661987" y="1187450"/>
                        </a:lnTo>
                        <a:lnTo>
                          <a:pt x="515937" y="1174750"/>
                        </a:lnTo>
                        <a:lnTo>
                          <a:pt x="485775" y="1069975"/>
                        </a:lnTo>
                        <a:lnTo>
                          <a:pt x="434975" y="1054100"/>
                        </a:lnTo>
                        <a:lnTo>
                          <a:pt x="349250" y="1141413"/>
                        </a:lnTo>
                        <a:lnTo>
                          <a:pt x="238125" y="1065213"/>
                        </a:lnTo>
                        <a:lnTo>
                          <a:pt x="271462" y="955675"/>
                        </a:lnTo>
                        <a:lnTo>
                          <a:pt x="231775" y="911225"/>
                        </a:lnTo>
                        <a:lnTo>
                          <a:pt x="111125" y="952500"/>
                        </a:lnTo>
                        <a:lnTo>
                          <a:pt x="50800" y="831850"/>
                        </a:lnTo>
                        <a:lnTo>
                          <a:pt x="130175" y="739775"/>
                        </a:lnTo>
                        <a:lnTo>
                          <a:pt x="115887" y="690563"/>
                        </a:lnTo>
                        <a:lnTo>
                          <a:pt x="3175" y="660400"/>
                        </a:lnTo>
                        <a:cubicBezTo>
                          <a:pt x="2117" y="617008"/>
                          <a:pt x="1058" y="573617"/>
                          <a:pt x="0" y="530225"/>
                        </a:cubicBezTo>
                        <a:lnTo>
                          <a:pt x="117475" y="503238"/>
                        </a:lnTo>
                        <a:lnTo>
                          <a:pt x="127000" y="446088"/>
                        </a:lnTo>
                        <a:lnTo>
                          <a:pt x="52387" y="355600"/>
                        </a:lnTo>
                        <a:lnTo>
                          <a:pt x="122237" y="242888"/>
                        </a:lnTo>
                        <a:lnTo>
                          <a:pt x="247650" y="279400"/>
                        </a:lnTo>
                        <a:lnTo>
                          <a:pt x="276225" y="222250"/>
                        </a:lnTo>
                        <a:lnTo>
                          <a:pt x="246062" y="1143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7D7D7D"/>
                    </a:solidFill>
                    <a:round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 sz="1092"/>
                  </a:p>
                </p:txBody>
              </p:sp>
              <p:sp>
                <p:nvSpPr>
                  <p:cNvPr id="80" name="Google Shape;1107;g255619a4f71_1_1114">
                    <a:extLst>
                      <a:ext uri="{FF2B5EF4-FFF2-40B4-BE49-F238E27FC236}">
                        <a16:creationId xmlns:a16="http://schemas.microsoft.com/office/drawing/2014/main" id="{205F5354-3426-BE99-9B78-E124F56C8A79}"/>
                      </a:ext>
                    </a:extLst>
                  </p:cNvPr>
                  <p:cNvSpPr/>
                  <p:nvPr/>
                </p:nvSpPr>
                <p:spPr>
                  <a:xfrm rot="857400">
                    <a:off x="7715880" y="2460600"/>
                    <a:ext cx="65880" cy="62640"/>
                  </a:xfrm>
                  <a:prstGeom prst="ellipse">
                    <a:avLst/>
                  </a:prstGeom>
                  <a:noFill/>
                  <a:ln w="9525">
                    <a:solidFill>
                      <a:srgbClr val="7D7D7D"/>
                    </a:solidFill>
                    <a:round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 sz="1092"/>
                  </a:p>
                </p:txBody>
              </p:sp>
            </p:grpSp>
            <p:grpSp>
              <p:nvGrpSpPr>
                <p:cNvPr id="76" name="Google Shape;1108;g255619a4f71_1_1114">
                  <a:extLst>
                    <a:ext uri="{FF2B5EF4-FFF2-40B4-BE49-F238E27FC236}">
                      <a16:creationId xmlns:a16="http://schemas.microsoft.com/office/drawing/2014/main" id="{A32AEC3F-F246-B596-A067-0A9ABA345D9B}"/>
                    </a:ext>
                  </a:extLst>
                </p:cNvPr>
                <p:cNvGrpSpPr/>
                <p:nvPr/>
              </p:nvGrpSpPr>
              <p:grpSpPr>
                <a:xfrm>
                  <a:off x="7572600" y="2614320"/>
                  <a:ext cx="189000" cy="184680"/>
                  <a:chOff x="7572600" y="2614320"/>
                  <a:chExt cx="189000" cy="184680"/>
                </a:xfrm>
              </p:grpSpPr>
              <p:sp>
                <p:nvSpPr>
                  <p:cNvPr id="77" name="Google Shape;1109;g255619a4f71_1_1114">
                    <a:extLst>
                      <a:ext uri="{FF2B5EF4-FFF2-40B4-BE49-F238E27FC236}">
                        <a16:creationId xmlns:a16="http://schemas.microsoft.com/office/drawing/2014/main" id="{DAB63983-860F-8DAB-50F0-DFEB32F29CED}"/>
                      </a:ext>
                    </a:extLst>
                  </p:cNvPr>
                  <p:cNvSpPr/>
                  <p:nvPr/>
                </p:nvSpPr>
                <p:spPr>
                  <a:xfrm rot="987600">
                    <a:off x="7590240" y="2632680"/>
                    <a:ext cx="153360" cy="1472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81100" h="1187450">
                        <a:moveTo>
                          <a:pt x="246062" y="114300"/>
                        </a:moveTo>
                        <a:lnTo>
                          <a:pt x="358775" y="47625"/>
                        </a:lnTo>
                        <a:lnTo>
                          <a:pt x="447675" y="128588"/>
                        </a:lnTo>
                        <a:lnTo>
                          <a:pt x="492125" y="115888"/>
                        </a:lnTo>
                        <a:lnTo>
                          <a:pt x="538162" y="0"/>
                        </a:lnTo>
                        <a:lnTo>
                          <a:pt x="660400" y="9525"/>
                        </a:lnTo>
                        <a:lnTo>
                          <a:pt x="700087" y="112713"/>
                        </a:lnTo>
                        <a:lnTo>
                          <a:pt x="741362" y="123825"/>
                        </a:lnTo>
                        <a:lnTo>
                          <a:pt x="835025" y="41275"/>
                        </a:lnTo>
                        <a:lnTo>
                          <a:pt x="944562" y="119063"/>
                        </a:lnTo>
                        <a:lnTo>
                          <a:pt x="933450" y="242888"/>
                        </a:lnTo>
                        <a:lnTo>
                          <a:pt x="962025" y="263525"/>
                        </a:lnTo>
                        <a:lnTo>
                          <a:pt x="1085850" y="234950"/>
                        </a:lnTo>
                        <a:lnTo>
                          <a:pt x="1136650" y="352425"/>
                        </a:lnTo>
                        <a:lnTo>
                          <a:pt x="1060450" y="450850"/>
                        </a:lnTo>
                        <a:lnTo>
                          <a:pt x="1073150" y="492125"/>
                        </a:lnTo>
                        <a:lnTo>
                          <a:pt x="1181100" y="527050"/>
                        </a:lnTo>
                        <a:lnTo>
                          <a:pt x="1181100" y="663575"/>
                        </a:lnTo>
                        <a:lnTo>
                          <a:pt x="1071562" y="706438"/>
                        </a:lnTo>
                        <a:lnTo>
                          <a:pt x="1066800" y="747713"/>
                        </a:lnTo>
                        <a:lnTo>
                          <a:pt x="1143000" y="827088"/>
                        </a:lnTo>
                        <a:lnTo>
                          <a:pt x="1079500" y="936625"/>
                        </a:lnTo>
                        <a:lnTo>
                          <a:pt x="966787" y="912813"/>
                        </a:lnTo>
                        <a:lnTo>
                          <a:pt x="930275" y="957263"/>
                        </a:lnTo>
                        <a:lnTo>
                          <a:pt x="949325" y="1082675"/>
                        </a:lnTo>
                        <a:lnTo>
                          <a:pt x="823912" y="1143000"/>
                        </a:lnTo>
                        <a:lnTo>
                          <a:pt x="749300" y="1066800"/>
                        </a:lnTo>
                        <a:lnTo>
                          <a:pt x="690562" y="1076325"/>
                        </a:lnTo>
                        <a:lnTo>
                          <a:pt x="661987" y="1187450"/>
                        </a:lnTo>
                        <a:lnTo>
                          <a:pt x="515937" y="1174750"/>
                        </a:lnTo>
                        <a:lnTo>
                          <a:pt x="485775" y="1069975"/>
                        </a:lnTo>
                        <a:lnTo>
                          <a:pt x="434975" y="1054100"/>
                        </a:lnTo>
                        <a:lnTo>
                          <a:pt x="349250" y="1141413"/>
                        </a:lnTo>
                        <a:lnTo>
                          <a:pt x="238125" y="1065213"/>
                        </a:lnTo>
                        <a:lnTo>
                          <a:pt x="271462" y="955675"/>
                        </a:lnTo>
                        <a:lnTo>
                          <a:pt x="231775" y="911225"/>
                        </a:lnTo>
                        <a:lnTo>
                          <a:pt x="111125" y="952500"/>
                        </a:lnTo>
                        <a:lnTo>
                          <a:pt x="50800" y="831850"/>
                        </a:lnTo>
                        <a:lnTo>
                          <a:pt x="130175" y="739775"/>
                        </a:lnTo>
                        <a:lnTo>
                          <a:pt x="115887" y="690563"/>
                        </a:lnTo>
                        <a:lnTo>
                          <a:pt x="3175" y="660400"/>
                        </a:lnTo>
                        <a:cubicBezTo>
                          <a:pt x="2117" y="617008"/>
                          <a:pt x="1058" y="573617"/>
                          <a:pt x="0" y="530225"/>
                        </a:cubicBezTo>
                        <a:lnTo>
                          <a:pt x="117475" y="503238"/>
                        </a:lnTo>
                        <a:lnTo>
                          <a:pt x="127000" y="446088"/>
                        </a:lnTo>
                        <a:lnTo>
                          <a:pt x="52387" y="355600"/>
                        </a:lnTo>
                        <a:lnTo>
                          <a:pt x="122237" y="242888"/>
                        </a:lnTo>
                        <a:lnTo>
                          <a:pt x="247650" y="279400"/>
                        </a:lnTo>
                        <a:lnTo>
                          <a:pt x="276225" y="222250"/>
                        </a:lnTo>
                        <a:lnTo>
                          <a:pt x="246062" y="1143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7D7D7D"/>
                    </a:solidFill>
                    <a:round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 sz="1092"/>
                  </a:p>
                </p:txBody>
              </p:sp>
              <p:sp>
                <p:nvSpPr>
                  <p:cNvPr id="78" name="Google Shape;1110;g255619a4f71_1_1114">
                    <a:extLst>
                      <a:ext uri="{FF2B5EF4-FFF2-40B4-BE49-F238E27FC236}">
                        <a16:creationId xmlns:a16="http://schemas.microsoft.com/office/drawing/2014/main" id="{A594C5E1-0D1B-0493-33AC-D5951A07160C}"/>
                      </a:ext>
                    </a:extLst>
                  </p:cNvPr>
                  <p:cNvSpPr/>
                  <p:nvPr/>
                </p:nvSpPr>
                <p:spPr>
                  <a:xfrm rot="987600">
                    <a:off x="7644960" y="2684160"/>
                    <a:ext cx="49320" cy="47160"/>
                  </a:xfrm>
                  <a:prstGeom prst="ellipse">
                    <a:avLst/>
                  </a:prstGeom>
                  <a:noFill/>
                  <a:ln w="9525">
                    <a:solidFill>
                      <a:srgbClr val="7D7D7D"/>
                    </a:solidFill>
                    <a:round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 sz="1092"/>
                  </a:p>
                </p:txBody>
              </p:sp>
            </p:grpSp>
          </p:grpSp>
          <p:sp>
            <p:nvSpPr>
              <p:cNvPr id="22" name="Google Shape;1111;g255619a4f71_1_1114">
                <a:extLst>
                  <a:ext uri="{FF2B5EF4-FFF2-40B4-BE49-F238E27FC236}">
                    <a16:creationId xmlns:a16="http://schemas.microsoft.com/office/drawing/2014/main" id="{0774896B-A449-31F9-CC8E-621FC4FCF9F7}"/>
                  </a:ext>
                </a:extLst>
              </p:cNvPr>
              <p:cNvSpPr/>
              <p:nvPr/>
            </p:nvSpPr>
            <p:spPr>
              <a:xfrm>
                <a:off x="7031160" y="2757960"/>
                <a:ext cx="836280" cy="636480"/>
              </a:xfrm>
              <a:custGeom>
                <a:avLst/>
                <a:gdLst/>
                <a:ahLst/>
                <a:cxnLst/>
                <a:rect l="l" t="t" r="r" b="b"/>
                <a:pathLst>
                  <a:path w="4187090" h="2549898">
                    <a:moveTo>
                      <a:pt x="722" y="1962171"/>
                    </a:moveTo>
                    <a:cubicBezTo>
                      <a:pt x="13025" y="1940343"/>
                      <a:pt x="207891" y="1900258"/>
                      <a:pt x="295997" y="1876446"/>
                    </a:cubicBezTo>
                    <a:cubicBezTo>
                      <a:pt x="384103" y="1852634"/>
                      <a:pt x="449191" y="1860174"/>
                      <a:pt x="529360" y="1819296"/>
                    </a:cubicBezTo>
                    <a:cubicBezTo>
                      <a:pt x="609529" y="1778418"/>
                      <a:pt x="680966" y="1726824"/>
                      <a:pt x="777010" y="1631177"/>
                    </a:cubicBezTo>
                    <a:cubicBezTo>
                      <a:pt x="873054" y="1535530"/>
                      <a:pt x="989735" y="1406546"/>
                      <a:pt x="1105622" y="1245415"/>
                    </a:cubicBezTo>
                    <a:cubicBezTo>
                      <a:pt x="1221509" y="1084284"/>
                      <a:pt x="1361607" y="832268"/>
                      <a:pt x="1472335" y="664390"/>
                    </a:cubicBezTo>
                    <a:cubicBezTo>
                      <a:pt x="1583063" y="496512"/>
                      <a:pt x="1675932" y="345302"/>
                      <a:pt x="1769991" y="238146"/>
                    </a:cubicBezTo>
                    <a:cubicBezTo>
                      <a:pt x="1864050" y="130990"/>
                      <a:pt x="1948982" y="54393"/>
                      <a:pt x="2036691" y="21452"/>
                    </a:cubicBezTo>
                    <a:cubicBezTo>
                      <a:pt x="2124400" y="-11489"/>
                      <a:pt x="2206156" y="-7520"/>
                      <a:pt x="2296247" y="40502"/>
                    </a:cubicBezTo>
                    <a:cubicBezTo>
                      <a:pt x="2386338" y="88524"/>
                      <a:pt x="2479207" y="191711"/>
                      <a:pt x="2577235" y="309583"/>
                    </a:cubicBezTo>
                    <a:cubicBezTo>
                      <a:pt x="2675263" y="427455"/>
                      <a:pt x="2800279" y="621130"/>
                      <a:pt x="2884416" y="747733"/>
                    </a:cubicBezTo>
                    <a:cubicBezTo>
                      <a:pt x="2968554" y="874336"/>
                      <a:pt x="3009035" y="956490"/>
                      <a:pt x="3082060" y="1069202"/>
                    </a:cubicBezTo>
                    <a:cubicBezTo>
                      <a:pt x="3155085" y="1181914"/>
                      <a:pt x="3250732" y="1328758"/>
                      <a:pt x="3322566" y="1424008"/>
                    </a:cubicBezTo>
                    <a:cubicBezTo>
                      <a:pt x="3394400" y="1519258"/>
                      <a:pt x="3449566" y="1580774"/>
                      <a:pt x="3513066" y="1640702"/>
                    </a:cubicBezTo>
                    <a:cubicBezTo>
                      <a:pt x="3576566" y="1700630"/>
                      <a:pt x="3659513" y="1753811"/>
                      <a:pt x="3703566" y="1783577"/>
                    </a:cubicBezTo>
                    <a:cubicBezTo>
                      <a:pt x="3747619" y="1813343"/>
                      <a:pt x="3753573" y="1803818"/>
                      <a:pt x="3777385" y="1819296"/>
                    </a:cubicBezTo>
                    <a:cubicBezTo>
                      <a:pt x="3801198" y="1834774"/>
                      <a:pt x="3807944" y="1834774"/>
                      <a:pt x="3846441" y="1876446"/>
                    </a:cubicBezTo>
                    <a:cubicBezTo>
                      <a:pt x="3884938" y="1918118"/>
                      <a:pt x="3951613" y="2013765"/>
                      <a:pt x="4008366" y="2069327"/>
                    </a:cubicBezTo>
                    <a:cubicBezTo>
                      <a:pt x="4065119" y="2124890"/>
                      <a:pt x="4191722" y="2186405"/>
                      <a:pt x="4186960" y="2209821"/>
                    </a:cubicBezTo>
                    <a:cubicBezTo>
                      <a:pt x="4182198" y="2233237"/>
                      <a:pt x="4040910" y="2211805"/>
                      <a:pt x="3979791" y="2209821"/>
                    </a:cubicBezTo>
                    <a:cubicBezTo>
                      <a:pt x="3918672" y="2207837"/>
                      <a:pt x="3900019" y="2208631"/>
                      <a:pt x="3820247" y="2197915"/>
                    </a:cubicBezTo>
                    <a:cubicBezTo>
                      <a:pt x="3740475" y="2187199"/>
                      <a:pt x="3614666" y="2157830"/>
                      <a:pt x="3501160" y="2145527"/>
                    </a:cubicBezTo>
                    <a:cubicBezTo>
                      <a:pt x="3387654" y="2133224"/>
                      <a:pt x="3263035" y="2120524"/>
                      <a:pt x="3139210" y="2124096"/>
                    </a:cubicBezTo>
                    <a:cubicBezTo>
                      <a:pt x="3015385" y="2127668"/>
                      <a:pt x="2880051" y="2140764"/>
                      <a:pt x="2758210" y="2166958"/>
                    </a:cubicBezTo>
                    <a:cubicBezTo>
                      <a:pt x="2636369" y="2193152"/>
                      <a:pt x="2514132" y="2245142"/>
                      <a:pt x="2408166" y="2281258"/>
                    </a:cubicBezTo>
                    <a:cubicBezTo>
                      <a:pt x="2302200" y="2317374"/>
                      <a:pt x="2122416" y="2383652"/>
                      <a:pt x="2122416" y="2383652"/>
                    </a:cubicBezTo>
                    <a:cubicBezTo>
                      <a:pt x="2032722" y="2415402"/>
                      <a:pt x="1956523" y="2445961"/>
                      <a:pt x="1870004" y="2471758"/>
                    </a:cubicBezTo>
                    <a:cubicBezTo>
                      <a:pt x="1783485" y="2497555"/>
                      <a:pt x="1656882" y="2525733"/>
                      <a:pt x="1603304" y="2538433"/>
                    </a:cubicBezTo>
                    <a:cubicBezTo>
                      <a:pt x="1549726" y="2551133"/>
                      <a:pt x="1564013" y="2551530"/>
                      <a:pt x="1548535" y="2547958"/>
                    </a:cubicBezTo>
                    <a:cubicBezTo>
                      <a:pt x="1533057" y="2544386"/>
                      <a:pt x="1510435" y="2517002"/>
                      <a:pt x="1510435" y="2517002"/>
                    </a:cubicBezTo>
                    <a:cubicBezTo>
                      <a:pt x="1477098" y="2489618"/>
                      <a:pt x="1406454" y="2428896"/>
                      <a:pt x="1348510" y="2383652"/>
                    </a:cubicBezTo>
                    <a:cubicBezTo>
                      <a:pt x="1290566" y="2338408"/>
                      <a:pt x="1228653" y="2291974"/>
                      <a:pt x="1162772" y="2245540"/>
                    </a:cubicBezTo>
                    <a:cubicBezTo>
                      <a:pt x="1096891" y="2199106"/>
                      <a:pt x="1025056" y="2145924"/>
                      <a:pt x="953222" y="2105046"/>
                    </a:cubicBezTo>
                    <a:cubicBezTo>
                      <a:pt x="881388" y="2064168"/>
                      <a:pt x="806775" y="2020115"/>
                      <a:pt x="731766" y="2000271"/>
                    </a:cubicBezTo>
                    <a:cubicBezTo>
                      <a:pt x="656757" y="1980427"/>
                      <a:pt x="588097" y="1984792"/>
                      <a:pt x="503166" y="1985983"/>
                    </a:cubicBezTo>
                    <a:cubicBezTo>
                      <a:pt x="418235" y="1987174"/>
                      <a:pt x="308301" y="2010193"/>
                      <a:pt x="222179" y="2007415"/>
                    </a:cubicBezTo>
                    <a:cubicBezTo>
                      <a:pt x="136057" y="2004637"/>
                      <a:pt x="-11581" y="1983999"/>
                      <a:pt x="722" y="1962171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US" sz="1092"/>
              </a:p>
            </p:txBody>
          </p:sp>
          <p:grpSp>
            <p:nvGrpSpPr>
              <p:cNvPr id="23" name="Google Shape;1112;g255619a4f71_1_1114">
                <a:extLst>
                  <a:ext uri="{FF2B5EF4-FFF2-40B4-BE49-F238E27FC236}">
                    <a16:creationId xmlns:a16="http://schemas.microsoft.com/office/drawing/2014/main" id="{66E30E31-33B3-6585-4AE6-48D21804A90D}"/>
                  </a:ext>
                </a:extLst>
              </p:cNvPr>
              <p:cNvGrpSpPr/>
              <p:nvPr/>
            </p:nvGrpSpPr>
            <p:grpSpPr>
              <a:xfrm>
                <a:off x="7028640" y="2763720"/>
                <a:ext cx="842040" cy="634680"/>
                <a:chOff x="7028640" y="2763720"/>
                <a:chExt cx="842040" cy="634680"/>
              </a:xfrm>
            </p:grpSpPr>
            <p:sp>
              <p:nvSpPr>
                <p:cNvPr id="24" name="Google Shape;1113;g255619a4f71_1_1114">
                  <a:extLst>
                    <a:ext uri="{FF2B5EF4-FFF2-40B4-BE49-F238E27FC236}">
                      <a16:creationId xmlns:a16="http://schemas.microsoft.com/office/drawing/2014/main" id="{2B85078D-C1E5-7508-F81C-5171BEE245C7}"/>
                    </a:ext>
                  </a:extLst>
                </p:cNvPr>
                <p:cNvSpPr/>
                <p:nvPr/>
              </p:nvSpPr>
              <p:spPr>
                <a:xfrm>
                  <a:off x="7030440" y="3250440"/>
                  <a:ext cx="309960" cy="146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0670" h="586740">
                      <a:moveTo>
                        <a:pt x="0" y="0"/>
                      </a:moveTo>
                      <a:cubicBezTo>
                        <a:pt x="66675" y="19367"/>
                        <a:pt x="133350" y="38735"/>
                        <a:pt x="232410" y="41910"/>
                      </a:cubicBezTo>
                      <a:cubicBezTo>
                        <a:pt x="331470" y="45085"/>
                        <a:pt x="485775" y="9525"/>
                        <a:pt x="594360" y="19050"/>
                      </a:cubicBezTo>
                      <a:cubicBezTo>
                        <a:pt x="702945" y="28575"/>
                        <a:pt x="795020" y="58420"/>
                        <a:pt x="883920" y="99060"/>
                      </a:cubicBezTo>
                      <a:cubicBezTo>
                        <a:pt x="972820" y="139700"/>
                        <a:pt x="1016635" y="181610"/>
                        <a:pt x="1127760" y="262890"/>
                      </a:cubicBezTo>
                      <a:cubicBezTo>
                        <a:pt x="1238885" y="344170"/>
                        <a:pt x="1394777" y="465455"/>
                        <a:pt x="1550670" y="586740"/>
                      </a:cubicBezTo>
                    </a:path>
                  </a:pathLst>
                </a:custGeom>
                <a:noFill/>
                <a:ln w="9525">
                  <a:solidFill>
                    <a:srgbClr val="7F7F7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092"/>
                </a:p>
              </p:txBody>
            </p:sp>
            <p:sp>
              <p:nvSpPr>
                <p:cNvPr id="25" name="Google Shape;1114;g255619a4f71_1_1114">
                  <a:extLst>
                    <a:ext uri="{FF2B5EF4-FFF2-40B4-BE49-F238E27FC236}">
                      <a16:creationId xmlns:a16="http://schemas.microsoft.com/office/drawing/2014/main" id="{93F85FEE-5435-6D74-6C11-80C2679843BD}"/>
                    </a:ext>
                  </a:extLst>
                </p:cNvPr>
                <p:cNvSpPr/>
                <p:nvPr/>
              </p:nvSpPr>
              <p:spPr>
                <a:xfrm>
                  <a:off x="7061040" y="3227040"/>
                  <a:ext cx="303120" cy="16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1620" h="657255">
                      <a:moveTo>
                        <a:pt x="1531620" y="657255"/>
                      </a:moveTo>
                      <a:cubicBezTo>
                        <a:pt x="1469072" y="607725"/>
                        <a:pt x="1406525" y="558195"/>
                        <a:pt x="1341120" y="501045"/>
                      </a:cubicBezTo>
                      <a:cubicBezTo>
                        <a:pt x="1275715" y="443895"/>
                        <a:pt x="1214120" y="379760"/>
                        <a:pt x="1139190" y="314355"/>
                      </a:cubicBezTo>
                      <a:cubicBezTo>
                        <a:pt x="1064260" y="248950"/>
                        <a:pt x="963295" y="160050"/>
                        <a:pt x="891540" y="108615"/>
                      </a:cubicBezTo>
                      <a:cubicBezTo>
                        <a:pt x="819785" y="57180"/>
                        <a:pt x="796925" y="20985"/>
                        <a:pt x="708660" y="5745"/>
                      </a:cubicBezTo>
                      <a:cubicBezTo>
                        <a:pt x="620395" y="-9495"/>
                        <a:pt x="459105" y="9555"/>
                        <a:pt x="361950" y="17175"/>
                      </a:cubicBezTo>
                      <a:cubicBezTo>
                        <a:pt x="264795" y="24795"/>
                        <a:pt x="186055" y="44480"/>
                        <a:pt x="125730" y="51465"/>
                      </a:cubicBezTo>
                      <a:cubicBezTo>
                        <a:pt x="65405" y="58450"/>
                        <a:pt x="32702" y="58767"/>
                        <a:pt x="0" y="59085"/>
                      </a:cubicBezTo>
                    </a:path>
                  </a:pathLst>
                </a:custGeom>
                <a:noFill/>
                <a:ln w="9525">
                  <a:solidFill>
                    <a:srgbClr val="7F7F7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092"/>
                </a:p>
              </p:txBody>
            </p:sp>
            <p:sp>
              <p:nvSpPr>
                <p:cNvPr id="26" name="Google Shape;1115;g255619a4f71_1_1114">
                  <a:extLst>
                    <a:ext uri="{FF2B5EF4-FFF2-40B4-BE49-F238E27FC236}">
                      <a16:creationId xmlns:a16="http://schemas.microsoft.com/office/drawing/2014/main" id="{6EA2F5A1-1F3F-63FF-034D-4BA9A143D037}"/>
                    </a:ext>
                  </a:extLst>
                </p:cNvPr>
                <p:cNvSpPr/>
                <p:nvPr/>
              </p:nvSpPr>
              <p:spPr>
                <a:xfrm>
                  <a:off x="7107480" y="3188520"/>
                  <a:ext cx="279720" cy="191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4940" h="783932">
                      <a:moveTo>
                        <a:pt x="1424940" y="783932"/>
                      </a:moveTo>
                      <a:cubicBezTo>
                        <a:pt x="1373187" y="737577"/>
                        <a:pt x="1321435" y="691222"/>
                        <a:pt x="1261110" y="631532"/>
                      </a:cubicBezTo>
                      <a:cubicBezTo>
                        <a:pt x="1200785" y="571842"/>
                        <a:pt x="1129665" y="498817"/>
                        <a:pt x="1062990" y="425792"/>
                      </a:cubicBezTo>
                      <a:cubicBezTo>
                        <a:pt x="996315" y="352767"/>
                        <a:pt x="942975" y="263867"/>
                        <a:pt x="861060" y="193382"/>
                      </a:cubicBezTo>
                      <a:cubicBezTo>
                        <a:pt x="779145" y="122897"/>
                        <a:pt x="668020" y="21297"/>
                        <a:pt x="571500" y="2882"/>
                      </a:cubicBezTo>
                      <a:cubicBezTo>
                        <a:pt x="474980" y="-15533"/>
                        <a:pt x="377190" y="59397"/>
                        <a:pt x="281940" y="82892"/>
                      </a:cubicBezTo>
                      <a:cubicBezTo>
                        <a:pt x="186690" y="106387"/>
                        <a:pt x="60325" y="129882"/>
                        <a:pt x="0" y="143852"/>
                      </a:cubicBezTo>
                    </a:path>
                  </a:pathLst>
                </a:custGeom>
                <a:noFill/>
                <a:ln w="9525">
                  <a:solidFill>
                    <a:srgbClr val="7F7F7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092"/>
                </a:p>
              </p:txBody>
            </p:sp>
            <p:sp>
              <p:nvSpPr>
                <p:cNvPr id="27" name="Google Shape;1116;g255619a4f71_1_1114">
                  <a:extLst>
                    <a:ext uri="{FF2B5EF4-FFF2-40B4-BE49-F238E27FC236}">
                      <a16:creationId xmlns:a16="http://schemas.microsoft.com/office/drawing/2014/main" id="{1FECBB16-E712-67EE-91A5-57252C2089EF}"/>
                    </a:ext>
                  </a:extLst>
                </p:cNvPr>
                <p:cNvSpPr/>
                <p:nvPr/>
              </p:nvSpPr>
              <p:spPr>
                <a:xfrm>
                  <a:off x="7284600" y="2993040"/>
                  <a:ext cx="198000" cy="347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650" h="1389537">
                      <a:moveTo>
                        <a:pt x="1009650" y="1389537"/>
                      </a:moveTo>
                      <a:cubicBezTo>
                        <a:pt x="976630" y="1349532"/>
                        <a:pt x="943610" y="1309527"/>
                        <a:pt x="906780" y="1248567"/>
                      </a:cubicBezTo>
                      <a:cubicBezTo>
                        <a:pt x="869950" y="1187607"/>
                        <a:pt x="835025" y="1117122"/>
                        <a:pt x="788670" y="1023777"/>
                      </a:cubicBezTo>
                      <a:cubicBezTo>
                        <a:pt x="742315" y="930432"/>
                        <a:pt x="628650" y="688497"/>
                        <a:pt x="628650" y="688497"/>
                      </a:cubicBezTo>
                      <a:cubicBezTo>
                        <a:pt x="572770" y="571022"/>
                        <a:pt x="503555" y="419257"/>
                        <a:pt x="453390" y="318927"/>
                      </a:cubicBezTo>
                      <a:cubicBezTo>
                        <a:pt x="403225" y="218597"/>
                        <a:pt x="370840" y="139222"/>
                        <a:pt x="327660" y="86517"/>
                      </a:cubicBezTo>
                      <a:cubicBezTo>
                        <a:pt x="284480" y="33812"/>
                        <a:pt x="235585" y="12857"/>
                        <a:pt x="194310" y="2697"/>
                      </a:cubicBezTo>
                      <a:cubicBezTo>
                        <a:pt x="153035" y="-7463"/>
                        <a:pt x="112395" y="13492"/>
                        <a:pt x="80010" y="25557"/>
                      </a:cubicBezTo>
                      <a:cubicBezTo>
                        <a:pt x="47625" y="37622"/>
                        <a:pt x="23812" y="56354"/>
                        <a:pt x="0" y="75087"/>
                      </a:cubicBezTo>
                    </a:path>
                  </a:pathLst>
                </a:custGeom>
                <a:noFill/>
                <a:ln w="9525">
                  <a:solidFill>
                    <a:srgbClr val="7F7F7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092"/>
                </a:p>
              </p:txBody>
            </p:sp>
            <p:sp>
              <p:nvSpPr>
                <p:cNvPr id="28" name="Google Shape;1117;g255619a4f71_1_1114">
                  <a:extLst>
                    <a:ext uri="{FF2B5EF4-FFF2-40B4-BE49-F238E27FC236}">
                      <a16:creationId xmlns:a16="http://schemas.microsoft.com/office/drawing/2014/main" id="{24F753A1-3B56-BEB4-B7AE-F0B83C4707A9}"/>
                    </a:ext>
                  </a:extLst>
                </p:cNvPr>
                <p:cNvSpPr/>
                <p:nvPr/>
              </p:nvSpPr>
              <p:spPr>
                <a:xfrm>
                  <a:off x="7314480" y="2935800"/>
                  <a:ext cx="190440" cy="397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980" h="1588850">
                      <a:moveTo>
                        <a:pt x="982980" y="1588850"/>
                      </a:moveTo>
                      <a:cubicBezTo>
                        <a:pt x="952182" y="1535827"/>
                        <a:pt x="921385" y="1482805"/>
                        <a:pt x="887730" y="1421210"/>
                      </a:cubicBezTo>
                      <a:cubicBezTo>
                        <a:pt x="854075" y="1359615"/>
                        <a:pt x="820420" y="1310085"/>
                        <a:pt x="781050" y="1219280"/>
                      </a:cubicBezTo>
                      <a:cubicBezTo>
                        <a:pt x="741680" y="1128475"/>
                        <a:pt x="688975" y="976710"/>
                        <a:pt x="651510" y="876380"/>
                      </a:cubicBezTo>
                      <a:cubicBezTo>
                        <a:pt x="614045" y="776050"/>
                        <a:pt x="591820" y="710645"/>
                        <a:pt x="556260" y="617300"/>
                      </a:cubicBezTo>
                      <a:cubicBezTo>
                        <a:pt x="520700" y="523955"/>
                        <a:pt x="485775" y="408385"/>
                        <a:pt x="438150" y="316310"/>
                      </a:cubicBezTo>
                      <a:cubicBezTo>
                        <a:pt x="390525" y="224235"/>
                        <a:pt x="318770" y="117555"/>
                        <a:pt x="270510" y="64850"/>
                      </a:cubicBezTo>
                      <a:cubicBezTo>
                        <a:pt x="222250" y="12145"/>
                        <a:pt x="193675" y="-1190"/>
                        <a:pt x="148590" y="80"/>
                      </a:cubicBezTo>
                      <a:cubicBezTo>
                        <a:pt x="103505" y="1350"/>
                        <a:pt x="51752" y="36910"/>
                        <a:pt x="0" y="72470"/>
                      </a:cubicBezTo>
                    </a:path>
                  </a:pathLst>
                </a:custGeom>
                <a:noFill/>
                <a:ln w="9525">
                  <a:solidFill>
                    <a:srgbClr val="7F7F7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092"/>
                </a:p>
              </p:txBody>
            </p:sp>
            <p:sp>
              <p:nvSpPr>
                <p:cNvPr id="29" name="Google Shape;1118;g255619a4f71_1_1114">
                  <a:extLst>
                    <a:ext uri="{FF2B5EF4-FFF2-40B4-BE49-F238E27FC236}">
                      <a16:creationId xmlns:a16="http://schemas.microsoft.com/office/drawing/2014/main" id="{2F1A4D41-781A-384F-B644-0448E90C5BFA}"/>
                    </a:ext>
                  </a:extLst>
                </p:cNvPr>
                <p:cNvSpPr/>
                <p:nvPr/>
              </p:nvSpPr>
              <p:spPr>
                <a:xfrm>
                  <a:off x="7343280" y="2878200"/>
                  <a:ext cx="184320" cy="443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450" h="1775867">
                      <a:moveTo>
                        <a:pt x="933450" y="1775867"/>
                      </a:moveTo>
                      <a:cubicBezTo>
                        <a:pt x="886460" y="1684427"/>
                        <a:pt x="839470" y="1595527"/>
                        <a:pt x="807720" y="1532027"/>
                      </a:cubicBezTo>
                      <a:cubicBezTo>
                        <a:pt x="775970" y="1468527"/>
                        <a:pt x="774700" y="1472337"/>
                        <a:pt x="742950" y="1394867"/>
                      </a:cubicBezTo>
                      <a:cubicBezTo>
                        <a:pt x="711200" y="1317397"/>
                        <a:pt x="657860" y="1183412"/>
                        <a:pt x="617220" y="1067207"/>
                      </a:cubicBezTo>
                      <a:cubicBezTo>
                        <a:pt x="576580" y="951002"/>
                        <a:pt x="538480" y="810032"/>
                        <a:pt x="499110" y="697637"/>
                      </a:cubicBezTo>
                      <a:cubicBezTo>
                        <a:pt x="459740" y="585242"/>
                        <a:pt x="415925" y="483007"/>
                        <a:pt x="381000" y="392837"/>
                      </a:cubicBezTo>
                      <a:cubicBezTo>
                        <a:pt x="346075" y="302667"/>
                        <a:pt x="330835" y="221387"/>
                        <a:pt x="289560" y="156617"/>
                      </a:cubicBezTo>
                      <a:cubicBezTo>
                        <a:pt x="248285" y="91847"/>
                        <a:pt x="181610" y="20727"/>
                        <a:pt x="133350" y="4217"/>
                      </a:cubicBezTo>
                      <a:cubicBezTo>
                        <a:pt x="85090" y="-12293"/>
                        <a:pt x="42545" y="22632"/>
                        <a:pt x="0" y="57557"/>
                      </a:cubicBezTo>
                    </a:path>
                  </a:pathLst>
                </a:custGeom>
                <a:noFill/>
                <a:ln w="9525">
                  <a:solidFill>
                    <a:srgbClr val="7F7F7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092"/>
                </a:p>
              </p:txBody>
            </p:sp>
            <p:sp>
              <p:nvSpPr>
                <p:cNvPr id="30" name="Google Shape;1119;g255619a4f71_1_1114">
                  <a:extLst>
                    <a:ext uri="{FF2B5EF4-FFF2-40B4-BE49-F238E27FC236}">
                      <a16:creationId xmlns:a16="http://schemas.microsoft.com/office/drawing/2014/main" id="{76BBFB42-6199-F775-D1FA-D5E6027427CC}"/>
                    </a:ext>
                  </a:extLst>
                </p:cNvPr>
                <p:cNvSpPr/>
                <p:nvPr/>
              </p:nvSpPr>
              <p:spPr>
                <a:xfrm>
                  <a:off x="7389720" y="2798640"/>
                  <a:ext cx="183600" cy="5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1070" h="2024761">
                      <a:moveTo>
                        <a:pt x="941070" y="2024761"/>
                      </a:moveTo>
                      <a:cubicBezTo>
                        <a:pt x="903605" y="1954276"/>
                        <a:pt x="866140" y="1883791"/>
                        <a:pt x="826770" y="1788541"/>
                      </a:cubicBezTo>
                      <a:cubicBezTo>
                        <a:pt x="787400" y="1693291"/>
                        <a:pt x="753110" y="1598041"/>
                        <a:pt x="704850" y="1453261"/>
                      </a:cubicBezTo>
                      <a:cubicBezTo>
                        <a:pt x="656590" y="1308481"/>
                        <a:pt x="586740" y="1087501"/>
                        <a:pt x="537210" y="919861"/>
                      </a:cubicBezTo>
                      <a:cubicBezTo>
                        <a:pt x="487680" y="752221"/>
                        <a:pt x="452755" y="581406"/>
                        <a:pt x="407670" y="447421"/>
                      </a:cubicBezTo>
                      <a:cubicBezTo>
                        <a:pt x="362585" y="313436"/>
                        <a:pt x="306705" y="190246"/>
                        <a:pt x="266700" y="115951"/>
                      </a:cubicBezTo>
                      <a:cubicBezTo>
                        <a:pt x="226695" y="41656"/>
                        <a:pt x="212090" y="11176"/>
                        <a:pt x="167640" y="1651"/>
                      </a:cubicBezTo>
                      <a:cubicBezTo>
                        <a:pt x="123190" y="-7874"/>
                        <a:pt x="61595" y="25463"/>
                        <a:pt x="0" y="58801"/>
                      </a:cubicBezTo>
                    </a:path>
                  </a:pathLst>
                </a:custGeom>
                <a:noFill/>
                <a:ln w="9525">
                  <a:solidFill>
                    <a:srgbClr val="7F7F7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092"/>
                </a:p>
              </p:txBody>
            </p:sp>
            <p:sp>
              <p:nvSpPr>
                <p:cNvPr id="31" name="Google Shape;1120;g255619a4f71_1_1114">
                  <a:extLst>
                    <a:ext uri="{FF2B5EF4-FFF2-40B4-BE49-F238E27FC236}">
                      <a16:creationId xmlns:a16="http://schemas.microsoft.com/office/drawing/2014/main" id="{88D7F168-41C7-B641-8EE6-7471803A3636}"/>
                    </a:ext>
                  </a:extLst>
                </p:cNvPr>
                <p:cNvSpPr/>
                <p:nvPr/>
              </p:nvSpPr>
              <p:spPr>
                <a:xfrm>
                  <a:off x="7421400" y="2775960"/>
                  <a:ext cx="178200" cy="52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780" h="2096450">
                      <a:moveTo>
                        <a:pt x="906780" y="2096450"/>
                      </a:moveTo>
                      <a:cubicBezTo>
                        <a:pt x="867410" y="2021520"/>
                        <a:pt x="828040" y="1946590"/>
                        <a:pt x="792480" y="1871660"/>
                      </a:cubicBezTo>
                      <a:cubicBezTo>
                        <a:pt x="756920" y="1796730"/>
                        <a:pt x="726440" y="1744660"/>
                        <a:pt x="693420" y="1646870"/>
                      </a:cubicBezTo>
                      <a:cubicBezTo>
                        <a:pt x="660400" y="1549080"/>
                        <a:pt x="635000" y="1424620"/>
                        <a:pt x="594360" y="1284920"/>
                      </a:cubicBezTo>
                      <a:cubicBezTo>
                        <a:pt x="553720" y="1145220"/>
                        <a:pt x="489585" y="949005"/>
                        <a:pt x="449580" y="808670"/>
                      </a:cubicBezTo>
                      <a:cubicBezTo>
                        <a:pt x="409575" y="668335"/>
                        <a:pt x="388620" y="550225"/>
                        <a:pt x="354330" y="442910"/>
                      </a:cubicBezTo>
                      <a:cubicBezTo>
                        <a:pt x="320040" y="335595"/>
                        <a:pt x="285750" y="236535"/>
                        <a:pt x="243840" y="164780"/>
                      </a:cubicBezTo>
                      <a:cubicBezTo>
                        <a:pt x="201930" y="93025"/>
                        <a:pt x="143510" y="36510"/>
                        <a:pt x="102870" y="12380"/>
                      </a:cubicBezTo>
                      <a:cubicBezTo>
                        <a:pt x="62230" y="-11750"/>
                        <a:pt x="31115" y="4125"/>
                        <a:pt x="0" y="20000"/>
                      </a:cubicBezTo>
                    </a:path>
                  </a:pathLst>
                </a:custGeom>
                <a:noFill/>
                <a:ln w="9525">
                  <a:solidFill>
                    <a:srgbClr val="7F7F7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092"/>
                </a:p>
              </p:txBody>
            </p:sp>
            <p:sp>
              <p:nvSpPr>
                <p:cNvPr id="32" name="Google Shape;1121;g255619a4f71_1_1114">
                  <a:extLst>
                    <a:ext uri="{FF2B5EF4-FFF2-40B4-BE49-F238E27FC236}">
                      <a16:creationId xmlns:a16="http://schemas.microsoft.com/office/drawing/2014/main" id="{F9422677-ABE1-67CC-811F-A31DFE21951F}"/>
                    </a:ext>
                  </a:extLst>
                </p:cNvPr>
                <p:cNvSpPr/>
                <p:nvPr/>
              </p:nvSpPr>
              <p:spPr>
                <a:xfrm>
                  <a:off x="7467480" y="2764080"/>
                  <a:ext cx="153720" cy="528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8190" h="2114550">
                      <a:moveTo>
                        <a:pt x="758190" y="2114550"/>
                      </a:moveTo>
                      <a:lnTo>
                        <a:pt x="670560" y="1935480"/>
                      </a:lnTo>
                      <a:cubicBezTo>
                        <a:pt x="645795" y="1884680"/>
                        <a:pt x="631825" y="1869440"/>
                        <a:pt x="609600" y="1809750"/>
                      </a:cubicBezTo>
                      <a:cubicBezTo>
                        <a:pt x="587375" y="1750060"/>
                        <a:pt x="561975" y="1658620"/>
                        <a:pt x="537210" y="1577340"/>
                      </a:cubicBezTo>
                      <a:cubicBezTo>
                        <a:pt x="512445" y="1496060"/>
                        <a:pt x="490855" y="1419225"/>
                        <a:pt x="461010" y="1322070"/>
                      </a:cubicBezTo>
                      <a:cubicBezTo>
                        <a:pt x="431165" y="1224915"/>
                        <a:pt x="391160" y="1111250"/>
                        <a:pt x="358140" y="994410"/>
                      </a:cubicBezTo>
                      <a:cubicBezTo>
                        <a:pt x="325120" y="877570"/>
                        <a:pt x="294640" y="729615"/>
                        <a:pt x="262890" y="621030"/>
                      </a:cubicBezTo>
                      <a:cubicBezTo>
                        <a:pt x="231140" y="512445"/>
                        <a:pt x="193675" y="417830"/>
                        <a:pt x="167640" y="342900"/>
                      </a:cubicBezTo>
                      <a:cubicBezTo>
                        <a:pt x="141605" y="267970"/>
                        <a:pt x="134620" y="228600"/>
                        <a:pt x="106680" y="171450"/>
                      </a:cubicBezTo>
                      <a:cubicBezTo>
                        <a:pt x="78740" y="114300"/>
                        <a:pt x="31750" y="35560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rgbClr val="7F7F7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092"/>
                </a:p>
              </p:txBody>
            </p:sp>
            <p:sp>
              <p:nvSpPr>
                <p:cNvPr id="33" name="Google Shape;1122;g255619a4f71_1_1114">
                  <a:extLst>
                    <a:ext uri="{FF2B5EF4-FFF2-40B4-BE49-F238E27FC236}">
                      <a16:creationId xmlns:a16="http://schemas.microsoft.com/office/drawing/2014/main" id="{A459FE54-5786-24C2-820E-1E23F7A0C810}"/>
                    </a:ext>
                  </a:extLst>
                </p:cNvPr>
                <p:cNvSpPr/>
                <p:nvPr/>
              </p:nvSpPr>
              <p:spPr>
                <a:xfrm>
                  <a:off x="7495200" y="2772000"/>
                  <a:ext cx="149760" cy="5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520" h="2057400">
                      <a:moveTo>
                        <a:pt x="731520" y="2057400"/>
                      </a:moveTo>
                      <a:cubicBezTo>
                        <a:pt x="678815" y="1959927"/>
                        <a:pt x="626110" y="1862455"/>
                        <a:pt x="590550" y="1783080"/>
                      </a:cubicBezTo>
                      <a:cubicBezTo>
                        <a:pt x="554990" y="1703705"/>
                        <a:pt x="544830" y="1658620"/>
                        <a:pt x="518160" y="1581150"/>
                      </a:cubicBezTo>
                      <a:cubicBezTo>
                        <a:pt x="491490" y="1503680"/>
                        <a:pt x="457835" y="1407160"/>
                        <a:pt x="430530" y="1318260"/>
                      </a:cubicBezTo>
                      <a:cubicBezTo>
                        <a:pt x="403225" y="1229360"/>
                        <a:pt x="382905" y="1151890"/>
                        <a:pt x="354330" y="1047750"/>
                      </a:cubicBezTo>
                      <a:cubicBezTo>
                        <a:pt x="325755" y="943610"/>
                        <a:pt x="286385" y="791210"/>
                        <a:pt x="259080" y="693420"/>
                      </a:cubicBezTo>
                      <a:cubicBezTo>
                        <a:pt x="231775" y="595630"/>
                        <a:pt x="220345" y="553085"/>
                        <a:pt x="190500" y="461010"/>
                      </a:cubicBezTo>
                      <a:cubicBezTo>
                        <a:pt x="160655" y="368935"/>
                        <a:pt x="111760" y="217805"/>
                        <a:pt x="80010" y="140970"/>
                      </a:cubicBezTo>
                      <a:cubicBezTo>
                        <a:pt x="48260" y="64135"/>
                        <a:pt x="24130" y="32067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rgbClr val="7F7F7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092"/>
                </a:p>
              </p:txBody>
            </p:sp>
            <p:sp>
              <p:nvSpPr>
                <p:cNvPr id="34" name="Google Shape;1123;g255619a4f71_1_1114">
                  <a:extLst>
                    <a:ext uri="{FF2B5EF4-FFF2-40B4-BE49-F238E27FC236}">
                      <a16:creationId xmlns:a16="http://schemas.microsoft.com/office/drawing/2014/main" id="{3F8576CD-8612-086D-9A13-10C5C3C83A5B}"/>
                    </a:ext>
                  </a:extLst>
                </p:cNvPr>
                <p:cNvSpPr/>
                <p:nvPr/>
              </p:nvSpPr>
              <p:spPr>
                <a:xfrm>
                  <a:off x="7529760" y="2809800"/>
                  <a:ext cx="136080" cy="479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990" h="1920240">
                      <a:moveTo>
                        <a:pt x="681990" y="1920240"/>
                      </a:moveTo>
                      <a:cubicBezTo>
                        <a:pt x="632777" y="1838960"/>
                        <a:pt x="583565" y="1757680"/>
                        <a:pt x="548640" y="1672590"/>
                      </a:cubicBezTo>
                      <a:cubicBezTo>
                        <a:pt x="513715" y="1587500"/>
                        <a:pt x="504825" y="1513205"/>
                        <a:pt x="472440" y="1409700"/>
                      </a:cubicBezTo>
                      <a:cubicBezTo>
                        <a:pt x="440055" y="1306195"/>
                        <a:pt x="394970" y="1179830"/>
                        <a:pt x="354330" y="1051560"/>
                      </a:cubicBezTo>
                      <a:cubicBezTo>
                        <a:pt x="313690" y="923290"/>
                        <a:pt x="264160" y="751840"/>
                        <a:pt x="228600" y="640080"/>
                      </a:cubicBezTo>
                      <a:cubicBezTo>
                        <a:pt x="193040" y="528320"/>
                        <a:pt x="172085" y="474980"/>
                        <a:pt x="140970" y="381000"/>
                      </a:cubicBezTo>
                      <a:cubicBezTo>
                        <a:pt x="109855" y="287020"/>
                        <a:pt x="65405" y="139700"/>
                        <a:pt x="41910" y="76200"/>
                      </a:cubicBezTo>
                      <a:cubicBezTo>
                        <a:pt x="18415" y="12700"/>
                        <a:pt x="9207" y="6350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rgbClr val="7F7F7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092"/>
                </a:p>
              </p:txBody>
            </p:sp>
            <p:sp>
              <p:nvSpPr>
                <p:cNvPr id="35" name="Google Shape;1124;g255619a4f71_1_1114">
                  <a:extLst>
                    <a:ext uri="{FF2B5EF4-FFF2-40B4-BE49-F238E27FC236}">
                      <a16:creationId xmlns:a16="http://schemas.microsoft.com/office/drawing/2014/main" id="{CE421FF9-5FFA-7D36-FB1B-95059CDEB0BE}"/>
                    </a:ext>
                  </a:extLst>
                </p:cNvPr>
                <p:cNvSpPr/>
                <p:nvPr/>
              </p:nvSpPr>
              <p:spPr>
                <a:xfrm>
                  <a:off x="7563960" y="2859840"/>
                  <a:ext cx="122400" cy="4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790" h="1695450">
                      <a:moveTo>
                        <a:pt x="605790" y="1695450"/>
                      </a:moveTo>
                      <a:cubicBezTo>
                        <a:pt x="590867" y="1653857"/>
                        <a:pt x="575945" y="1612265"/>
                        <a:pt x="556260" y="1569720"/>
                      </a:cubicBezTo>
                      <a:cubicBezTo>
                        <a:pt x="536575" y="1527175"/>
                        <a:pt x="516890" y="1510030"/>
                        <a:pt x="487680" y="1440180"/>
                      </a:cubicBezTo>
                      <a:cubicBezTo>
                        <a:pt x="458470" y="1370330"/>
                        <a:pt x="413385" y="1241425"/>
                        <a:pt x="381000" y="1150620"/>
                      </a:cubicBezTo>
                      <a:cubicBezTo>
                        <a:pt x="348615" y="1059815"/>
                        <a:pt x="320040" y="980440"/>
                        <a:pt x="293370" y="895350"/>
                      </a:cubicBezTo>
                      <a:cubicBezTo>
                        <a:pt x="266700" y="810260"/>
                        <a:pt x="247015" y="727710"/>
                        <a:pt x="220980" y="640080"/>
                      </a:cubicBezTo>
                      <a:cubicBezTo>
                        <a:pt x="194945" y="552450"/>
                        <a:pt x="165100" y="454025"/>
                        <a:pt x="137160" y="369570"/>
                      </a:cubicBezTo>
                      <a:cubicBezTo>
                        <a:pt x="109220" y="285115"/>
                        <a:pt x="76200" y="194945"/>
                        <a:pt x="53340" y="133350"/>
                      </a:cubicBezTo>
                      <a:cubicBezTo>
                        <a:pt x="30480" y="71755"/>
                        <a:pt x="15240" y="35877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rgbClr val="7F7F7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092"/>
                </a:p>
              </p:txBody>
            </p:sp>
            <p:sp>
              <p:nvSpPr>
                <p:cNvPr id="36" name="Google Shape;1125;g255619a4f71_1_1114">
                  <a:extLst>
                    <a:ext uri="{FF2B5EF4-FFF2-40B4-BE49-F238E27FC236}">
                      <a16:creationId xmlns:a16="http://schemas.microsoft.com/office/drawing/2014/main" id="{C72ACAA7-E8E1-D836-689F-C9E357C64F97}"/>
                    </a:ext>
                  </a:extLst>
                </p:cNvPr>
                <p:cNvSpPr/>
                <p:nvPr/>
              </p:nvSpPr>
              <p:spPr>
                <a:xfrm>
                  <a:off x="7600680" y="2931840"/>
                  <a:ext cx="108720" cy="361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210" h="1463040">
                      <a:moveTo>
                        <a:pt x="537210" y="1463040"/>
                      </a:moveTo>
                      <a:lnTo>
                        <a:pt x="411480" y="1234440"/>
                      </a:lnTo>
                      <a:cubicBezTo>
                        <a:pt x="375920" y="1163320"/>
                        <a:pt x="323850" y="1036320"/>
                        <a:pt x="323850" y="1036320"/>
                      </a:cubicBezTo>
                      <a:cubicBezTo>
                        <a:pt x="299085" y="967105"/>
                        <a:pt x="290195" y="904875"/>
                        <a:pt x="262890" y="819150"/>
                      </a:cubicBezTo>
                      <a:cubicBezTo>
                        <a:pt x="235585" y="733425"/>
                        <a:pt x="189865" y="608330"/>
                        <a:pt x="160020" y="521970"/>
                      </a:cubicBezTo>
                      <a:cubicBezTo>
                        <a:pt x="130175" y="435610"/>
                        <a:pt x="110490" y="387985"/>
                        <a:pt x="83820" y="300990"/>
                      </a:cubicBezTo>
                      <a:cubicBezTo>
                        <a:pt x="57150" y="213995"/>
                        <a:pt x="28575" y="106997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rgbClr val="7F7F7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092"/>
                </a:p>
              </p:txBody>
            </p:sp>
            <p:sp>
              <p:nvSpPr>
                <p:cNvPr id="37" name="Google Shape;1126;g255619a4f71_1_1114">
                  <a:extLst>
                    <a:ext uri="{FF2B5EF4-FFF2-40B4-BE49-F238E27FC236}">
                      <a16:creationId xmlns:a16="http://schemas.microsoft.com/office/drawing/2014/main" id="{411D2DF4-C788-28C9-351A-77D760871BB7}"/>
                    </a:ext>
                  </a:extLst>
                </p:cNvPr>
                <p:cNvSpPr/>
                <p:nvPr/>
              </p:nvSpPr>
              <p:spPr>
                <a:xfrm>
                  <a:off x="7623720" y="2976840"/>
                  <a:ext cx="111600" cy="321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70" h="1287780">
                      <a:moveTo>
                        <a:pt x="560070" y="1287780"/>
                      </a:moveTo>
                      <a:cubicBezTo>
                        <a:pt x="510857" y="1209675"/>
                        <a:pt x="461645" y="1131570"/>
                        <a:pt x="430530" y="1074420"/>
                      </a:cubicBezTo>
                      <a:cubicBezTo>
                        <a:pt x="399415" y="1017270"/>
                        <a:pt x="394335" y="990600"/>
                        <a:pt x="373380" y="944880"/>
                      </a:cubicBezTo>
                      <a:cubicBezTo>
                        <a:pt x="352425" y="899160"/>
                        <a:pt x="328295" y="857885"/>
                        <a:pt x="304800" y="800100"/>
                      </a:cubicBezTo>
                      <a:cubicBezTo>
                        <a:pt x="281305" y="742315"/>
                        <a:pt x="255905" y="658495"/>
                        <a:pt x="232410" y="598170"/>
                      </a:cubicBezTo>
                      <a:cubicBezTo>
                        <a:pt x="208915" y="537845"/>
                        <a:pt x="184150" y="494665"/>
                        <a:pt x="163830" y="438150"/>
                      </a:cubicBezTo>
                      <a:cubicBezTo>
                        <a:pt x="143510" y="381635"/>
                        <a:pt x="130175" y="308610"/>
                        <a:pt x="110490" y="259080"/>
                      </a:cubicBezTo>
                      <a:cubicBezTo>
                        <a:pt x="90805" y="209550"/>
                        <a:pt x="64135" y="184150"/>
                        <a:pt x="45720" y="140970"/>
                      </a:cubicBezTo>
                      <a:cubicBezTo>
                        <a:pt x="27305" y="97790"/>
                        <a:pt x="13652" y="48895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rgbClr val="7F7F7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092"/>
                </a:p>
              </p:txBody>
            </p:sp>
            <p:sp>
              <p:nvSpPr>
                <p:cNvPr id="38" name="Google Shape;1127;g255619a4f71_1_1114">
                  <a:extLst>
                    <a:ext uri="{FF2B5EF4-FFF2-40B4-BE49-F238E27FC236}">
                      <a16:creationId xmlns:a16="http://schemas.microsoft.com/office/drawing/2014/main" id="{D4B011A3-7F2A-6992-E5D7-76883B461BAE}"/>
                    </a:ext>
                  </a:extLst>
                </p:cNvPr>
                <p:cNvSpPr/>
                <p:nvPr/>
              </p:nvSpPr>
              <p:spPr>
                <a:xfrm>
                  <a:off x="7668000" y="3062880"/>
                  <a:ext cx="88560" cy="23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770" h="956310">
                      <a:moveTo>
                        <a:pt x="445770" y="956310"/>
                      </a:moveTo>
                      <a:cubicBezTo>
                        <a:pt x="390207" y="878522"/>
                        <a:pt x="334645" y="800735"/>
                        <a:pt x="300990" y="742950"/>
                      </a:cubicBezTo>
                      <a:cubicBezTo>
                        <a:pt x="267335" y="685165"/>
                        <a:pt x="263525" y="658495"/>
                        <a:pt x="243840" y="609600"/>
                      </a:cubicBezTo>
                      <a:cubicBezTo>
                        <a:pt x="224155" y="560705"/>
                        <a:pt x="205740" y="502285"/>
                        <a:pt x="182880" y="449580"/>
                      </a:cubicBezTo>
                      <a:cubicBezTo>
                        <a:pt x="160020" y="396875"/>
                        <a:pt x="130810" y="347345"/>
                        <a:pt x="106680" y="293370"/>
                      </a:cubicBezTo>
                      <a:cubicBezTo>
                        <a:pt x="82550" y="239395"/>
                        <a:pt x="55880" y="174625"/>
                        <a:pt x="38100" y="125730"/>
                      </a:cubicBezTo>
                      <a:cubicBezTo>
                        <a:pt x="20320" y="76835"/>
                        <a:pt x="10160" y="38417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rgbClr val="7F7F7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092"/>
                </a:p>
              </p:txBody>
            </p:sp>
            <p:sp>
              <p:nvSpPr>
                <p:cNvPr id="39" name="Google Shape;1128;g255619a4f71_1_1114">
                  <a:extLst>
                    <a:ext uri="{FF2B5EF4-FFF2-40B4-BE49-F238E27FC236}">
                      <a16:creationId xmlns:a16="http://schemas.microsoft.com/office/drawing/2014/main" id="{0AA279E2-A163-FD19-02CA-92B9EEF68B39}"/>
                    </a:ext>
                  </a:extLst>
                </p:cNvPr>
                <p:cNvSpPr/>
                <p:nvPr/>
              </p:nvSpPr>
              <p:spPr>
                <a:xfrm>
                  <a:off x="7686000" y="3091680"/>
                  <a:ext cx="91440" cy="213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581" h="854869">
                      <a:moveTo>
                        <a:pt x="459581" y="854869"/>
                      </a:moveTo>
                      <a:cubicBezTo>
                        <a:pt x="442317" y="826294"/>
                        <a:pt x="425053" y="797719"/>
                        <a:pt x="409575" y="769144"/>
                      </a:cubicBezTo>
                      <a:cubicBezTo>
                        <a:pt x="394097" y="740569"/>
                        <a:pt x="387747" y="715963"/>
                        <a:pt x="366713" y="683419"/>
                      </a:cubicBezTo>
                      <a:cubicBezTo>
                        <a:pt x="345679" y="650875"/>
                        <a:pt x="307975" y="613173"/>
                        <a:pt x="283369" y="573882"/>
                      </a:cubicBezTo>
                      <a:cubicBezTo>
                        <a:pt x="258763" y="534591"/>
                        <a:pt x="237728" y="485775"/>
                        <a:pt x="219075" y="447675"/>
                      </a:cubicBezTo>
                      <a:cubicBezTo>
                        <a:pt x="200422" y="409575"/>
                        <a:pt x="191294" y="382985"/>
                        <a:pt x="171450" y="345282"/>
                      </a:cubicBezTo>
                      <a:cubicBezTo>
                        <a:pt x="151606" y="307579"/>
                        <a:pt x="120651" y="262335"/>
                        <a:pt x="100013" y="221457"/>
                      </a:cubicBezTo>
                      <a:cubicBezTo>
                        <a:pt x="79375" y="180579"/>
                        <a:pt x="64294" y="136922"/>
                        <a:pt x="47625" y="100013"/>
                      </a:cubicBezTo>
                      <a:cubicBezTo>
                        <a:pt x="30956" y="63103"/>
                        <a:pt x="15478" y="31551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rgbClr val="7F7F7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092"/>
                </a:p>
              </p:txBody>
            </p:sp>
            <p:sp>
              <p:nvSpPr>
                <p:cNvPr id="40" name="Google Shape;1129;g255619a4f71_1_1114">
                  <a:extLst>
                    <a:ext uri="{FF2B5EF4-FFF2-40B4-BE49-F238E27FC236}">
                      <a16:creationId xmlns:a16="http://schemas.microsoft.com/office/drawing/2014/main" id="{7F71A75B-0281-4885-BD69-C31BF940C734}"/>
                    </a:ext>
                  </a:extLst>
                </p:cNvPr>
                <p:cNvSpPr/>
                <p:nvPr/>
              </p:nvSpPr>
              <p:spPr>
                <a:xfrm>
                  <a:off x="7720560" y="3150720"/>
                  <a:ext cx="83160" cy="15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460" h="680732">
                      <a:moveTo>
                        <a:pt x="433460" y="680732"/>
                      </a:moveTo>
                      <a:cubicBezTo>
                        <a:pt x="390002" y="626756"/>
                        <a:pt x="346545" y="572781"/>
                        <a:pt x="316779" y="533094"/>
                      </a:cubicBezTo>
                      <a:cubicBezTo>
                        <a:pt x="287013" y="493407"/>
                        <a:pt x="280266" y="476738"/>
                        <a:pt x="254866" y="442607"/>
                      </a:cubicBezTo>
                      <a:cubicBezTo>
                        <a:pt x="229466" y="408476"/>
                        <a:pt x="196129" y="375535"/>
                        <a:pt x="164379" y="328307"/>
                      </a:cubicBezTo>
                      <a:cubicBezTo>
                        <a:pt x="132629" y="281079"/>
                        <a:pt x="91750" y="213610"/>
                        <a:pt x="64366" y="159238"/>
                      </a:cubicBezTo>
                      <a:cubicBezTo>
                        <a:pt x="36982" y="104866"/>
                        <a:pt x="-1912" y="-17372"/>
                        <a:pt x="72" y="2075"/>
                      </a:cubicBezTo>
                    </a:path>
                  </a:pathLst>
                </a:custGeom>
                <a:noFill/>
                <a:ln w="9525">
                  <a:solidFill>
                    <a:srgbClr val="7F7F7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092"/>
                </a:p>
              </p:txBody>
            </p:sp>
            <p:sp>
              <p:nvSpPr>
                <p:cNvPr id="41" name="Google Shape;1130;g255619a4f71_1_1114">
                  <a:extLst>
                    <a:ext uri="{FF2B5EF4-FFF2-40B4-BE49-F238E27FC236}">
                      <a16:creationId xmlns:a16="http://schemas.microsoft.com/office/drawing/2014/main" id="{9D27A630-B022-642C-142B-BA826641840C}"/>
                    </a:ext>
                  </a:extLst>
                </p:cNvPr>
                <p:cNvSpPr/>
                <p:nvPr/>
              </p:nvSpPr>
              <p:spPr>
                <a:xfrm>
                  <a:off x="7734600" y="3168000"/>
                  <a:ext cx="91080" cy="142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344" h="588169">
                      <a:moveTo>
                        <a:pt x="464344" y="588169"/>
                      </a:moveTo>
                      <a:cubicBezTo>
                        <a:pt x="425450" y="547290"/>
                        <a:pt x="386556" y="506412"/>
                        <a:pt x="347662" y="459581"/>
                      </a:cubicBezTo>
                      <a:cubicBezTo>
                        <a:pt x="308768" y="412750"/>
                        <a:pt x="270271" y="359172"/>
                        <a:pt x="230981" y="307181"/>
                      </a:cubicBezTo>
                      <a:cubicBezTo>
                        <a:pt x="191691" y="255190"/>
                        <a:pt x="150416" y="198834"/>
                        <a:pt x="111919" y="147637"/>
                      </a:cubicBezTo>
                      <a:cubicBezTo>
                        <a:pt x="73422" y="96440"/>
                        <a:pt x="36711" y="48220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rgbClr val="7F7F7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092"/>
                </a:p>
              </p:txBody>
            </p:sp>
            <p:sp>
              <p:nvSpPr>
                <p:cNvPr id="42" name="Google Shape;1131;g255619a4f71_1_1114">
                  <a:extLst>
                    <a:ext uri="{FF2B5EF4-FFF2-40B4-BE49-F238E27FC236}">
                      <a16:creationId xmlns:a16="http://schemas.microsoft.com/office/drawing/2014/main" id="{809A28D1-6ED2-90F1-9C87-518050416D77}"/>
                    </a:ext>
                  </a:extLst>
                </p:cNvPr>
                <p:cNvSpPr/>
                <p:nvPr/>
              </p:nvSpPr>
              <p:spPr>
                <a:xfrm>
                  <a:off x="7757280" y="3193200"/>
                  <a:ext cx="89640" cy="1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963" h="507207">
                      <a:moveTo>
                        <a:pt x="461963" y="507207"/>
                      </a:moveTo>
                      <a:cubicBezTo>
                        <a:pt x="423466" y="467320"/>
                        <a:pt x="384969" y="427434"/>
                        <a:pt x="347663" y="390525"/>
                      </a:cubicBezTo>
                      <a:cubicBezTo>
                        <a:pt x="310357" y="353615"/>
                        <a:pt x="275034" y="325040"/>
                        <a:pt x="238125" y="285750"/>
                      </a:cubicBezTo>
                      <a:cubicBezTo>
                        <a:pt x="201216" y="246460"/>
                        <a:pt x="165894" y="202407"/>
                        <a:pt x="126207" y="154782"/>
                      </a:cubicBezTo>
                      <a:cubicBezTo>
                        <a:pt x="86520" y="107157"/>
                        <a:pt x="43260" y="53578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rgbClr val="7F7F7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092"/>
                </a:p>
              </p:txBody>
            </p:sp>
            <p:sp>
              <p:nvSpPr>
                <p:cNvPr id="43" name="Google Shape;1132;g255619a4f71_1_1114">
                  <a:extLst>
                    <a:ext uri="{FF2B5EF4-FFF2-40B4-BE49-F238E27FC236}">
                      <a16:creationId xmlns:a16="http://schemas.microsoft.com/office/drawing/2014/main" id="{C265F001-11BB-1098-596B-FADE1D502200}"/>
                    </a:ext>
                  </a:extLst>
                </p:cNvPr>
                <p:cNvSpPr/>
                <p:nvPr/>
              </p:nvSpPr>
              <p:spPr>
                <a:xfrm>
                  <a:off x="7785360" y="3213720"/>
                  <a:ext cx="84600" cy="99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581" h="421482">
                      <a:moveTo>
                        <a:pt x="459581" y="421482"/>
                      </a:moveTo>
                      <a:cubicBezTo>
                        <a:pt x="396676" y="375246"/>
                        <a:pt x="333771" y="329010"/>
                        <a:pt x="283368" y="283369"/>
                      </a:cubicBezTo>
                      <a:cubicBezTo>
                        <a:pt x="232965" y="237728"/>
                        <a:pt x="204390" y="194866"/>
                        <a:pt x="157162" y="147638"/>
                      </a:cubicBezTo>
                      <a:cubicBezTo>
                        <a:pt x="109934" y="100410"/>
                        <a:pt x="54967" y="50205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rgbClr val="7F7F7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092"/>
                </a:p>
              </p:txBody>
            </p:sp>
            <p:sp>
              <p:nvSpPr>
                <p:cNvPr id="44" name="Google Shape;1133;g255619a4f71_1_1114">
                  <a:extLst>
                    <a:ext uri="{FF2B5EF4-FFF2-40B4-BE49-F238E27FC236}">
                      <a16:creationId xmlns:a16="http://schemas.microsoft.com/office/drawing/2014/main" id="{DBDD3B7C-D809-64D7-05F2-43AD11DB0454}"/>
                    </a:ext>
                  </a:extLst>
                </p:cNvPr>
                <p:cNvSpPr/>
                <p:nvPr/>
              </p:nvSpPr>
              <p:spPr>
                <a:xfrm>
                  <a:off x="7332840" y="3257640"/>
                  <a:ext cx="523800" cy="128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4138" h="517877">
                      <a:moveTo>
                        <a:pt x="0" y="517877"/>
                      </a:moveTo>
                      <a:cubicBezTo>
                        <a:pt x="136723" y="476006"/>
                        <a:pt x="273447" y="434136"/>
                        <a:pt x="397669" y="384527"/>
                      </a:cubicBezTo>
                      <a:cubicBezTo>
                        <a:pt x="521891" y="334918"/>
                        <a:pt x="626665" y="273005"/>
                        <a:pt x="745331" y="220221"/>
                      </a:cubicBezTo>
                      <a:cubicBezTo>
                        <a:pt x="863997" y="167437"/>
                        <a:pt x="996951" y="104333"/>
                        <a:pt x="1109663" y="67821"/>
                      </a:cubicBezTo>
                      <a:cubicBezTo>
                        <a:pt x="1222375" y="31309"/>
                        <a:pt x="1300559" y="7099"/>
                        <a:pt x="1421606" y="1146"/>
                      </a:cubicBezTo>
                      <a:cubicBezTo>
                        <a:pt x="1542653" y="-4807"/>
                        <a:pt x="1705769" y="13449"/>
                        <a:pt x="1835944" y="32102"/>
                      </a:cubicBezTo>
                      <a:cubicBezTo>
                        <a:pt x="1966119" y="50755"/>
                        <a:pt x="2103437" y="92030"/>
                        <a:pt x="2202656" y="113065"/>
                      </a:cubicBezTo>
                      <a:cubicBezTo>
                        <a:pt x="2301875" y="134099"/>
                        <a:pt x="2361009" y="148387"/>
                        <a:pt x="2431256" y="158309"/>
                      </a:cubicBezTo>
                      <a:cubicBezTo>
                        <a:pt x="2501503" y="168231"/>
                        <a:pt x="2562820" y="170413"/>
                        <a:pt x="2624138" y="172596"/>
                      </a:cubicBezTo>
                    </a:path>
                  </a:pathLst>
                </a:custGeom>
                <a:noFill/>
                <a:ln w="9525">
                  <a:solidFill>
                    <a:srgbClr val="7F7F7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092"/>
                </a:p>
              </p:txBody>
            </p:sp>
            <p:sp>
              <p:nvSpPr>
                <p:cNvPr id="45" name="Google Shape;1134;g255619a4f71_1_1114">
                  <a:extLst>
                    <a:ext uri="{FF2B5EF4-FFF2-40B4-BE49-F238E27FC236}">
                      <a16:creationId xmlns:a16="http://schemas.microsoft.com/office/drawing/2014/main" id="{4AC98E51-916B-34C9-4F3F-6F4FBE238FB5}"/>
                    </a:ext>
                  </a:extLst>
                </p:cNvPr>
                <p:cNvSpPr/>
                <p:nvPr/>
              </p:nvSpPr>
              <p:spPr>
                <a:xfrm>
                  <a:off x="7319880" y="3218040"/>
                  <a:ext cx="523080" cy="16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4613" h="643350">
                      <a:moveTo>
                        <a:pt x="0" y="643350"/>
                      </a:moveTo>
                      <a:cubicBezTo>
                        <a:pt x="84931" y="611600"/>
                        <a:pt x="169863" y="579850"/>
                        <a:pt x="273844" y="529050"/>
                      </a:cubicBezTo>
                      <a:cubicBezTo>
                        <a:pt x="377825" y="478250"/>
                        <a:pt x="509191" y="402844"/>
                        <a:pt x="623888" y="338550"/>
                      </a:cubicBezTo>
                      <a:cubicBezTo>
                        <a:pt x="738585" y="274256"/>
                        <a:pt x="863600" y="192103"/>
                        <a:pt x="962025" y="143287"/>
                      </a:cubicBezTo>
                      <a:cubicBezTo>
                        <a:pt x="1060450" y="94471"/>
                        <a:pt x="1125141" y="69468"/>
                        <a:pt x="1214438" y="45656"/>
                      </a:cubicBezTo>
                      <a:cubicBezTo>
                        <a:pt x="1303735" y="21843"/>
                        <a:pt x="1389460" y="-3557"/>
                        <a:pt x="1497807" y="412"/>
                      </a:cubicBezTo>
                      <a:cubicBezTo>
                        <a:pt x="1606154" y="4381"/>
                        <a:pt x="1764110" y="43275"/>
                        <a:pt x="1864519" y="69469"/>
                      </a:cubicBezTo>
                      <a:cubicBezTo>
                        <a:pt x="1964928" y="95663"/>
                        <a:pt x="2014538" y="129000"/>
                        <a:pt x="2100263" y="157575"/>
                      </a:cubicBezTo>
                      <a:cubicBezTo>
                        <a:pt x="2185988" y="186150"/>
                        <a:pt x="2293144" y="219885"/>
                        <a:pt x="2378869" y="240919"/>
                      </a:cubicBezTo>
                      <a:cubicBezTo>
                        <a:pt x="2464594" y="261953"/>
                        <a:pt x="2539603" y="272867"/>
                        <a:pt x="2614613" y="283781"/>
                      </a:cubicBezTo>
                    </a:path>
                  </a:pathLst>
                </a:custGeom>
                <a:noFill/>
                <a:ln w="9525">
                  <a:solidFill>
                    <a:srgbClr val="7F7F7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092"/>
                </a:p>
              </p:txBody>
            </p:sp>
            <p:sp>
              <p:nvSpPr>
                <p:cNvPr id="46" name="Google Shape;1135;g255619a4f71_1_1114">
                  <a:extLst>
                    <a:ext uri="{FF2B5EF4-FFF2-40B4-BE49-F238E27FC236}">
                      <a16:creationId xmlns:a16="http://schemas.microsoft.com/office/drawing/2014/main" id="{8D6F669C-9468-A236-5B3D-36B6103E33F7}"/>
                    </a:ext>
                  </a:extLst>
                </p:cNvPr>
                <p:cNvSpPr/>
                <p:nvPr/>
              </p:nvSpPr>
              <p:spPr>
                <a:xfrm>
                  <a:off x="7306920" y="3174480"/>
                  <a:ext cx="524520" cy="188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8240" h="755994">
                      <a:moveTo>
                        <a:pt x="0" y="755994"/>
                      </a:moveTo>
                      <a:cubicBezTo>
                        <a:pt x="68460" y="732380"/>
                        <a:pt x="136921" y="708766"/>
                        <a:pt x="214312" y="667888"/>
                      </a:cubicBezTo>
                      <a:cubicBezTo>
                        <a:pt x="291703" y="627010"/>
                        <a:pt x="363140" y="578592"/>
                        <a:pt x="464343" y="510726"/>
                      </a:cubicBezTo>
                      <a:cubicBezTo>
                        <a:pt x="565546" y="442860"/>
                        <a:pt x="702071" y="337688"/>
                        <a:pt x="821531" y="260694"/>
                      </a:cubicBezTo>
                      <a:cubicBezTo>
                        <a:pt x="940991" y="183700"/>
                        <a:pt x="1075134" y="92022"/>
                        <a:pt x="1181100" y="48763"/>
                      </a:cubicBezTo>
                      <a:cubicBezTo>
                        <a:pt x="1287066" y="5504"/>
                        <a:pt x="1350963" y="-3625"/>
                        <a:pt x="1457325" y="1138"/>
                      </a:cubicBezTo>
                      <a:cubicBezTo>
                        <a:pt x="1563688" y="5900"/>
                        <a:pt x="1712516" y="40825"/>
                        <a:pt x="1819275" y="77338"/>
                      </a:cubicBezTo>
                      <a:cubicBezTo>
                        <a:pt x="1926034" y="113851"/>
                        <a:pt x="2012553" y="182113"/>
                        <a:pt x="2097881" y="220213"/>
                      </a:cubicBezTo>
                      <a:cubicBezTo>
                        <a:pt x="2183209" y="258313"/>
                        <a:pt x="2331243" y="305938"/>
                        <a:pt x="2331243" y="305938"/>
                      </a:cubicBezTo>
                      <a:lnTo>
                        <a:pt x="2581275" y="394044"/>
                      </a:lnTo>
                      <a:cubicBezTo>
                        <a:pt x="2630488" y="411110"/>
                        <a:pt x="2630884" y="388488"/>
                        <a:pt x="2626518" y="408332"/>
                      </a:cubicBezTo>
                    </a:path>
                  </a:pathLst>
                </a:custGeom>
                <a:noFill/>
                <a:ln w="9525">
                  <a:solidFill>
                    <a:srgbClr val="7F7F7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092"/>
                </a:p>
              </p:txBody>
            </p:sp>
            <p:sp>
              <p:nvSpPr>
                <p:cNvPr id="47" name="Google Shape;1136;g255619a4f71_1_1114">
                  <a:extLst>
                    <a:ext uri="{FF2B5EF4-FFF2-40B4-BE49-F238E27FC236}">
                      <a16:creationId xmlns:a16="http://schemas.microsoft.com/office/drawing/2014/main" id="{AC952D05-078B-0D2C-0A38-2BA9F8F777EC}"/>
                    </a:ext>
                  </a:extLst>
                </p:cNvPr>
                <p:cNvSpPr/>
                <p:nvPr/>
              </p:nvSpPr>
              <p:spPr>
                <a:xfrm>
                  <a:off x="7295040" y="3120480"/>
                  <a:ext cx="525600" cy="232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6519" h="932329">
                      <a:moveTo>
                        <a:pt x="0" y="932329"/>
                      </a:moveTo>
                      <a:cubicBezTo>
                        <a:pt x="86916" y="880338"/>
                        <a:pt x="173832" y="828348"/>
                        <a:pt x="252413" y="775167"/>
                      </a:cubicBezTo>
                      <a:cubicBezTo>
                        <a:pt x="330994" y="721986"/>
                        <a:pt x="401638" y="665629"/>
                        <a:pt x="471488" y="613242"/>
                      </a:cubicBezTo>
                      <a:cubicBezTo>
                        <a:pt x="541338" y="560855"/>
                        <a:pt x="609204" y="514817"/>
                        <a:pt x="671513" y="460842"/>
                      </a:cubicBezTo>
                      <a:cubicBezTo>
                        <a:pt x="733822" y="406867"/>
                        <a:pt x="758825" y="357654"/>
                        <a:pt x="845344" y="289392"/>
                      </a:cubicBezTo>
                      <a:cubicBezTo>
                        <a:pt x="931863" y="221130"/>
                        <a:pt x="1084263" y="98892"/>
                        <a:pt x="1190625" y="51267"/>
                      </a:cubicBezTo>
                      <a:cubicBezTo>
                        <a:pt x="1296987" y="3642"/>
                        <a:pt x="1383507" y="-6677"/>
                        <a:pt x="1483519" y="3642"/>
                      </a:cubicBezTo>
                      <a:cubicBezTo>
                        <a:pt x="1583532" y="13961"/>
                        <a:pt x="1691481" y="68332"/>
                        <a:pt x="1790700" y="113179"/>
                      </a:cubicBezTo>
                      <a:cubicBezTo>
                        <a:pt x="1889919" y="158026"/>
                        <a:pt x="2006204" y="225495"/>
                        <a:pt x="2078832" y="272723"/>
                      </a:cubicBezTo>
                      <a:cubicBezTo>
                        <a:pt x="2151460" y="319951"/>
                        <a:pt x="2171700" y="362417"/>
                        <a:pt x="2226469" y="396548"/>
                      </a:cubicBezTo>
                      <a:cubicBezTo>
                        <a:pt x="2281238" y="430679"/>
                        <a:pt x="2357041" y="454095"/>
                        <a:pt x="2407444" y="477511"/>
                      </a:cubicBezTo>
                      <a:cubicBezTo>
                        <a:pt x="2457847" y="500927"/>
                        <a:pt x="2492376" y="522755"/>
                        <a:pt x="2528888" y="537042"/>
                      </a:cubicBezTo>
                      <a:cubicBezTo>
                        <a:pt x="2565400" y="551329"/>
                        <a:pt x="2614216" y="557283"/>
                        <a:pt x="2626519" y="563236"/>
                      </a:cubicBezTo>
                    </a:path>
                  </a:pathLst>
                </a:custGeom>
                <a:noFill/>
                <a:ln w="9525">
                  <a:solidFill>
                    <a:srgbClr val="7F7F7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092"/>
                </a:p>
              </p:txBody>
            </p:sp>
            <p:sp>
              <p:nvSpPr>
                <p:cNvPr id="48" name="Google Shape;1137;g255619a4f71_1_1114">
                  <a:extLst>
                    <a:ext uri="{FF2B5EF4-FFF2-40B4-BE49-F238E27FC236}">
                      <a16:creationId xmlns:a16="http://schemas.microsoft.com/office/drawing/2014/main" id="{6FD1031E-3120-757B-6E2C-C8A53984564C}"/>
                    </a:ext>
                  </a:extLst>
                </p:cNvPr>
                <p:cNvSpPr/>
                <p:nvPr/>
              </p:nvSpPr>
              <p:spPr>
                <a:xfrm>
                  <a:off x="7282440" y="3066840"/>
                  <a:ext cx="527400" cy="273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6043" h="1096530">
                      <a:moveTo>
                        <a:pt x="0" y="1096530"/>
                      </a:moveTo>
                      <a:cubicBezTo>
                        <a:pt x="81954" y="1044341"/>
                        <a:pt x="163909" y="992152"/>
                        <a:pt x="242887" y="927461"/>
                      </a:cubicBezTo>
                      <a:cubicBezTo>
                        <a:pt x="321865" y="862770"/>
                        <a:pt x="394890" y="786570"/>
                        <a:pt x="473868" y="708386"/>
                      </a:cubicBezTo>
                      <a:cubicBezTo>
                        <a:pt x="552846" y="630202"/>
                        <a:pt x="636587" y="539714"/>
                        <a:pt x="716756" y="458355"/>
                      </a:cubicBezTo>
                      <a:cubicBezTo>
                        <a:pt x="796925" y="376996"/>
                        <a:pt x="883047" y="283730"/>
                        <a:pt x="954881" y="220230"/>
                      </a:cubicBezTo>
                      <a:cubicBezTo>
                        <a:pt x="1026715" y="156730"/>
                        <a:pt x="1081484" y="113471"/>
                        <a:pt x="1147762" y="77355"/>
                      </a:cubicBezTo>
                      <a:cubicBezTo>
                        <a:pt x="1214040" y="41239"/>
                        <a:pt x="1284684" y="12267"/>
                        <a:pt x="1352550" y="3536"/>
                      </a:cubicBezTo>
                      <a:cubicBezTo>
                        <a:pt x="1420416" y="-5195"/>
                        <a:pt x="1482725" y="2346"/>
                        <a:pt x="1554956" y="24968"/>
                      </a:cubicBezTo>
                      <a:cubicBezTo>
                        <a:pt x="1627187" y="47590"/>
                        <a:pt x="1714500" y="96009"/>
                        <a:pt x="1785937" y="139268"/>
                      </a:cubicBezTo>
                      <a:cubicBezTo>
                        <a:pt x="1857374" y="182527"/>
                        <a:pt x="1923256" y="236502"/>
                        <a:pt x="1983581" y="284524"/>
                      </a:cubicBezTo>
                      <a:cubicBezTo>
                        <a:pt x="2043906" y="332546"/>
                        <a:pt x="2101850" y="390490"/>
                        <a:pt x="2147887" y="427399"/>
                      </a:cubicBezTo>
                      <a:cubicBezTo>
                        <a:pt x="2193924" y="464308"/>
                        <a:pt x="2221706" y="477802"/>
                        <a:pt x="2259806" y="505980"/>
                      </a:cubicBezTo>
                      <a:cubicBezTo>
                        <a:pt x="2297906" y="534158"/>
                        <a:pt x="2330846" y="569877"/>
                        <a:pt x="2376487" y="596468"/>
                      </a:cubicBezTo>
                      <a:cubicBezTo>
                        <a:pt x="2422128" y="623059"/>
                        <a:pt x="2490391" y="646077"/>
                        <a:pt x="2533650" y="665524"/>
                      </a:cubicBezTo>
                      <a:cubicBezTo>
                        <a:pt x="2576909" y="684971"/>
                        <a:pt x="2606476" y="699060"/>
                        <a:pt x="2636043" y="713149"/>
                      </a:cubicBezTo>
                    </a:path>
                  </a:pathLst>
                </a:custGeom>
                <a:noFill/>
                <a:ln w="9525">
                  <a:solidFill>
                    <a:srgbClr val="7F7F7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092"/>
                </a:p>
              </p:txBody>
            </p:sp>
            <p:sp>
              <p:nvSpPr>
                <p:cNvPr id="49" name="Google Shape;1138;g255619a4f71_1_1114">
                  <a:extLst>
                    <a:ext uri="{FF2B5EF4-FFF2-40B4-BE49-F238E27FC236}">
                      <a16:creationId xmlns:a16="http://schemas.microsoft.com/office/drawing/2014/main" id="{A736C427-AB8B-5A8A-9CB0-38DAA006A984}"/>
                    </a:ext>
                  </a:extLst>
                </p:cNvPr>
                <p:cNvSpPr/>
                <p:nvPr/>
              </p:nvSpPr>
              <p:spPr>
                <a:xfrm>
                  <a:off x="7265880" y="3008160"/>
                  <a:ext cx="523800" cy="31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6994" h="1268972">
                      <a:moveTo>
                        <a:pt x="0" y="1268972"/>
                      </a:moveTo>
                      <a:cubicBezTo>
                        <a:pt x="48617" y="1243969"/>
                        <a:pt x="97234" y="1218966"/>
                        <a:pt x="161925" y="1164197"/>
                      </a:cubicBezTo>
                      <a:cubicBezTo>
                        <a:pt x="226616" y="1109428"/>
                        <a:pt x="309166" y="1026084"/>
                        <a:pt x="388144" y="940359"/>
                      </a:cubicBezTo>
                      <a:cubicBezTo>
                        <a:pt x="467122" y="854634"/>
                        <a:pt x="635794" y="649847"/>
                        <a:pt x="635794" y="649847"/>
                      </a:cubicBezTo>
                      <a:cubicBezTo>
                        <a:pt x="707628" y="565313"/>
                        <a:pt x="744934" y="518084"/>
                        <a:pt x="819150" y="433153"/>
                      </a:cubicBezTo>
                      <a:cubicBezTo>
                        <a:pt x="893366" y="348222"/>
                        <a:pt x="1009651" y="206934"/>
                        <a:pt x="1081088" y="140259"/>
                      </a:cubicBezTo>
                      <a:cubicBezTo>
                        <a:pt x="1152525" y="73584"/>
                        <a:pt x="1175941" y="54534"/>
                        <a:pt x="1247775" y="33103"/>
                      </a:cubicBezTo>
                      <a:cubicBezTo>
                        <a:pt x="1319609" y="11672"/>
                        <a:pt x="1416050" y="-16109"/>
                        <a:pt x="1512094" y="11672"/>
                      </a:cubicBezTo>
                      <a:cubicBezTo>
                        <a:pt x="1608138" y="39453"/>
                        <a:pt x="1747044" y="147006"/>
                        <a:pt x="1824038" y="199790"/>
                      </a:cubicBezTo>
                      <a:cubicBezTo>
                        <a:pt x="1901032" y="252574"/>
                        <a:pt x="1919287" y="275593"/>
                        <a:pt x="1974056" y="328378"/>
                      </a:cubicBezTo>
                      <a:cubicBezTo>
                        <a:pt x="2028825" y="381162"/>
                        <a:pt x="2098675" y="464506"/>
                        <a:pt x="2152650" y="516497"/>
                      </a:cubicBezTo>
                      <a:cubicBezTo>
                        <a:pt x="2206625" y="568488"/>
                        <a:pt x="2255440" y="602222"/>
                        <a:pt x="2297906" y="640322"/>
                      </a:cubicBezTo>
                      <a:cubicBezTo>
                        <a:pt x="2340372" y="678422"/>
                        <a:pt x="2378075" y="718903"/>
                        <a:pt x="2407444" y="745097"/>
                      </a:cubicBezTo>
                      <a:cubicBezTo>
                        <a:pt x="2436813" y="771291"/>
                        <a:pt x="2439194" y="779228"/>
                        <a:pt x="2474119" y="797484"/>
                      </a:cubicBezTo>
                      <a:cubicBezTo>
                        <a:pt x="2509044" y="815740"/>
                        <a:pt x="2603897" y="838362"/>
                        <a:pt x="2616994" y="854634"/>
                      </a:cubicBezTo>
                    </a:path>
                  </a:pathLst>
                </a:custGeom>
                <a:noFill/>
                <a:ln w="9525">
                  <a:solidFill>
                    <a:srgbClr val="7F7F7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092"/>
                </a:p>
              </p:txBody>
            </p:sp>
            <p:sp>
              <p:nvSpPr>
                <p:cNvPr id="50" name="Google Shape;1139;g255619a4f71_1_1114">
                  <a:extLst>
                    <a:ext uri="{FF2B5EF4-FFF2-40B4-BE49-F238E27FC236}">
                      <a16:creationId xmlns:a16="http://schemas.microsoft.com/office/drawing/2014/main" id="{DF8701FC-0703-A81A-8700-9DA9BC0C9463}"/>
                    </a:ext>
                  </a:extLst>
                </p:cNvPr>
                <p:cNvSpPr/>
                <p:nvPr/>
              </p:nvSpPr>
              <p:spPr>
                <a:xfrm>
                  <a:off x="7254000" y="2950200"/>
                  <a:ext cx="448200" cy="36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0756" h="1448241">
                      <a:moveTo>
                        <a:pt x="0" y="1448241"/>
                      </a:moveTo>
                      <a:cubicBezTo>
                        <a:pt x="48022" y="1416292"/>
                        <a:pt x="96044" y="1384344"/>
                        <a:pt x="159544" y="1324416"/>
                      </a:cubicBezTo>
                      <a:cubicBezTo>
                        <a:pt x="223044" y="1264488"/>
                        <a:pt x="305991" y="1183128"/>
                        <a:pt x="381000" y="1088672"/>
                      </a:cubicBezTo>
                      <a:cubicBezTo>
                        <a:pt x="456009" y="994216"/>
                        <a:pt x="527447" y="874757"/>
                        <a:pt x="609600" y="757679"/>
                      </a:cubicBezTo>
                      <a:cubicBezTo>
                        <a:pt x="691753" y="640601"/>
                        <a:pt x="792957" y="491773"/>
                        <a:pt x="873919" y="386204"/>
                      </a:cubicBezTo>
                      <a:cubicBezTo>
                        <a:pt x="954881" y="280635"/>
                        <a:pt x="1034653" y="182607"/>
                        <a:pt x="1095375" y="124266"/>
                      </a:cubicBezTo>
                      <a:cubicBezTo>
                        <a:pt x="1156097" y="65925"/>
                        <a:pt x="1191816" y="56797"/>
                        <a:pt x="1238250" y="36160"/>
                      </a:cubicBezTo>
                      <a:cubicBezTo>
                        <a:pt x="1284684" y="15523"/>
                        <a:pt x="1308497" y="-3131"/>
                        <a:pt x="1373981" y="441"/>
                      </a:cubicBezTo>
                      <a:cubicBezTo>
                        <a:pt x="1439465" y="4013"/>
                        <a:pt x="1556543" y="15919"/>
                        <a:pt x="1631156" y="57591"/>
                      </a:cubicBezTo>
                      <a:cubicBezTo>
                        <a:pt x="1705769" y="99263"/>
                        <a:pt x="1773237" y="205625"/>
                        <a:pt x="1821656" y="250472"/>
                      </a:cubicBezTo>
                      <a:cubicBezTo>
                        <a:pt x="1870075" y="295319"/>
                        <a:pt x="1883966" y="286191"/>
                        <a:pt x="1921669" y="326672"/>
                      </a:cubicBezTo>
                      <a:cubicBezTo>
                        <a:pt x="1959372" y="367153"/>
                        <a:pt x="2018903" y="453275"/>
                        <a:pt x="2047875" y="493360"/>
                      </a:cubicBezTo>
                      <a:cubicBezTo>
                        <a:pt x="2076847" y="533445"/>
                        <a:pt x="2073275" y="542573"/>
                        <a:pt x="2095500" y="567179"/>
                      </a:cubicBezTo>
                      <a:cubicBezTo>
                        <a:pt x="2117725" y="591785"/>
                        <a:pt x="2157016" y="619169"/>
                        <a:pt x="2181225" y="640997"/>
                      </a:cubicBezTo>
                      <a:cubicBezTo>
                        <a:pt x="2205434" y="662825"/>
                        <a:pt x="2223095" y="680486"/>
                        <a:pt x="2240756" y="698147"/>
                      </a:cubicBezTo>
                    </a:path>
                  </a:pathLst>
                </a:custGeom>
                <a:noFill/>
                <a:ln w="9525">
                  <a:solidFill>
                    <a:srgbClr val="7F7F7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092"/>
                </a:p>
              </p:txBody>
            </p:sp>
            <p:sp>
              <p:nvSpPr>
                <p:cNvPr id="51" name="Google Shape;1140;g255619a4f71_1_1114">
                  <a:extLst>
                    <a:ext uri="{FF2B5EF4-FFF2-40B4-BE49-F238E27FC236}">
                      <a16:creationId xmlns:a16="http://schemas.microsoft.com/office/drawing/2014/main" id="{2C68A1E0-1BB9-3FDD-EAF7-9477C7CA7C74}"/>
                    </a:ext>
                  </a:extLst>
                </p:cNvPr>
                <p:cNvSpPr/>
                <p:nvPr/>
              </p:nvSpPr>
              <p:spPr>
                <a:xfrm>
                  <a:off x="7239960" y="2894400"/>
                  <a:ext cx="418680" cy="407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3119" h="1631278">
                      <a:moveTo>
                        <a:pt x="0" y="1631278"/>
                      </a:moveTo>
                      <a:cubicBezTo>
                        <a:pt x="56753" y="1577699"/>
                        <a:pt x="108744" y="1530868"/>
                        <a:pt x="157163" y="1483640"/>
                      </a:cubicBezTo>
                      <a:cubicBezTo>
                        <a:pt x="205582" y="1436412"/>
                        <a:pt x="236141" y="1416965"/>
                        <a:pt x="290513" y="1347909"/>
                      </a:cubicBezTo>
                      <a:cubicBezTo>
                        <a:pt x="344885" y="1278853"/>
                        <a:pt x="412750" y="1174475"/>
                        <a:pt x="483394" y="1069303"/>
                      </a:cubicBezTo>
                      <a:cubicBezTo>
                        <a:pt x="554038" y="964131"/>
                        <a:pt x="652859" y="812128"/>
                        <a:pt x="714375" y="716878"/>
                      </a:cubicBezTo>
                      <a:cubicBezTo>
                        <a:pt x="775891" y="621628"/>
                        <a:pt x="812404" y="562494"/>
                        <a:pt x="852488" y="497803"/>
                      </a:cubicBezTo>
                      <a:cubicBezTo>
                        <a:pt x="892572" y="433112"/>
                        <a:pt x="916782" y="380328"/>
                        <a:pt x="954882" y="328734"/>
                      </a:cubicBezTo>
                      <a:cubicBezTo>
                        <a:pt x="992982" y="277140"/>
                        <a:pt x="1035844" y="232293"/>
                        <a:pt x="1081088" y="188240"/>
                      </a:cubicBezTo>
                      <a:cubicBezTo>
                        <a:pt x="1126332" y="144187"/>
                        <a:pt x="1177528" y="95768"/>
                        <a:pt x="1226344" y="64415"/>
                      </a:cubicBezTo>
                      <a:cubicBezTo>
                        <a:pt x="1275160" y="33062"/>
                        <a:pt x="1312070" y="2106"/>
                        <a:pt x="1373982" y="122"/>
                      </a:cubicBezTo>
                      <a:cubicBezTo>
                        <a:pt x="1435894" y="-1862"/>
                        <a:pt x="1533129" y="20362"/>
                        <a:pt x="1597819" y="52509"/>
                      </a:cubicBezTo>
                      <a:cubicBezTo>
                        <a:pt x="1662509" y="84656"/>
                        <a:pt x="1714103" y="147362"/>
                        <a:pt x="1762125" y="193003"/>
                      </a:cubicBezTo>
                      <a:cubicBezTo>
                        <a:pt x="1810147" y="238644"/>
                        <a:pt x="1849438" y="282697"/>
                        <a:pt x="1885950" y="326353"/>
                      </a:cubicBezTo>
                      <a:cubicBezTo>
                        <a:pt x="1922462" y="370009"/>
                        <a:pt x="1946672" y="409299"/>
                        <a:pt x="1981200" y="454940"/>
                      </a:cubicBezTo>
                      <a:cubicBezTo>
                        <a:pt x="2015728" y="500581"/>
                        <a:pt x="2054423" y="550389"/>
                        <a:pt x="2093119" y="600197"/>
                      </a:cubicBezTo>
                    </a:path>
                  </a:pathLst>
                </a:custGeom>
                <a:noFill/>
                <a:ln w="9525">
                  <a:solidFill>
                    <a:srgbClr val="7F7F7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092"/>
                </a:p>
              </p:txBody>
            </p:sp>
            <p:sp>
              <p:nvSpPr>
                <p:cNvPr id="52" name="Google Shape;1141;g255619a4f71_1_1114">
                  <a:extLst>
                    <a:ext uri="{FF2B5EF4-FFF2-40B4-BE49-F238E27FC236}">
                      <a16:creationId xmlns:a16="http://schemas.microsoft.com/office/drawing/2014/main" id="{E654CD07-A948-ADB7-58B7-869494B07688}"/>
                    </a:ext>
                  </a:extLst>
                </p:cNvPr>
                <p:cNvSpPr/>
                <p:nvPr/>
              </p:nvSpPr>
              <p:spPr>
                <a:xfrm>
                  <a:off x="7226280" y="2847600"/>
                  <a:ext cx="376560" cy="439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3569" h="1758572">
                      <a:moveTo>
                        <a:pt x="0" y="1758572"/>
                      </a:moveTo>
                      <a:cubicBezTo>
                        <a:pt x="56951" y="1712534"/>
                        <a:pt x="113903" y="1666497"/>
                        <a:pt x="159544" y="1615697"/>
                      </a:cubicBezTo>
                      <a:cubicBezTo>
                        <a:pt x="205185" y="1564897"/>
                        <a:pt x="222647" y="1528384"/>
                        <a:pt x="273844" y="1453772"/>
                      </a:cubicBezTo>
                      <a:cubicBezTo>
                        <a:pt x="325041" y="1379160"/>
                        <a:pt x="408781" y="1260097"/>
                        <a:pt x="466725" y="1168022"/>
                      </a:cubicBezTo>
                      <a:cubicBezTo>
                        <a:pt x="524669" y="1075947"/>
                        <a:pt x="556023" y="1008081"/>
                        <a:pt x="621507" y="901322"/>
                      </a:cubicBezTo>
                      <a:cubicBezTo>
                        <a:pt x="686991" y="794563"/>
                        <a:pt x="791370" y="637002"/>
                        <a:pt x="859632" y="527465"/>
                      </a:cubicBezTo>
                      <a:cubicBezTo>
                        <a:pt x="927894" y="417928"/>
                        <a:pt x="983457" y="311962"/>
                        <a:pt x="1031082" y="244097"/>
                      </a:cubicBezTo>
                      <a:cubicBezTo>
                        <a:pt x="1078707" y="176232"/>
                        <a:pt x="1105298" y="155594"/>
                        <a:pt x="1145382" y="120272"/>
                      </a:cubicBezTo>
                      <a:cubicBezTo>
                        <a:pt x="1185466" y="84950"/>
                        <a:pt x="1233488" y="52009"/>
                        <a:pt x="1271588" y="32165"/>
                      </a:cubicBezTo>
                      <a:cubicBezTo>
                        <a:pt x="1309688" y="12321"/>
                        <a:pt x="1337470" y="4384"/>
                        <a:pt x="1373982" y="1209"/>
                      </a:cubicBezTo>
                      <a:cubicBezTo>
                        <a:pt x="1410494" y="-1966"/>
                        <a:pt x="1450579" y="812"/>
                        <a:pt x="1490663" y="13115"/>
                      </a:cubicBezTo>
                      <a:cubicBezTo>
                        <a:pt x="1530747" y="25418"/>
                        <a:pt x="1573610" y="47247"/>
                        <a:pt x="1614488" y="75028"/>
                      </a:cubicBezTo>
                      <a:cubicBezTo>
                        <a:pt x="1655366" y="102809"/>
                        <a:pt x="1691085" y="134956"/>
                        <a:pt x="1735932" y="179803"/>
                      </a:cubicBezTo>
                      <a:cubicBezTo>
                        <a:pt x="1780779" y="224650"/>
                        <a:pt x="1832174" y="284379"/>
                        <a:pt x="1883569" y="344109"/>
                      </a:cubicBezTo>
                    </a:path>
                  </a:pathLst>
                </a:custGeom>
                <a:noFill/>
                <a:ln w="9525">
                  <a:solidFill>
                    <a:srgbClr val="7F7F7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092"/>
                </a:p>
              </p:txBody>
            </p:sp>
            <p:sp>
              <p:nvSpPr>
                <p:cNvPr id="53" name="Google Shape;1142;g255619a4f71_1_1114">
                  <a:extLst>
                    <a:ext uri="{FF2B5EF4-FFF2-40B4-BE49-F238E27FC236}">
                      <a16:creationId xmlns:a16="http://schemas.microsoft.com/office/drawing/2014/main" id="{CFF35264-B4BB-6B9C-3794-C90ED69ED61A}"/>
                    </a:ext>
                  </a:extLst>
                </p:cNvPr>
                <p:cNvSpPr/>
                <p:nvPr/>
              </p:nvSpPr>
              <p:spPr>
                <a:xfrm>
                  <a:off x="7215120" y="2807640"/>
                  <a:ext cx="348120" cy="471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0694" h="1887464">
                      <a:moveTo>
                        <a:pt x="0" y="1887464"/>
                      </a:moveTo>
                      <a:lnTo>
                        <a:pt x="109538" y="1768402"/>
                      </a:lnTo>
                      <a:cubicBezTo>
                        <a:pt x="146844" y="1726730"/>
                        <a:pt x="186929" y="1684661"/>
                        <a:pt x="223838" y="1637433"/>
                      </a:cubicBezTo>
                      <a:cubicBezTo>
                        <a:pt x="260747" y="1590205"/>
                        <a:pt x="293291" y="1542977"/>
                        <a:pt x="330994" y="1485033"/>
                      </a:cubicBezTo>
                      <a:cubicBezTo>
                        <a:pt x="368697" y="1427089"/>
                        <a:pt x="411163" y="1359621"/>
                        <a:pt x="450057" y="1289771"/>
                      </a:cubicBezTo>
                      <a:cubicBezTo>
                        <a:pt x="488951" y="1219921"/>
                        <a:pt x="525860" y="1138164"/>
                        <a:pt x="564357" y="1065933"/>
                      </a:cubicBezTo>
                      <a:cubicBezTo>
                        <a:pt x="602854" y="993702"/>
                        <a:pt x="641748" y="928614"/>
                        <a:pt x="681038" y="856383"/>
                      </a:cubicBezTo>
                      <a:cubicBezTo>
                        <a:pt x="720328" y="784152"/>
                        <a:pt x="763588" y="700808"/>
                        <a:pt x="800100" y="632546"/>
                      </a:cubicBezTo>
                      <a:cubicBezTo>
                        <a:pt x="836612" y="564284"/>
                        <a:pt x="861616" y="509118"/>
                        <a:pt x="900113" y="446808"/>
                      </a:cubicBezTo>
                      <a:cubicBezTo>
                        <a:pt x="938610" y="384498"/>
                        <a:pt x="993776" y="311473"/>
                        <a:pt x="1031082" y="258689"/>
                      </a:cubicBezTo>
                      <a:cubicBezTo>
                        <a:pt x="1068388" y="205905"/>
                        <a:pt x="1086247" y="167011"/>
                        <a:pt x="1123950" y="130102"/>
                      </a:cubicBezTo>
                      <a:cubicBezTo>
                        <a:pt x="1161653" y="93193"/>
                        <a:pt x="1215628" y="58664"/>
                        <a:pt x="1257300" y="37233"/>
                      </a:cubicBezTo>
                      <a:cubicBezTo>
                        <a:pt x="1298972" y="15802"/>
                        <a:pt x="1335088" y="5086"/>
                        <a:pt x="1373982" y="1514"/>
                      </a:cubicBezTo>
                      <a:cubicBezTo>
                        <a:pt x="1412876" y="-2058"/>
                        <a:pt x="1451372" y="-73"/>
                        <a:pt x="1490663" y="15802"/>
                      </a:cubicBezTo>
                      <a:cubicBezTo>
                        <a:pt x="1529954" y="31677"/>
                        <a:pt x="1568053" y="63823"/>
                        <a:pt x="1609725" y="96764"/>
                      </a:cubicBezTo>
                      <a:cubicBezTo>
                        <a:pt x="1651397" y="129705"/>
                        <a:pt x="1696045" y="171575"/>
                        <a:pt x="1740694" y="213446"/>
                      </a:cubicBezTo>
                    </a:path>
                  </a:pathLst>
                </a:custGeom>
                <a:noFill/>
                <a:ln w="9525">
                  <a:solidFill>
                    <a:srgbClr val="7F7F7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092"/>
                </a:p>
              </p:txBody>
            </p:sp>
            <p:sp>
              <p:nvSpPr>
                <p:cNvPr id="54" name="Google Shape;1143;g255619a4f71_1_1114">
                  <a:extLst>
                    <a:ext uri="{FF2B5EF4-FFF2-40B4-BE49-F238E27FC236}">
                      <a16:creationId xmlns:a16="http://schemas.microsoft.com/office/drawing/2014/main" id="{DC546515-C194-7E48-9FC4-72FF8E66F9BC}"/>
                    </a:ext>
                  </a:extLst>
                </p:cNvPr>
                <p:cNvSpPr/>
                <p:nvPr/>
              </p:nvSpPr>
              <p:spPr>
                <a:xfrm>
                  <a:off x="7201080" y="2776680"/>
                  <a:ext cx="313560" cy="496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9719" h="1975027">
                      <a:moveTo>
                        <a:pt x="0" y="1975027"/>
                      </a:moveTo>
                      <a:cubicBezTo>
                        <a:pt x="36314" y="1929783"/>
                        <a:pt x="72628" y="1884539"/>
                        <a:pt x="111919" y="1839295"/>
                      </a:cubicBezTo>
                      <a:cubicBezTo>
                        <a:pt x="151210" y="1794051"/>
                        <a:pt x="197644" y="1755951"/>
                        <a:pt x="235744" y="1703564"/>
                      </a:cubicBezTo>
                      <a:cubicBezTo>
                        <a:pt x="273844" y="1651177"/>
                        <a:pt x="306388" y="1585692"/>
                        <a:pt x="340519" y="1524970"/>
                      </a:cubicBezTo>
                      <a:cubicBezTo>
                        <a:pt x="374650" y="1464248"/>
                        <a:pt x="403225" y="1405511"/>
                        <a:pt x="440531" y="1339233"/>
                      </a:cubicBezTo>
                      <a:cubicBezTo>
                        <a:pt x="477837" y="1272955"/>
                        <a:pt x="523875" y="1201121"/>
                        <a:pt x="564356" y="1127302"/>
                      </a:cubicBezTo>
                      <a:cubicBezTo>
                        <a:pt x="604837" y="1053483"/>
                        <a:pt x="645716" y="970932"/>
                        <a:pt x="683419" y="896320"/>
                      </a:cubicBezTo>
                      <a:cubicBezTo>
                        <a:pt x="721122" y="821707"/>
                        <a:pt x="790575" y="679627"/>
                        <a:pt x="790575" y="679627"/>
                      </a:cubicBezTo>
                      <a:cubicBezTo>
                        <a:pt x="808831" y="641924"/>
                        <a:pt x="773112" y="707011"/>
                        <a:pt x="792956" y="670102"/>
                      </a:cubicBezTo>
                      <a:cubicBezTo>
                        <a:pt x="812800" y="633193"/>
                        <a:pt x="871538" y="520876"/>
                        <a:pt x="909638" y="458170"/>
                      </a:cubicBezTo>
                      <a:cubicBezTo>
                        <a:pt x="947738" y="395464"/>
                        <a:pt x="982662" y="346648"/>
                        <a:pt x="1021556" y="293864"/>
                      </a:cubicBezTo>
                      <a:cubicBezTo>
                        <a:pt x="1060450" y="241080"/>
                        <a:pt x="1106884" y="183533"/>
                        <a:pt x="1143000" y="141464"/>
                      </a:cubicBezTo>
                      <a:cubicBezTo>
                        <a:pt x="1179116" y="99395"/>
                        <a:pt x="1200944" y="64471"/>
                        <a:pt x="1238250" y="41452"/>
                      </a:cubicBezTo>
                      <a:cubicBezTo>
                        <a:pt x="1275556" y="18433"/>
                        <a:pt x="1325166" y="8908"/>
                        <a:pt x="1366838" y="3352"/>
                      </a:cubicBezTo>
                      <a:cubicBezTo>
                        <a:pt x="1408510" y="-2204"/>
                        <a:pt x="1456134" y="-1014"/>
                        <a:pt x="1488281" y="8114"/>
                      </a:cubicBezTo>
                      <a:cubicBezTo>
                        <a:pt x="1520428" y="17242"/>
                        <a:pt x="1540073" y="37681"/>
                        <a:pt x="1559719" y="58120"/>
                      </a:cubicBezTo>
                    </a:path>
                  </a:pathLst>
                </a:custGeom>
                <a:noFill/>
                <a:ln w="9525">
                  <a:solidFill>
                    <a:srgbClr val="7F7F7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092"/>
                </a:p>
              </p:txBody>
            </p:sp>
            <p:sp>
              <p:nvSpPr>
                <p:cNvPr id="55" name="Google Shape;1144;g255619a4f71_1_1114">
                  <a:extLst>
                    <a:ext uri="{FF2B5EF4-FFF2-40B4-BE49-F238E27FC236}">
                      <a16:creationId xmlns:a16="http://schemas.microsoft.com/office/drawing/2014/main" id="{C82B1AB3-3D21-9098-E953-ED6FB6181855}"/>
                    </a:ext>
                  </a:extLst>
                </p:cNvPr>
                <p:cNvSpPr/>
                <p:nvPr/>
              </p:nvSpPr>
              <p:spPr>
                <a:xfrm>
                  <a:off x="7171920" y="2795400"/>
                  <a:ext cx="232200" cy="464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0144" h="1833563">
                      <a:moveTo>
                        <a:pt x="0" y="1833563"/>
                      </a:moveTo>
                      <a:cubicBezTo>
                        <a:pt x="42664" y="1790700"/>
                        <a:pt x="85328" y="1747838"/>
                        <a:pt x="123825" y="1702594"/>
                      </a:cubicBezTo>
                      <a:cubicBezTo>
                        <a:pt x="162322" y="1657350"/>
                        <a:pt x="195262" y="1612900"/>
                        <a:pt x="230981" y="1562100"/>
                      </a:cubicBezTo>
                      <a:cubicBezTo>
                        <a:pt x="266700" y="1511300"/>
                        <a:pt x="300037" y="1458119"/>
                        <a:pt x="338137" y="1397794"/>
                      </a:cubicBezTo>
                      <a:cubicBezTo>
                        <a:pt x="376237" y="1337469"/>
                        <a:pt x="418703" y="1268809"/>
                        <a:pt x="459581" y="1200150"/>
                      </a:cubicBezTo>
                      <a:cubicBezTo>
                        <a:pt x="500459" y="1131491"/>
                        <a:pt x="544115" y="1059657"/>
                        <a:pt x="583406" y="985838"/>
                      </a:cubicBezTo>
                      <a:cubicBezTo>
                        <a:pt x="622697" y="912019"/>
                        <a:pt x="658416" y="832247"/>
                        <a:pt x="695325" y="757238"/>
                      </a:cubicBezTo>
                      <a:cubicBezTo>
                        <a:pt x="732234" y="682229"/>
                        <a:pt x="763984" y="609601"/>
                        <a:pt x="804862" y="535782"/>
                      </a:cubicBezTo>
                      <a:cubicBezTo>
                        <a:pt x="845740" y="461963"/>
                        <a:pt x="901700" y="380603"/>
                        <a:pt x="940594" y="314325"/>
                      </a:cubicBezTo>
                      <a:cubicBezTo>
                        <a:pt x="979488" y="248047"/>
                        <a:pt x="1003300" y="190500"/>
                        <a:pt x="1038225" y="138113"/>
                      </a:cubicBezTo>
                      <a:cubicBezTo>
                        <a:pt x="1073150" y="85725"/>
                        <a:pt x="1111647" y="42862"/>
                        <a:pt x="1150144" y="0"/>
                      </a:cubicBezTo>
                    </a:path>
                  </a:pathLst>
                </a:custGeom>
                <a:noFill/>
                <a:ln w="9525">
                  <a:solidFill>
                    <a:srgbClr val="7F7F7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092"/>
                </a:p>
              </p:txBody>
            </p:sp>
            <p:sp>
              <p:nvSpPr>
                <p:cNvPr id="56" name="Google Shape;1145;g255619a4f71_1_1114">
                  <a:extLst>
                    <a:ext uri="{FF2B5EF4-FFF2-40B4-BE49-F238E27FC236}">
                      <a16:creationId xmlns:a16="http://schemas.microsoft.com/office/drawing/2014/main" id="{F1341038-DDEC-5D2F-1735-B1F8A41ECC06}"/>
                    </a:ext>
                  </a:extLst>
                </p:cNvPr>
                <p:cNvSpPr/>
                <p:nvPr/>
              </p:nvSpPr>
              <p:spPr>
                <a:xfrm>
                  <a:off x="7159320" y="2889720"/>
                  <a:ext cx="184320" cy="366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543" h="1450181">
                      <a:moveTo>
                        <a:pt x="0" y="1450181"/>
                      </a:moveTo>
                      <a:cubicBezTo>
                        <a:pt x="40481" y="1423788"/>
                        <a:pt x="80962" y="1397396"/>
                        <a:pt x="119062" y="1357312"/>
                      </a:cubicBezTo>
                      <a:cubicBezTo>
                        <a:pt x="157162" y="1317228"/>
                        <a:pt x="228600" y="1209675"/>
                        <a:pt x="228600" y="1209675"/>
                      </a:cubicBezTo>
                      <a:cubicBezTo>
                        <a:pt x="266303" y="1160463"/>
                        <a:pt x="308372" y="1118393"/>
                        <a:pt x="345281" y="1062037"/>
                      </a:cubicBezTo>
                      <a:cubicBezTo>
                        <a:pt x="382190" y="1005681"/>
                        <a:pt x="450056" y="871537"/>
                        <a:pt x="450056" y="871537"/>
                      </a:cubicBezTo>
                      <a:cubicBezTo>
                        <a:pt x="488156" y="802481"/>
                        <a:pt x="534987" y="720725"/>
                        <a:pt x="573881" y="647700"/>
                      </a:cubicBezTo>
                      <a:cubicBezTo>
                        <a:pt x="612775" y="574675"/>
                        <a:pt x="647699" y="502840"/>
                        <a:pt x="683418" y="433387"/>
                      </a:cubicBezTo>
                      <a:cubicBezTo>
                        <a:pt x="719137" y="363934"/>
                        <a:pt x="748506" y="303212"/>
                        <a:pt x="788193" y="230981"/>
                      </a:cubicBezTo>
                      <a:cubicBezTo>
                        <a:pt x="827880" y="158750"/>
                        <a:pt x="874711" y="79375"/>
                        <a:pt x="921543" y="0"/>
                      </a:cubicBezTo>
                    </a:path>
                  </a:pathLst>
                </a:custGeom>
                <a:noFill/>
                <a:ln w="9525">
                  <a:solidFill>
                    <a:srgbClr val="7F7F7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092"/>
                </a:p>
              </p:txBody>
            </p:sp>
            <p:sp>
              <p:nvSpPr>
                <p:cNvPr id="57" name="Google Shape;1146;g255619a4f71_1_1114">
                  <a:extLst>
                    <a:ext uri="{FF2B5EF4-FFF2-40B4-BE49-F238E27FC236}">
                      <a16:creationId xmlns:a16="http://schemas.microsoft.com/office/drawing/2014/main" id="{8B25B7DE-197D-F1EE-19CD-16DE953C6674}"/>
                    </a:ext>
                  </a:extLst>
                </p:cNvPr>
                <p:cNvSpPr/>
                <p:nvPr/>
              </p:nvSpPr>
              <p:spPr>
                <a:xfrm>
                  <a:off x="7148880" y="3009960"/>
                  <a:ext cx="135000" cy="24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894" h="969169">
                      <a:moveTo>
                        <a:pt x="0" y="969169"/>
                      </a:moveTo>
                      <a:cubicBezTo>
                        <a:pt x="30757" y="935038"/>
                        <a:pt x="61515" y="900907"/>
                        <a:pt x="97631" y="862013"/>
                      </a:cubicBezTo>
                      <a:cubicBezTo>
                        <a:pt x="133747" y="823119"/>
                        <a:pt x="180578" y="780256"/>
                        <a:pt x="216694" y="735806"/>
                      </a:cubicBezTo>
                      <a:cubicBezTo>
                        <a:pt x="252810" y="691356"/>
                        <a:pt x="277416" y="650875"/>
                        <a:pt x="314325" y="595313"/>
                      </a:cubicBezTo>
                      <a:cubicBezTo>
                        <a:pt x="351234" y="539751"/>
                        <a:pt x="438150" y="402431"/>
                        <a:pt x="438150" y="402431"/>
                      </a:cubicBezTo>
                      <a:cubicBezTo>
                        <a:pt x="479822" y="337740"/>
                        <a:pt x="525065" y="274241"/>
                        <a:pt x="564356" y="207169"/>
                      </a:cubicBezTo>
                      <a:cubicBezTo>
                        <a:pt x="603647" y="140097"/>
                        <a:pt x="638770" y="70048"/>
                        <a:pt x="673894" y="0"/>
                      </a:cubicBezTo>
                    </a:path>
                  </a:pathLst>
                </a:custGeom>
                <a:noFill/>
                <a:ln w="9525">
                  <a:solidFill>
                    <a:srgbClr val="7F7F7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092"/>
                </a:p>
              </p:txBody>
            </p:sp>
            <p:sp>
              <p:nvSpPr>
                <p:cNvPr id="58" name="Google Shape;1147;g255619a4f71_1_1114">
                  <a:extLst>
                    <a:ext uri="{FF2B5EF4-FFF2-40B4-BE49-F238E27FC236}">
                      <a16:creationId xmlns:a16="http://schemas.microsoft.com/office/drawing/2014/main" id="{46FF4D8C-4DEE-E3F1-0AFA-74A12352AB14}"/>
                    </a:ext>
                  </a:extLst>
                </p:cNvPr>
                <p:cNvSpPr/>
                <p:nvPr/>
              </p:nvSpPr>
              <p:spPr>
                <a:xfrm>
                  <a:off x="7134840" y="3116880"/>
                  <a:ext cx="90360" cy="138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819" h="554831">
                      <a:moveTo>
                        <a:pt x="0" y="554831"/>
                      </a:moveTo>
                      <a:lnTo>
                        <a:pt x="109538" y="445294"/>
                      </a:lnTo>
                      <a:cubicBezTo>
                        <a:pt x="143669" y="409972"/>
                        <a:pt x="204788" y="342900"/>
                        <a:pt x="204788" y="342900"/>
                      </a:cubicBezTo>
                      <a:cubicBezTo>
                        <a:pt x="245269" y="298847"/>
                        <a:pt x="310753" y="238125"/>
                        <a:pt x="352425" y="180975"/>
                      </a:cubicBezTo>
                      <a:cubicBezTo>
                        <a:pt x="394097" y="123825"/>
                        <a:pt x="424458" y="61912"/>
                        <a:pt x="454819" y="0"/>
                      </a:cubicBezTo>
                    </a:path>
                  </a:pathLst>
                </a:custGeom>
                <a:noFill/>
                <a:ln w="9525">
                  <a:solidFill>
                    <a:srgbClr val="7F7F7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092"/>
                </a:p>
              </p:txBody>
            </p:sp>
            <p:sp>
              <p:nvSpPr>
                <p:cNvPr id="59" name="Google Shape;1148;g255619a4f71_1_1114">
                  <a:extLst>
                    <a:ext uri="{FF2B5EF4-FFF2-40B4-BE49-F238E27FC236}">
                      <a16:creationId xmlns:a16="http://schemas.microsoft.com/office/drawing/2014/main" id="{A52411F9-DB0B-E16A-98C4-2700EF48EFA6}"/>
                    </a:ext>
                  </a:extLst>
                </p:cNvPr>
                <p:cNvSpPr/>
                <p:nvPr/>
              </p:nvSpPr>
              <p:spPr>
                <a:xfrm>
                  <a:off x="7118280" y="3150720"/>
                  <a:ext cx="83520" cy="10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194" h="414338">
                      <a:moveTo>
                        <a:pt x="0" y="414338"/>
                      </a:moveTo>
                      <a:cubicBezTo>
                        <a:pt x="34131" y="380603"/>
                        <a:pt x="68262" y="346869"/>
                        <a:pt x="107156" y="314325"/>
                      </a:cubicBezTo>
                      <a:cubicBezTo>
                        <a:pt x="146050" y="281781"/>
                        <a:pt x="190501" y="261937"/>
                        <a:pt x="233363" y="219075"/>
                      </a:cubicBezTo>
                      <a:cubicBezTo>
                        <a:pt x="276225" y="176213"/>
                        <a:pt x="335359" y="93662"/>
                        <a:pt x="364331" y="57150"/>
                      </a:cubicBezTo>
                      <a:cubicBezTo>
                        <a:pt x="393303" y="20638"/>
                        <a:pt x="400248" y="10319"/>
                        <a:pt x="407194" y="0"/>
                      </a:cubicBezTo>
                    </a:path>
                  </a:pathLst>
                </a:custGeom>
                <a:noFill/>
                <a:ln w="9525">
                  <a:solidFill>
                    <a:srgbClr val="7F7F7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092"/>
                </a:p>
              </p:txBody>
            </p:sp>
            <p:sp>
              <p:nvSpPr>
                <p:cNvPr id="60" name="Google Shape;1149;g255619a4f71_1_1114">
                  <a:extLst>
                    <a:ext uri="{FF2B5EF4-FFF2-40B4-BE49-F238E27FC236}">
                      <a16:creationId xmlns:a16="http://schemas.microsoft.com/office/drawing/2014/main" id="{5D4419FA-A2BC-5281-8450-8FD337BCD17A}"/>
                    </a:ext>
                  </a:extLst>
                </p:cNvPr>
                <p:cNvSpPr/>
                <p:nvPr/>
              </p:nvSpPr>
              <p:spPr>
                <a:xfrm>
                  <a:off x="7108560" y="3188880"/>
                  <a:ext cx="60840" cy="6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81" h="273844">
                      <a:moveTo>
                        <a:pt x="0" y="273844"/>
                      </a:moveTo>
                      <a:cubicBezTo>
                        <a:pt x="40283" y="232965"/>
                        <a:pt x="80566" y="192087"/>
                        <a:pt x="116681" y="164306"/>
                      </a:cubicBezTo>
                      <a:cubicBezTo>
                        <a:pt x="152797" y="136525"/>
                        <a:pt x="184943" y="134540"/>
                        <a:pt x="216693" y="107156"/>
                      </a:cubicBezTo>
                      <a:cubicBezTo>
                        <a:pt x="248443" y="79772"/>
                        <a:pt x="277812" y="39886"/>
                        <a:pt x="307181" y="0"/>
                      </a:cubicBezTo>
                    </a:path>
                  </a:pathLst>
                </a:custGeom>
                <a:noFill/>
                <a:ln w="9525">
                  <a:solidFill>
                    <a:srgbClr val="7F7F7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092"/>
                </a:p>
              </p:txBody>
            </p:sp>
            <p:sp>
              <p:nvSpPr>
                <p:cNvPr id="61" name="Google Shape;1150;g255619a4f71_1_1114">
                  <a:extLst>
                    <a:ext uri="{FF2B5EF4-FFF2-40B4-BE49-F238E27FC236}">
                      <a16:creationId xmlns:a16="http://schemas.microsoft.com/office/drawing/2014/main" id="{231C33C8-798E-CC05-7E58-7A7AF9CDB639}"/>
                    </a:ext>
                  </a:extLst>
                </p:cNvPr>
                <p:cNvSpPr/>
                <p:nvPr/>
              </p:nvSpPr>
              <p:spPr>
                <a:xfrm>
                  <a:off x="7096320" y="3201120"/>
                  <a:ext cx="59040" cy="56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63" h="242887">
                      <a:moveTo>
                        <a:pt x="0" y="242887"/>
                      </a:moveTo>
                      <a:lnTo>
                        <a:pt x="119063" y="152400"/>
                      </a:lnTo>
                      <a:cubicBezTo>
                        <a:pt x="158354" y="122634"/>
                        <a:pt x="203994" y="89693"/>
                        <a:pt x="235744" y="64293"/>
                      </a:cubicBezTo>
                      <a:cubicBezTo>
                        <a:pt x="267494" y="38893"/>
                        <a:pt x="288528" y="19446"/>
                        <a:pt x="309563" y="0"/>
                      </a:cubicBezTo>
                    </a:path>
                  </a:pathLst>
                </a:custGeom>
                <a:noFill/>
                <a:ln w="9525">
                  <a:solidFill>
                    <a:srgbClr val="7F7F7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092"/>
                </a:p>
              </p:txBody>
            </p:sp>
            <p:sp>
              <p:nvSpPr>
                <p:cNvPr id="62" name="Google Shape;1151;g255619a4f71_1_1114">
                  <a:extLst>
                    <a:ext uri="{FF2B5EF4-FFF2-40B4-BE49-F238E27FC236}">
                      <a16:creationId xmlns:a16="http://schemas.microsoft.com/office/drawing/2014/main" id="{5F802014-5BD3-F180-3801-9A6A8DDA534A}"/>
                    </a:ext>
                  </a:extLst>
                </p:cNvPr>
                <p:cNvSpPr/>
                <p:nvPr/>
              </p:nvSpPr>
              <p:spPr>
                <a:xfrm>
                  <a:off x="7044480" y="3227400"/>
                  <a:ext cx="51120" cy="2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50" h="117872">
                      <a:moveTo>
                        <a:pt x="0" y="117872"/>
                      </a:moveTo>
                      <a:cubicBezTo>
                        <a:pt x="31353" y="103286"/>
                        <a:pt x="62707" y="88701"/>
                        <a:pt x="90488" y="78581"/>
                      </a:cubicBezTo>
                      <a:cubicBezTo>
                        <a:pt x="118269" y="68461"/>
                        <a:pt x="141685" y="64492"/>
                        <a:pt x="166688" y="57150"/>
                      </a:cubicBezTo>
                      <a:cubicBezTo>
                        <a:pt x="191691" y="49808"/>
                        <a:pt x="220663" y="44053"/>
                        <a:pt x="240507" y="34528"/>
                      </a:cubicBezTo>
                      <a:cubicBezTo>
                        <a:pt x="260351" y="25003"/>
                        <a:pt x="273050" y="12501"/>
                        <a:pt x="285750" y="0"/>
                      </a:cubicBezTo>
                    </a:path>
                  </a:pathLst>
                </a:custGeom>
                <a:noFill/>
                <a:ln w="9525">
                  <a:solidFill>
                    <a:srgbClr val="7F7F7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092"/>
                </a:p>
              </p:txBody>
            </p:sp>
            <p:sp>
              <p:nvSpPr>
                <p:cNvPr id="63" name="Google Shape;1152;g255619a4f71_1_1114">
                  <a:extLst>
                    <a:ext uri="{FF2B5EF4-FFF2-40B4-BE49-F238E27FC236}">
                      <a16:creationId xmlns:a16="http://schemas.microsoft.com/office/drawing/2014/main" id="{2FEC33EA-26C4-7081-4CA6-9166A3C0C908}"/>
                    </a:ext>
                  </a:extLst>
                </p:cNvPr>
                <p:cNvSpPr/>
                <p:nvPr/>
              </p:nvSpPr>
              <p:spPr>
                <a:xfrm>
                  <a:off x="7056720" y="3239280"/>
                  <a:ext cx="36360" cy="19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737" h="78581">
                      <a:moveTo>
                        <a:pt x="0" y="78581"/>
                      </a:moveTo>
                      <a:cubicBezTo>
                        <a:pt x="30956" y="64293"/>
                        <a:pt x="61913" y="50006"/>
                        <a:pt x="92869" y="36909"/>
                      </a:cubicBezTo>
                      <a:cubicBezTo>
                        <a:pt x="123825" y="23812"/>
                        <a:pt x="159940" y="14089"/>
                        <a:pt x="185737" y="0"/>
                      </a:cubicBezTo>
                    </a:path>
                  </a:pathLst>
                </a:custGeom>
                <a:noFill/>
                <a:ln w="9525">
                  <a:solidFill>
                    <a:srgbClr val="7F7F7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092"/>
                </a:p>
              </p:txBody>
            </p:sp>
            <p:sp>
              <p:nvSpPr>
                <p:cNvPr id="64" name="Google Shape;1153;g255619a4f71_1_1114">
                  <a:extLst>
                    <a:ext uri="{FF2B5EF4-FFF2-40B4-BE49-F238E27FC236}">
                      <a16:creationId xmlns:a16="http://schemas.microsoft.com/office/drawing/2014/main" id="{8010EC1E-3050-0DE8-6275-0E39E6C81BD8}"/>
                    </a:ext>
                  </a:extLst>
                </p:cNvPr>
                <p:cNvSpPr/>
                <p:nvPr/>
              </p:nvSpPr>
              <p:spPr>
                <a:xfrm>
                  <a:off x="7066440" y="3221280"/>
                  <a:ext cx="48600" cy="38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96" h="141684">
                      <a:moveTo>
                        <a:pt x="0" y="141684"/>
                      </a:moveTo>
                      <a:cubicBezTo>
                        <a:pt x="36512" y="124222"/>
                        <a:pt x="78184" y="105370"/>
                        <a:pt x="109537" y="89297"/>
                      </a:cubicBezTo>
                      <a:cubicBezTo>
                        <a:pt x="140890" y="73224"/>
                        <a:pt x="166092" y="60126"/>
                        <a:pt x="188118" y="45243"/>
                      </a:cubicBezTo>
                      <a:cubicBezTo>
                        <a:pt x="210144" y="30360"/>
                        <a:pt x="225920" y="15180"/>
                        <a:pt x="241696" y="0"/>
                      </a:cubicBezTo>
                    </a:path>
                  </a:pathLst>
                </a:custGeom>
                <a:noFill/>
                <a:ln w="9525">
                  <a:solidFill>
                    <a:srgbClr val="7F7F7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092"/>
                </a:p>
              </p:txBody>
            </p:sp>
            <p:sp>
              <p:nvSpPr>
                <p:cNvPr id="65" name="Google Shape;1154;g255619a4f71_1_1114">
                  <a:extLst>
                    <a:ext uri="{FF2B5EF4-FFF2-40B4-BE49-F238E27FC236}">
                      <a16:creationId xmlns:a16="http://schemas.microsoft.com/office/drawing/2014/main" id="{C40DE82F-7ACF-E35E-0C17-2F8C877A0B36}"/>
                    </a:ext>
                  </a:extLst>
                </p:cNvPr>
                <p:cNvSpPr/>
                <p:nvPr/>
              </p:nvSpPr>
              <p:spPr>
                <a:xfrm>
                  <a:off x="7081200" y="3218760"/>
                  <a:ext cx="42480" cy="41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741" h="161925">
                      <a:moveTo>
                        <a:pt x="0" y="161925"/>
                      </a:moveTo>
                      <a:lnTo>
                        <a:pt x="76200" y="116681"/>
                      </a:lnTo>
                      <a:cubicBezTo>
                        <a:pt x="100409" y="102592"/>
                        <a:pt x="126008" y="89693"/>
                        <a:pt x="145256" y="77390"/>
                      </a:cubicBezTo>
                      <a:cubicBezTo>
                        <a:pt x="164504" y="65087"/>
                        <a:pt x="180777" y="55760"/>
                        <a:pt x="191691" y="42862"/>
                      </a:cubicBezTo>
                      <a:cubicBezTo>
                        <a:pt x="202605" y="29964"/>
                        <a:pt x="206673" y="14982"/>
                        <a:pt x="210741" y="0"/>
                      </a:cubicBezTo>
                    </a:path>
                  </a:pathLst>
                </a:custGeom>
                <a:noFill/>
                <a:ln w="9525">
                  <a:solidFill>
                    <a:srgbClr val="7F7F7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092"/>
                </a:p>
              </p:txBody>
            </p:sp>
            <p:sp>
              <p:nvSpPr>
                <p:cNvPr id="66" name="Google Shape;1155;g255619a4f71_1_1114">
                  <a:extLst>
                    <a:ext uri="{FF2B5EF4-FFF2-40B4-BE49-F238E27FC236}">
                      <a16:creationId xmlns:a16="http://schemas.microsoft.com/office/drawing/2014/main" id="{11F725E6-34D5-C4D9-1997-46F1E05724AF}"/>
                    </a:ext>
                  </a:extLst>
                </p:cNvPr>
                <p:cNvSpPr/>
                <p:nvPr/>
              </p:nvSpPr>
              <p:spPr>
                <a:xfrm>
                  <a:off x="7341120" y="3290760"/>
                  <a:ext cx="529560" cy="107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6362" h="433524">
                      <a:moveTo>
                        <a:pt x="0" y="433524"/>
                      </a:moveTo>
                      <a:lnTo>
                        <a:pt x="258762" y="360499"/>
                      </a:lnTo>
                      <a:cubicBezTo>
                        <a:pt x="337608" y="338274"/>
                        <a:pt x="394758" y="325839"/>
                        <a:pt x="473075" y="300174"/>
                      </a:cubicBezTo>
                      <a:cubicBezTo>
                        <a:pt x="551392" y="274509"/>
                        <a:pt x="728662" y="206511"/>
                        <a:pt x="728662" y="206511"/>
                      </a:cubicBezTo>
                      <a:cubicBezTo>
                        <a:pt x="811476" y="176084"/>
                        <a:pt x="885560" y="145657"/>
                        <a:pt x="969962" y="117611"/>
                      </a:cubicBezTo>
                      <a:cubicBezTo>
                        <a:pt x="1054364" y="89565"/>
                        <a:pt x="1134533" y="57815"/>
                        <a:pt x="1235075" y="38236"/>
                      </a:cubicBezTo>
                      <a:cubicBezTo>
                        <a:pt x="1335617" y="18657"/>
                        <a:pt x="1456531" y="1988"/>
                        <a:pt x="1573212" y="136"/>
                      </a:cubicBezTo>
                      <a:cubicBezTo>
                        <a:pt x="1689893" y="-1716"/>
                        <a:pt x="1825889" y="15747"/>
                        <a:pt x="1935162" y="27124"/>
                      </a:cubicBezTo>
                      <a:cubicBezTo>
                        <a:pt x="2044435" y="38501"/>
                        <a:pt x="2139421" y="58345"/>
                        <a:pt x="2228850" y="68399"/>
                      </a:cubicBezTo>
                      <a:cubicBezTo>
                        <a:pt x="2318279" y="78453"/>
                        <a:pt x="2402152" y="82687"/>
                        <a:pt x="2471737" y="87449"/>
                      </a:cubicBezTo>
                      <a:cubicBezTo>
                        <a:pt x="2541322" y="92211"/>
                        <a:pt x="2593842" y="94592"/>
                        <a:pt x="2646362" y="96974"/>
                      </a:cubicBezTo>
                    </a:path>
                  </a:pathLst>
                </a:custGeom>
                <a:noFill/>
                <a:ln w="9525">
                  <a:solidFill>
                    <a:srgbClr val="7F7F7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092"/>
                </a:p>
              </p:txBody>
            </p:sp>
            <p:sp>
              <p:nvSpPr>
                <p:cNvPr id="67" name="Google Shape;1156;g255619a4f71_1_1114">
                  <a:extLst>
                    <a:ext uri="{FF2B5EF4-FFF2-40B4-BE49-F238E27FC236}">
                      <a16:creationId xmlns:a16="http://schemas.microsoft.com/office/drawing/2014/main" id="{53518A40-5295-A630-2186-0D23C2954B87}"/>
                    </a:ext>
                  </a:extLst>
                </p:cNvPr>
                <p:cNvSpPr/>
                <p:nvPr/>
              </p:nvSpPr>
              <p:spPr>
                <a:xfrm>
                  <a:off x="7028640" y="2763720"/>
                  <a:ext cx="757080" cy="487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1425" h="1950343">
                      <a:moveTo>
                        <a:pt x="0" y="1950343"/>
                      </a:moveTo>
                      <a:lnTo>
                        <a:pt x="366712" y="1847949"/>
                      </a:lnTo>
                      <a:cubicBezTo>
                        <a:pt x="466724" y="1818183"/>
                        <a:pt x="517525" y="1820961"/>
                        <a:pt x="600075" y="1771749"/>
                      </a:cubicBezTo>
                      <a:cubicBezTo>
                        <a:pt x="682625" y="1722536"/>
                        <a:pt x="781843" y="1636018"/>
                        <a:pt x="862012" y="1552674"/>
                      </a:cubicBezTo>
                      <a:cubicBezTo>
                        <a:pt x="942181" y="1469330"/>
                        <a:pt x="1005284" y="1377256"/>
                        <a:pt x="1081087" y="1271687"/>
                      </a:cubicBezTo>
                      <a:cubicBezTo>
                        <a:pt x="1156890" y="1166118"/>
                        <a:pt x="1233487" y="1048246"/>
                        <a:pt x="1316831" y="919262"/>
                      </a:cubicBezTo>
                      <a:cubicBezTo>
                        <a:pt x="1400175" y="790278"/>
                        <a:pt x="1497806" y="620811"/>
                        <a:pt x="1581150" y="497780"/>
                      </a:cubicBezTo>
                      <a:cubicBezTo>
                        <a:pt x="1664494" y="374749"/>
                        <a:pt x="1741884" y="260052"/>
                        <a:pt x="1816893" y="181074"/>
                      </a:cubicBezTo>
                      <a:cubicBezTo>
                        <a:pt x="1891902" y="102096"/>
                        <a:pt x="1975246" y="53678"/>
                        <a:pt x="2031206" y="23912"/>
                      </a:cubicBezTo>
                      <a:cubicBezTo>
                        <a:pt x="2087166" y="-5854"/>
                        <a:pt x="2099866" y="-695"/>
                        <a:pt x="2152650" y="2480"/>
                      </a:cubicBezTo>
                      <a:cubicBezTo>
                        <a:pt x="2205434" y="5655"/>
                        <a:pt x="2276475" y="-2282"/>
                        <a:pt x="2347912" y="42962"/>
                      </a:cubicBezTo>
                      <a:cubicBezTo>
                        <a:pt x="2419349" y="88206"/>
                        <a:pt x="2508250" y="189409"/>
                        <a:pt x="2581275" y="273943"/>
                      </a:cubicBezTo>
                      <a:cubicBezTo>
                        <a:pt x="2654300" y="358477"/>
                        <a:pt x="2720181" y="450949"/>
                        <a:pt x="2786062" y="550168"/>
                      </a:cubicBezTo>
                      <a:cubicBezTo>
                        <a:pt x="2851943" y="649387"/>
                        <a:pt x="2915046" y="771227"/>
                        <a:pt x="2976562" y="869255"/>
                      </a:cubicBezTo>
                      <a:cubicBezTo>
                        <a:pt x="3038078" y="967283"/>
                        <a:pt x="3099990" y="1056978"/>
                        <a:pt x="3155156" y="1138337"/>
                      </a:cubicBezTo>
                      <a:cubicBezTo>
                        <a:pt x="3210322" y="1219696"/>
                        <a:pt x="3260328" y="1291531"/>
                        <a:pt x="3307556" y="1357412"/>
                      </a:cubicBezTo>
                      <a:cubicBezTo>
                        <a:pt x="3354784" y="1423293"/>
                        <a:pt x="3385344" y="1475283"/>
                        <a:pt x="3438525" y="1533624"/>
                      </a:cubicBezTo>
                      <a:cubicBezTo>
                        <a:pt x="3491706" y="1591964"/>
                        <a:pt x="3569493" y="1662608"/>
                        <a:pt x="3626643" y="1707455"/>
                      </a:cubicBezTo>
                      <a:cubicBezTo>
                        <a:pt x="3683793" y="1752302"/>
                        <a:pt x="3732609" y="1777503"/>
                        <a:pt x="3781425" y="1802705"/>
                      </a:cubicBezTo>
                    </a:path>
                  </a:pathLst>
                </a:custGeom>
                <a:noFill/>
                <a:ln w="9525">
                  <a:solidFill>
                    <a:srgbClr val="7F7F7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092"/>
                </a:p>
              </p:txBody>
            </p:sp>
            <p:sp>
              <p:nvSpPr>
                <p:cNvPr id="68" name="Google Shape;1157;g255619a4f71_1_1114">
                  <a:extLst>
                    <a:ext uri="{FF2B5EF4-FFF2-40B4-BE49-F238E27FC236}">
                      <a16:creationId xmlns:a16="http://schemas.microsoft.com/office/drawing/2014/main" id="{C559B44E-7A38-67A0-E3F7-0F3F681FB4DE}"/>
                    </a:ext>
                  </a:extLst>
                </p:cNvPr>
                <p:cNvSpPr/>
                <p:nvPr/>
              </p:nvSpPr>
              <p:spPr>
                <a:xfrm>
                  <a:off x="7192440" y="3144960"/>
                  <a:ext cx="221760" cy="227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9663" h="912829">
                      <a:moveTo>
                        <a:pt x="1109663" y="912829"/>
                      </a:moveTo>
                      <a:cubicBezTo>
                        <a:pt x="1065477" y="873009"/>
                        <a:pt x="1021292" y="833189"/>
                        <a:pt x="966788" y="773129"/>
                      </a:cubicBezTo>
                      <a:cubicBezTo>
                        <a:pt x="912284" y="713069"/>
                        <a:pt x="843757" y="633165"/>
                        <a:pt x="782638" y="552467"/>
                      </a:cubicBezTo>
                      <a:cubicBezTo>
                        <a:pt x="721519" y="471769"/>
                        <a:pt x="661458" y="368846"/>
                        <a:pt x="600075" y="288942"/>
                      </a:cubicBezTo>
                      <a:cubicBezTo>
                        <a:pt x="538692" y="209038"/>
                        <a:pt x="476250" y="121196"/>
                        <a:pt x="414338" y="73042"/>
                      </a:cubicBezTo>
                      <a:cubicBezTo>
                        <a:pt x="352426" y="24888"/>
                        <a:pt x="297656" y="-777"/>
                        <a:pt x="228600" y="17"/>
                      </a:cubicBezTo>
                      <a:cubicBezTo>
                        <a:pt x="159544" y="811"/>
                        <a:pt x="29369" y="66162"/>
                        <a:pt x="0" y="77804"/>
                      </a:cubicBezTo>
                    </a:path>
                  </a:pathLst>
                </a:custGeom>
                <a:noFill/>
                <a:ln w="9525">
                  <a:solidFill>
                    <a:srgbClr val="7F7F7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092"/>
                </a:p>
              </p:txBody>
            </p:sp>
            <p:sp>
              <p:nvSpPr>
                <p:cNvPr id="69" name="Google Shape;1158;g255619a4f71_1_1114">
                  <a:extLst>
                    <a:ext uri="{FF2B5EF4-FFF2-40B4-BE49-F238E27FC236}">
                      <a16:creationId xmlns:a16="http://schemas.microsoft.com/office/drawing/2014/main" id="{2DC0CEB7-B826-0813-AA80-1A8091B682F5}"/>
                    </a:ext>
                  </a:extLst>
                </p:cNvPr>
                <p:cNvSpPr/>
                <p:nvPr/>
              </p:nvSpPr>
              <p:spPr>
                <a:xfrm>
                  <a:off x="7224840" y="3098520"/>
                  <a:ext cx="213840" cy="264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1563" h="1061300">
                      <a:moveTo>
                        <a:pt x="1071563" y="1061300"/>
                      </a:moveTo>
                      <a:cubicBezTo>
                        <a:pt x="1039812" y="1032328"/>
                        <a:pt x="1008062" y="1003356"/>
                        <a:pt x="971550" y="959700"/>
                      </a:cubicBezTo>
                      <a:cubicBezTo>
                        <a:pt x="935038" y="916044"/>
                        <a:pt x="898261" y="863920"/>
                        <a:pt x="852488" y="799362"/>
                      </a:cubicBezTo>
                      <a:cubicBezTo>
                        <a:pt x="806715" y="734804"/>
                        <a:pt x="750623" y="657810"/>
                        <a:pt x="696913" y="572350"/>
                      </a:cubicBezTo>
                      <a:cubicBezTo>
                        <a:pt x="643203" y="486890"/>
                        <a:pt x="580231" y="362800"/>
                        <a:pt x="530225" y="286600"/>
                      </a:cubicBezTo>
                      <a:cubicBezTo>
                        <a:pt x="480219" y="210400"/>
                        <a:pt x="442119" y="161981"/>
                        <a:pt x="396875" y="115150"/>
                      </a:cubicBezTo>
                      <a:cubicBezTo>
                        <a:pt x="351631" y="68319"/>
                        <a:pt x="309298" y="20958"/>
                        <a:pt x="258763" y="5612"/>
                      </a:cubicBezTo>
                      <a:cubicBezTo>
                        <a:pt x="208228" y="-9734"/>
                        <a:pt x="136790" y="9846"/>
                        <a:pt x="93663" y="23075"/>
                      </a:cubicBezTo>
                      <a:cubicBezTo>
                        <a:pt x="50536" y="36304"/>
                        <a:pt x="25268" y="60645"/>
                        <a:pt x="0" y="84987"/>
                      </a:cubicBezTo>
                    </a:path>
                  </a:pathLst>
                </a:custGeom>
                <a:noFill/>
                <a:ln w="9525">
                  <a:solidFill>
                    <a:srgbClr val="7F7F7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092"/>
                </a:p>
              </p:txBody>
            </p:sp>
            <p:sp>
              <p:nvSpPr>
                <p:cNvPr id="70" name="Google Shape;1159;g255619a4f71_1_1114">
                  <a:extLst>
                    <a:ext uri="{FF2B5EF4-FFF2-40B4-BE49-F238E27FC236}">
                      <a16:creationId xmlns:a16="http://schemas.microsoft.com/office/drawing/2014/main" id="{50DDD1F6-D7C1-B7FE-EB0F-9B095AE59C1C}"/>
                    </a:ext>
                  </a:extLst>
                </p:cNvPr>
                <p:cNvSpPr/>
                <p:nvPr/>
              </p:nvSpPr>
              <p:spPr>
                <a:xfrm>
                  <a:off x="7256880" y="3043800"/>
                  <a:ext cx="205200" cy="309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112" h="1240274">
                      <a:moveTo>
                        <a:pt x="1027112" y="1240274"/>
                      </a:moveTo>
                      <a:cubicBezTo>
                        <a:pt x="995891" y="1212889"/>
                        <a:pt x="964671" y="1185505"/>
                        <a:pt x="923925" y="1129149"/>
                      </a:cubicBezTo>
                      <a:cubicBezTo>
                        <a:pt x="883179" y="1072793"/>
                        <a:pt x="835554" y="997916"/>
                        <a:pt x="782637" y="902137"/>
                      </a:cubicBezTo>
                      <a:cubicBezTo>
                        <a:pt x="729720" y="806358"/>
                        <a:pt x="660929" y="657661"/>
                        <a:pt x="606425" y="554474"/>
                      </a:cubicBezTo>
                      <a:cubicBezTo>
                        <a:pt x="551921" y="451286"/>
                        <a:pt x="502708" y="359741"/>
                        <a:pt x="455612" y="283012"/>
                      </a:cubicBezTo>
                      <a:cubicBezTo>
                        <a:pt x="408516" y="206283"/>
                        <a:pt x="367506" y="141195"/>
                        <a:pt x="323850" y="94099"/>
                      </a:cubicBezTo>
                      <a:cubicBezTo>
                        <a:pt x="280194" y="47003"/>
                        <a:pt x="247650" y="5200"/>
                        <a:pt x="193675" y="437"/>
                      </a:cubicBezTo>
                      <a:cubicBezTo>
                        <a:pt x="139700" y="-4326"/>
                        <a:pt x="69850" y="30599"/>
                        <a:pt x="0" y="65524"/>
                      </a:cubicBezTo>
                    </a:path>
                  </a:pathLst>
                </a:custGeom>
                <a:noFill/>
                <a:ln w="9525">
                  <a:solidFill>
                    <a:srgbClr val="7F7F7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092"/>
                </a:p>
              </p:txBody>
            </p:sp>
            <p:sp>
              <p:nvSpPr>
                <p:cNvPr id="71" name="Google Shape;1160;g255619a4f71_1_1114">
                  <a:extLst>
                    <a:ext uri="{FF2B5EF4-FFF2-40B4-BE49-F238E27FC236}">
                      <a16:creationId xmlns:a16="http://schemas.microsoft.com/office/drawing/2014/main" id="{977CCADE-9AC8-3F9D-7DDB-60FE6F5F632F}"/>
                    </a:ext>
                  </a:extLst>
                </p:cNvPr>
                <p:cNvSpPr/>
                <p:nvPr/>
              </p:nvSpPr>
              <p:spPr>
                <a:xfrm>
                  <a:off x="7183800" y="2765520"/>
                  <a:ext cx="280080" cy="49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762" h="1993900">
                      <a:moveTo>
                        <a:pt x="0" y="1993900"/>
                      </a:moveTo>
                      <a:cubicBezTo>
                        <a:pt x="39555" y="1968500"/>
                        <a:pt x="79110" y="1943100"/>
                        <a:pt x="153987" y="1841500"/>
                      </a:cubicBezTo>
                      <a:cubicBezTo>
                        <a:pt x="228864" y="1739900"/>
                        <a:pt x="361950" y="1533790"/>
                        <a:pt x="449262" y="1384300"/>
                      </a:cubicBezTo>
                      <a:cubicBezTo>
                        <a:pt x="536574" y="1234810"/>
                        <a:pt x="677862" y="944562"/>
                        <a:pt x="677862" y="944562"/>
                      </a:cubicBezTo>
                      <a:cubicBezTo>
                        <a:pt x="759618" y="787400"/>
                        <a:pt x="851429" y="583406"/>
                        <a:pt x="939800" y="441325"/>
                      </a:cubicBezTo>
                      <a:cubicBezTo>
                        <a:pt x="1028171" y="299244"/>
                        <a:pt x="1131093" y="165629"/>
                        <a:pt x="1208087" y="92075"/>
                      </a:cubicBezTo>
                      <a:cubicBezTo>
                        <a:pt x="1285081" y="18521"/>
                        <a:pt x="1343421" y="9260"/>
                        <a:pt x="1401762" y="0"/>
                      </a:cubicBezTo>
                    </a:path>
                  </a:pathLst>
                </a:custGeom>
                <a:noFill/>
                <a:ln w="9525">
                  <a:solidFill>
                    <a:srgbClr val="7F7F7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092"/>
                </a:p>
              </p:txBody>
            </p:sp>
            <p:sp>
              <p:nvSpPr>
                <p:cNvPr id="72" name="Google Shape;1161;g255619a4f71_1_1114">
                  <a:extLst>
                    <a:ext uri="{FF2B5EF4-FFF2-40B4-BE49-F238E27FC236}">
                      <a16:creationId xmlns:a16="http://schemas.microsoft.com/office/drawing/2014/main" id="{259A3C33-0D5D-6D2E-2B27-412D21D7A2A5}"/>
                    </a:ext>
                  </a:extLst>
                </p:cNvPr>
                <p:cNvSpPr/>
                <p:nvPr/>
              </p:nvSpPr>
              <p:spPr>
                <a:xfrm>
                  <a:off x="7368120" y="2842560"/>
                  <a:ext cx="182520" cy="472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0" h="1891080">
                      <a:moveTo>
                        <a:pt x="914400" y="1891080"/>
                      </a:moveTo>
                      <a:cubicBezTo>
                        <a:pt x="878946" y="1833400"/>
                        <a:pt x="843492" y="1775721"/>
                        <a:pt x="803275" y="1687880"/>
                      </a:cubicBezTo>
                      <a:cubicBezTo>
                        <a:pt x="763058" y="1600039"/>
                        <a:pt x="727075" y="1523309"/>
                        <a:pt x="673100" y="1364030"/>
                      </a:cubicBezTo>
                      <a:cubicBezTo>
                        <a:pt x="619125" y="1204751"/>
                        <a:pt x="533929" y="898892"/>
                        <a:pt x="479425" y="732205"/>
                      </a:cubicBezTo>
                      <a:cubicBezTo>
                        <a:pt x="424921" y="565517"/>
                        <a:pt x="385233" y="466034"/>
                        <a:pt x="346075" y="363905"/>
                      </a:cubicBezTo>
                      <a:cubicBezTo>
                        <a:pt x="306917" y="261776"/>
                        <a:pt x="275167" y="178167"/>
                        <a:pt x="244475" y="119430"/>
                      </a:cubicBezTo>
                      <a:cubicBezTo>
                        <a:pt x="213783" y="60693"/>
                        <a:pt x="202671" y="30001"/>
                        <a:pt x="161925" y="11480"/>
                      </a:cubicBezTo>
                      <a:cubicBezTo>
                        <a:pt x="121179" y="-7041"/>
                        <a:pt x="60589" y="632"/>
                        <a:pt x="0" y="8305"/>
                      </a:cubicBezTo>
                    </a:path>
                  </a:pathLst>
                </a:custGeom>
                <a:noFill/>
                <a:ln w="9525">
                  <a:solidFill>
                    <a:srgbClr val="7F7F7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092"/>
                </a:p>
              </p:txBody>
            </p:sp>
          </p:grpSp>
        </p:grp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6B1124E8-988A-97C2-0ACC-234841093E1E}"/>
              </a:ext>
            </a:extLst>
          </p:cNvPr>
          <p:cNvSpPr txBox="1"/>
          <p:nvPr/>
        </p:nvSpPr>
        <p:spPr>
          <a:xfrm>
            <a:off x="6096000" y="5112591"/>
            <a:ext cx="5732461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40" dirty="0"/>
              <a:t>Event reconstruction:</a:t>
            </a:r>
          </a:p>
          <a:p>
            <a:pPr marL="173279" indent="-173279">
              <a:buFont typeface="Arial" panose="020B0604020202020204" pitchFamily="34" charset="0"/>
              <a:buChar char="•"/>
            </a:pPr>
            <a:r>
              <a:rPr lang="en-US" sz="1940" dirty="0"/>
              <a:t>Neutrino events are characterized by their energy and direction</a:t>
            </a:r>
          </a:p>
          <a:p>
            <a:pPr marL="173279" indent="-173279">
              <a:buFont typeface="Arial" panose="020B0604020202020204" pitchFamily="34" charset="0"/>
              <a:buChar char="•"/>
            </a:pPr>
            <a:r>
              <a:rPr lang="en-US" sz="1940" dirty="0"/>
              <a:t>Properties are inferred from observed light pattern in detector</a:t>
            </a:r>
          </a:p>
        </p:txBody>
      </p:sp>
      <p:pic>
        <p:nvPicPr>
          <p:cNvPr id="100" name="Picture 99" descr="A graph of a graph&#10;&#10;Description automatically generated">
            <a:extLst>
              <a:ext uri="{FF2B5EF4-FFF2-40B4-BE49-F238E27FC236}">
                <a16:creationId xmlns:a16="http://schemas.microsoft.com/office/drawing/2014/main" id="{614EF889-B438-833A-74C6-AB6AA96FF8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9902" y="1874615"/>
            <a:ext cx="3817254" cy="1752182"/>
          </a:xfrm>
          <a:prstGeom prst="rect">
            <a:avLst/>
          </a:prstGeom>
        </p:spPr>
      </p:pic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71C9F9B3-484B-6C71-C078-14BDBBFDC2F2}"/>
              </a:ext>
            </a:extLst>
          </p:cNvPr>
          <p:cNvCxnSpPr>
            <a:cxnSpLocks/>
          </p:cNvCxnSpPr>
          <p:nvPr/>
        </p:nvCxnSpPr>
        <p:spPr>
          <a:xfrm>
            <a:off x="7877194" y="3071208"/>
            <a:ext cx="803179" cy="0"/>
          </a:xfrm>
          <a:prstGeom prst="straightConnector1">
            <a:avLst/>
          </a:prstGeom>
          <a:ln w="1111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F80E4090-6179-7F98-84C7-8A5AE39F0DCF}"/>
              </a:ext>
            </a:extLst>
          </p:cNvPr>
          <p:cNvCxnSpPr>
            <a:cxnSpLocks/>
          </p:cNvCxnSpPr>
          <p:nvPr/>
        </p:nvCxnSpPr>
        <p:spPr>
          <a:xfrm>
            <a:off x="10574471" y="3456800"/>
            <a:ext cx="0" cy="794388"/>
          </a:xfrm>
          <a:prstGeom prst="straightConnector1">
            <a:avLst/>
          </a:prstGeom>
          <a:ln w="1111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Google Shape;1790;g255619a4f71_1_1837">
            <a:extLst>
              <a:ext uri="{FF2B5EF4-FFF2-40B4-BE49-F238E27FC236}">
                <a16:creationId xmlns:a16="http://schemas.microsoft.com/office/drawing/2014/main" id="{45862F67-CBDE-D963-18E7-367B7EC70CA2}"/>
              </a:ext>
            </a:extLst>
          </p:cNvPr>
          <p:cNvSpPr/>
          <p:nvPr/>
        </p:nvSpPr>
        <p:spPr>
          <a:xfrm>
            <a:off x="11580912" y="6524326"/>
            <a:ext cx="610075" cy="297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600" tIns="45600" rIns="45600" bIns="45600" anchor="ctr">
            <a:spAutoFit/>
          </a:bodyPr>
          <a:lstStyle/>
          <a:p>
            <a:pPr algn="r">
              <a:tabLst>
                <a:tab pos="0" algn="l"/>
              </a:tabLst>
            </a:pPr>
            <a:fld id="{452B3521-ED51-4F4A-8995-E19223C398E0}" type="slidenum">
              <a:rPr lang="en" sz="1333" spc="-1">
                <a:solidFill>
                  <a:srgbClr val="888888"/>
                </a:solidFill>
                <a:latin typeface="Inter Light"/>
                <a:ea typeface="Inter Light"/>
              </a:rPr>
              <a:pPr algn="r">
                <a:tabLst>
                  <a:tab pos="0" algn="l"/>
                </a:tabLst>
              </a:pPr>
              <a:t>32</a:t>
            </a:fld>
            <a:endParaRPr lang="en-US" sz="1333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7702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19C03-E4DF-C526-08FB-D9192D901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Standard Model of Particle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F17B2-FBD8-9049-47E4-9A7165B5E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506662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What It Explains </a:t>
            </a:r>
          </a:p>
          <a:p>
            <a:pPr lvl="1"/>
            <a:r>
              <a:rPr lang="en-US" dirty="0"/>
              <a:t>Why atoms exist (forces + particles)</a:t>
            </a:r>
          </a:p>
          <a:p>
            <a:pPr lvl="1"/>
            <a:r>
              <a:rPr lang="en-US" dirty="0"/>
              <a:t>Origins of mass (Higgs field)</a:t>
            </a:r>
          </a:p>
          <a:p>
            <a:pPr lvl="1"/>
            <a:r>
              <a:rPr lang="en-US" dirty="0"/>
              <a:t>Foundation of particle physics and cosmology</a:t>
            </a:r>
          </a:p>
          <a:p>
            <a:r>
              <a:rPr lang="en-US" b="1" dirty="0"/>
              <a:t>What It Doesn't Explain</a:t>
            </a:r>
          </a:p>
          <a:p>
            <a:pPr lvl="1"/>
            <a:r>
              <a:rPr lang="en-US" dirty="0"/>
              <a:t>Gravity</a:t>
            </a:r>
          </a:p>
          <a:p>
            <a:pPr lvl="1"/>
            <a:r>
              <a:rPr lang="en-US" dirty="0"/>
              <a:t>Dark matter &amp; dark energy</a:t>
            </a:r>
          </a:p>
          <a:p>
            <a:pPr lvl="1"/>
            <a:r>
              <a:rPr lang="en-US" dirty="0"/>
              <a:t>Neutrino masses (fully)</a:t>
            </a:r>
          </a:p>
          <a:p>
            <a:r>
              <a:rPr lang="en-US" b="1" dirty="0"/>
              <a:t>Why It Matters Across Fields</a:t>
            </a:r>
          </a:p>
          <a:p>
            <a:pPr lvl="1"/>
            <a:r>
              <a:rPr lang="en-US" dirty="0"/>
              <a:t>Tools from particle physics enable advances in AI, medical imaging, computing, and materials science.</a:t>
            </a:r>
          </a:p>
          <a:p>
            <a:pPr lvl="1"/>
            <a:r>
              <a:rPr lang="en-US" dirty="0"/>
              <a:t>The model’s search for completeness inspires interdisciplinary innovation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17D1691-03B7-4C24-4BB5-442FF5A44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2411" y="1000839"/>
            <a:ext cx="3786885" cy="379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3155CE-D8B9-7775-2A11-7070EEE2B4DE}"/>
              </a:ext>
            </a:extLst>
          </p:cNvPr>
          <p:cNvSpPr txBox="1"/>
          <p:nvPr/>
        </p:nvSpPr>
        <p:spPr>
          <a:xfrm>
            <a:off x="0" y="1269781"/>
            <a:ext cx="8209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Standard Model is the most complete and experimentally verified theory of fundamental particles and forces</a:t>
            </a:r>
          </a:p>
        </p:txBody>
      </p:sp>
      <p:sp>
        <p:nvSpPr>
          <p:cNvPr id="5" name="Google Shape;1790;g255619a4f71_1_1837">
            <a:extLst>
              <a:ext uri="{FF2B5EF4-FFF2-40B4-BE49-F238E27FC236}">
                <a16:creationId xmlns:a16="http://schemas.microsoft.com/office/drawing/2014/main" id="{F77BD894-4C21-E073-610A-432BC3AC84E1}"/>
              </a:ext>
            </a:extLst>
          </p:cNvPr>
          <p:cNvSpPr/>
          <p:nvPr/>
        </p:nvSpPr>
        <p:spPr>
          <a:xfrm>
            <a:off x="11503110" y="6578992"/>
            <a:ext cx="610075" cy="297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600" tIns="45600" rIns="45600" bIns="45600" anchor="ctr">
            <a:spAutoFit/>
          </a:bodyPr>
          <a:lstStyle/>
          <a:p>
            <a:pPr algn="r">
              <a:tabLst>
                <a:tab pos="0" algn="l"/>
              </a:tabLst>
            </a:pPr>
            <a:fld id="{452B3521-ED51-4F4A-8995-E19223C398E0}" type="slidenum">
              <a:rPr lang="en" sz="1333" spc="-1">
                <a:solidFill>
                  <a:srgbClr val="888888"/>
                </a:solidFill>
                <a:latin typeface="Inter Light"/>
                <a:ea typeface="Inter Light"/>
              </a:rPr>
              <a:pPr algn="r">
                <a:tabLst>
                  <a:tab pos="0" algn="l"/>
                </a:tabLst>
              </a:pPr>
              <a:t>4</a:t>
            </a:fld>
            <a:endParaRPr lang="en-US" sz="1333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003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4E62D-E1D6-77E8-C055-9D4F9A18B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049D5BB4-B18D-975F-A2DD-4AB07D5AA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605" y="364878"/>
            <a:ext cx="9592644" cy="1190293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  <a:latin typeface="+mj-lt"/>
              </a:rPr>
              <a:t>Astroparticle physics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6EBDE-CA3F-EA84-BD2E-CAABC210B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" y="6491789"/>
            <a:ext cx="1164157" cy="366181"/>
          </a:xfrm>
        </p:spPr>
        <p:txBody>
          <a:bodyPr/>
          <a:lstStyle/>
          <a:p>
            <a:pPr algn="ctr">
              <a:defRPr/>
            </a:pPr>
            <a:fld id="{8EDB4D03-97E7-1741-8B51-DFCCC4C260A1}" type="slidenum">
              <a:rPr lang="en-US" smtClean="0"/>
              <a:pPr algn="ctr">
                <a:defRPr/>
              </a:pPr>
              <a:t>5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83EB38-C6BB-9AFC-3984-870FA70E7E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0161" y="-68337"/>
            <a:ext cx="10089492" cy="7017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9A4D5F2D-29C9-B346-31FE-2BA7CB706A70}"/>
              </a:ext>
            </a:extLst>
          </p:cNvPr>
          <p:cNvSpPr/>
          <p:nvPr/>
        </p:nvSpPr>
        <p:spPr>
          <a:xfrm>
            <a:off x="4605854" y="2426552"/>
            <a:ext cx="5469418" cy="3509266"/>
          </a:xfrm>
          <a:custGeom>
            <a:avLst/>
            <a:gdLst>
              <a:gd name="connsiteX0" fmla="*/ 152691 w 3247584"/>
              <a:gd name="connsiteY0" fmla="*/ 0 h 2024762"/>
              <a:gd name="connsiteX1" fmla="*/ 407668 w 3247584"/>
              <a:gd name="connsiteY1" fmla="*/ 580292 h 2024762"/>
              <a:gd name="connsiteX2" fmla="*/ 12015 w 3247584"/>
              <a:gd name="connsiteY2" fmla="*/ 501161 h 2024762"/>
              <a:gd name="connsiteX3" fmla="*/ 187861 w 3247584"/>
              <a:gd name="connsiteY3" fmla="*/ 1169377 h 2024762"/>
              <a:gd name="connsiteX4" fmla="*/ 1023130 w 3247584"/>
              <a:gd name="connsiteY4" fmla="*/ 931984 h 2024762"/>
              <a:gd name="connsiteX5" fmla="*/ 891245 w 3247584"/>
              <a:gd name="connsiteY5" fmla="*/ 1635369 h 2024762"/>
              <a:gd name="connsiteX6" fmla="*/ 1621007 w 3247584"/>
              <a:gd name="connsiteY6" fmla="*/ 1345223 h 2024762"/>
              <a:gd name="connsiteX7" fmla="*/ 1181391 w 3247584"/>
              <a:gd name="connsiteY7" fmla="*/ 1151792 h 2024762"/>
              <a:gd name="connsiteX8" fmla="*/ 1190184 w 3247584"/>
              <a:gd name="connsiteY8" fmla="*/ 1995854 h 2024762"/>
              <a:gd name="connsiteX9" fmla="*/ 2456276 w 3247584"/>
              <a:gd name="connsiteY9" fmla="*/ 1820007 h 2024762"/>
              <a:gd name="connsiteX10" fmla="*/ 1937530 w 3247584"/>
              <a:gd name="connsiteY10" fmla="*/ 1732084 h 2024762"/>
              <a:gd name="connsiteX11" fmla="*/ 2227676 w 3247584"/>
              <a:gd name="connsiteY11" fmla="*/ 1380392 h 2024762"/>
              <a:gd name="connsiteX12" fmla="*/ 2922268 w 3247584"/>
              <a:gd name="connsiteY12" fmla="*/ 1617784 h 2024762"/>
              <a:gd name="connsiteX13" fmla="*/ 3036568 w 3247584"/>
              <a:gd name="connsiteY13" fmla="*/ 1899138 h 2024762"/>
              <a:gd name="connsiteX14" fmla="*/ 3247584 w 3247584"/>
              <a:gd name="connsiteY14" fmla="*/ 1705707 h 2024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47584" h="2024762">
                <a:moveTo>
                  <a:pt x="152691" y="0"/>
                </a:moveTo>
                <a:cubicBezTo>
                  <a:pt x="291902" y="248382"/>
                  <a:pt x="431114" y="496765"/>
                  <a:pt x="407668" y="580292"/>
                </a:cubicBezTo>
                <a:cubicBezTo>
                  <a:pt x="384222" y="663819"/>
                  <a:pt x="48649" y="402980"/>
                  <a:pt x="12015" y="501161"/>
                </a:cubicBezTo>
                <a:cubicBezTo>
                  <a:pt x="-24619" y="599342"/>
                  <a:pt x="19342" y="1097573"/>
                  <a:pt x="187861" y="1169377"/>
                </a:cubicBezTo>
                <a:cubicBezTo>
                  <a:pt x="356380" y="1241181"/>
                  <a:pt x="905899" y="854319"/>
                  <a:pt x="1023130" y="931984"/>
                </a:cubicBezTo>
                <a:cubicBezTo>
                  <a:pt x="1140361" y="1009649"/>
                  <a:pt x="791599" y="1566496"/>
                  <a:pt x="891245" y="1635369"/>
                </a:cubicBezTo>
                <a:cubicBezTo>
                  <a:pt x="990891" y="1704242"/>
                  <a:pt x="1572649" y="1425819"/>
                  <a:pt x="1621007" y="1345223"/>
                </a:cubicBezTo>
                <a:cubicBezTo>
                  <a:pt x="1669365" y="1264627"/>
                  <a:pt x="1253195" y="1043354"/>
                  <a:pt x="1181391" y="1151792"/>
                </a:cubicBezTo>
                <a:cubicBezTo>
                  <a:pt x="1109587" y="1260231"/>
                  <a:pt x="977703" y="1884485"/>
                  <a:pt x="1190184" y="1995854"/>
                </a:cubicBezTo>
                <a:cubicBezTo>
                  <a:pt x="1402665" y="2107223"/>
                  <a:pt x="2331718" y="1863969"/>
                  <a:pt x="2456276" y="1820007"/>
                </a:cubicBezTo>
                <a:cubicBezTo>
                  <a:pt x="2580834" y="1776045"/>
                  <a:pt x="1975630" y="1805353"/>
                  <a:pt x="1937530" y="1732084"/>
                </a:cubicBezTo>
                <a:cubicBezTo>
                  <a:pt x="1899430" y="1658815"/>
                  <a:pt x="2063553" y="1399442"/>
                  <a:pt x="2227676" y="1380392"/>
                </a:cubicBezTo>
                <a:cubicBezTo>
                  <a:pt x="2391799" y="1361342"/>
                  <a:pt x="2787453" y="1531326"/>
                  <a:pt x="2922268" y="1617784"/>
                </a:cubicBezTo>
                <a:cubicBezTo>
                  <a:pt x="3057083" y="1704242"/>
                  <a:pt x="2982349" y="1884484"/>
                  <a:pt x="3036568" y="1899138"/>
                </a:cubicBezTo>
                <a:cubicBezTo>
                  <a:pt x="3090787" y="1913792"/>
                  <a:pt x="3169185" y="1809749"/>
                  <a:pt x="3247584" y="1705707"/>
                </a:cubicBezTo>
              </a:path>
            </a:pathLst>
          </a:custGeom>
          <a:noFill/>
          <a:ln w="222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9523968-B062-04EF-C568-5F9984E46ED1}"/>
              </a:ext>
            </a:extLst>
          </p:cNvPr>
          <p:cNvCxnSpPr>
            <a:cxnSpLocks/>
          </p:cNvCxnSpPr>
          <p:nvPr/>
        </p:nvCxnSpPr>
        <p:spPr>
          <a:xfrm>
            <a:off x="5414533" y="2872693"/>
            <a:ext cx="4693919" cy="2169414"/>
          </a:xfrm>
          <a:prstGeom prst="line">
            <a:avLst/>
          </a:prstGeom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9977DEC-8768-3D78-4A0F-41BB07BD128D}"/>
              </a:ext>
            </a:extLst>
          </p:cNvPr>
          <p:cNvSpPr txBox="1"/>
          <p:nvPr/>
        </p:nvSpPr>
        <p:spPr>
          <a:xfrm>
            <a:off x="9678954" y="4471458"/>
            <a:ext cx="412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BBE45B-5D6F-5B72-0505-1B5E3EA5D388}"/>
              </a:ext>
            </a:extLst>
          </p:cNvPr>
          <p:cNvSpPr txBox="1"/>
          <p:nvPr/>
        </p:nvSpPr>
        <p:spPr>
          <a:xfrm rot="18123421">
            <a:off x="2079175" y="1286212"/>
            <a:ext cx="2244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Cosmic ray source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22D6CE-2A70-6C90-1AAC-EF278D26630A}"/>
              </a:ext>
            </a:extLst>
          </p:cNvPr>
          <p:cNvSpPr txBox="1"/>
          <p:nvPr/>
        </p:nvSpPr>
        <p:spPr>
          <a:xfrm>
            <a:off x="4832475" y="2019782"/>
            <a:ext cx="62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 / Fe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9CBC627E-6085-0D0D-6793-2A536B54EC2E}"/>
              </a:ext>
            </a:extLst>
          </p:cNvPr>
          <p:cNvSpPr/>
          <p:nvPr/>
        </p:nvSpPr>
        <p:spPr>
          <a:xfrm rot="17756764">
            <a:off x="4752666" y="4665802"/>
            <a:ext cx="918296" cy="8893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51B4A7-CFD3-2538-DC92-AEB454240C98}"/>
              </a:ext>
            </a:extLst>
          </p:cNvPr>
          <p:cNvSpPr txBox="1"/>
          <p:nvPr/>
        </p:nvSpPr>
        <p:spPr>
          <a:xfrm>
            <a:off x="4000416" y="5621780"/>
            <a:ext cx="2729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Galactic magnetic field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5F30339-EFB8-6D4B-4605-9F891D6D18DB}"/>
              </a:ext>
            </a:extLst>
          </p:cNvPr>
          <p:cNvSpPr txBox="1"/>
          <p:nvPr/>
        </p:nvSpPr>
        <p:spPr>
          <a:xfrm>
            <a:off x="7171365" y="1674031"/>
            <a:ext cx="5015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High energy cosmic ray &amp; neutrino sources and acceleration processes are are still unknown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A72BE3-2187-F378-C706-4EBBB46CB370}"/>
              </a:ext>
            </a:extLst>
          </p:cNvPr>
          <p:cNvSpPr txBox="1"/>
          <p:nvPr/>
        </p:nvSpPr>
        <p:spPr>
          <a:xfrm>
            <a:off x="0" y="3630193"/>
            <a:ext cx="3926410" cy="32278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98" b="1" dirty="0"/>
              <a:t>Cosmic rays as messenger particles:</a:t>
            </a:r>
          </a:p>
          <a:p>
            <a:pPr marL="277246" indent="-277246">
              <a:buFont typeface="Arial" panose="020B0604020202020204" pitchFamily="34" charset="0"/>
              <a:buChar char="•"/>
            </a:pPr>
            <a:r>
              <a:rPr lang="en-US" sz="1698" dirty="0"/>
              <a:t>Highest energy particle we know</a:t>
            </a:r>
          </a:p>
          <a:p>
            <a:pPr marL="277246" indent="-277246">
              <a:buFont typeface="Arial" panose="020B0604020202020204" pitchFamily="34" charset="0"/>
              <a:buChar char="•"/>
            </a:pPr>
            <a:r>
              <a:rPr lang="en-US" sz="1698" dirty="0"/>
              <a:t>Charged nuclei (Proton up to Iron)</a:t>
            </a:r>
          </a:p>
          <a:p>
            <a:pPr marL="277246" indent="-277246">
              <a:buFont typeface="Arial" panose="020B0604020202020204" pitchFamily="34" charset="0"/>
              <a:buChar char="•"/>
            </a:pPr>
            <a:r>
              <a:rPr lang="en-US" sz="1698" dirty="0"/>
              <a:t>Deflected by magnetic field</a:t>
            </a:r>
          </a:p>
          <a:p>
            <a:pPr marL="277246" indent="-277246">
              <a:buFont typeface="Arial" panose="020B0604020202020204" pitchFamily="34" charset="0"/>
              <a:buChar char="•"/>
            </a:pPr>
            <a:r>
              <a:rPr lang="en-US" sz="1698" dirty="0"/>
              <a:t>Interact with atmosphere </a:t>
            </a:r>
          </a:p>
          <a:p>
            <a:pPr marL="277246" indent="-277246">
              <a:buFont typeface="Arial" panose="020B0604020202020204" pitchFamily="34" charset="0"/>
              <a:buChar char="•"/>
            </a:pPr>
            <a:r>
              <a:rPr lang="en-US" sz="1698" dirty="0"/>
              <a:t>….relatively easy to detect</a:t>
            </a:r>
          </a:p>
          <a:p>
            <a:endParaRPr lang="en-US" sz="1698" b="1" dirty="0"/>
          </a:p>
          <a:p>
            <a:r>
              <a:rPr lang="en-US" sz="1698" b="1" dirty="0"/>
              <a:t>Neutrinos as messenger particles: </a:t>
            </a:r>
          </a:p>
          <a:p>
            <a:pPr marL="173279" indent="-173279">
              <a:buFont typeface="Arial" panose="020B0604020202020204" pitchFamily="34" charset="0"/>
              <a:buChar char="•"/>
            </a:pPr>
            <a:r>
              <a:rPr lang="en-US" sz="1698" dirty="0"/>
              <a:t>electrically neutral </a:t>
            </a:r>
          </a:p>
          <a:p>
            <a:pPr marL="173279" indent="-173279">
              <a:buFont typeface="Arial" panose="020B0604020202020204" pitchFamily="34" charset="0"/>
              <a:buChar char="•"/>
            </a:pPr>
            <a:r>
              <a:rPr lang="en-US" sz="1698" dirty="0"/>
              <a:t>Unabsorbed</a:t>
            </a:r>
          </a:p>
          <a:p>
            <a:pPr marL="173279" indent="-173279">
              <a:buFont typeface="Arial" panose="020B0604020202020204" pitchFamily="34" charset="0"/>
              <a:buChar char="•"/>
            </a:pPr>
            <a:r>
              <a:rPr lang="en-US" sz="1698" dirty="0"/>
              <a:t>Reveal the sources of cosmic rays</a:t>
            </a:r>
          </a:p>
          <a:p>
            <a:pPr marL="173279" indent="-173279">
              <a:buFont typeface="Arial" panose="020B0604020202020204" pitchFamily="34" charset="0"/>
              <a:buChar char="•"/>
            </a:pPr>
            <a:r>
              <a:rPr lang="en-US" sz="1698" dirty="0"/>
              <a:t> … but very difficult to detect</a:t>
            </a:r>
          </a:p>
        </p:txBody>
      </p:sp>
      <p:sp>
        <p:nvSpPr>
          <p:cNvPr id="3" name="Google Shape;1790;g255619a4f71_1_1837">
            <a:extLst>
              <a:ext uri="{FF2B5EF4-FFF2-40B4-BE49-F238E27FC236}">
                <a16:creationId xmlns:a16="http://schemas.microsoft.com/office/drawing/2014/main" id="{A4FBC2B1-9A5D-5880-BBA5-7566EE694AAA}"/>
              </a:ext>
            </a:extLst>
          </p:cNvPr>
          <p:cNvSpPr/>
          <p:nvPr/>
        </p:nvSpPr>
        <p:spPr>
          <a:xfrm>
            <a:off x="11503110" y="6578992"/>
            <a:ext cx="610075" cy="297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600" tIns="45600" rIns="45600" bIns="45600" anchor="ctr">
            <a:spAutoFit/>
          </a:bodyPr>
          <a:lstStyle/>
          <a:p>
            <a:pPr algn="r">
              <a:tabLst>
                <a:tab pos="0" algn="l"/>
              </a:tabLst>
            </a:pPr>
            <a:fld id="{452B3521-ED51-4F4A-8995-E19223C398E0}" type="slidenum">
              <a:rPr lang="en" sz="1333" spc="-1">
                <a:solidFill>
                  <a:srgbClr val="888888"/>
                </a:solidFill>
                <a:latin typeface="Inter Light"/>
                <a:ea typeface="Inter Light"/>
              </a:rPr>
              <a:pPr algn="r">
                <a:tabLst>
                  <a:tab pos="0" algn="l"/>
                </a:tabLst>
              </a:pPr>
              <a:t>5</a:t>
            </a:fld>
            <a:endParaRPr lang="en-US" sz="1333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934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A86274A3-7C40-0946-9FBC-0B3F3E6B1B38}"/>
              </a:ext>
            </a:extLst>
          </p:cNvPr>
          <p:cNvSpPr/>
          <p:nvPr/>
        </p:nvSpPr>
        <p:spPr>
          <a:xfrm>
            <a:off x="627734" y="3193867"/>
            <a:ext cx="4285880" cy="3485775"/>
          </a:xfrm>
          <a:prstGeom prst="roundRect">
            <a:avLst>
              <a:gd name="adj" fmla="val 555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D1C4807C-11FC-FB4C-99F1-94B161689B24}"/>
              </a:ext>
            </a:extLst>
          </p:cNvPr>
          <p:cNvSpPr/>
          <p:nvPr/>
        </p:nvSpPr>
        <p:spPr>
          <a:xfrm>
            <a:off x="6050195" y="310069"/>
            <a:ext cx="5752305" cy="6497509"/>
          </a:xfrm>
          <a:prstGeom prst="roundRect">
            <a:avLst>
              <a:gd name="adj" fmla="val 555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47AEE8-CC9C-4B18-B495-37DD92FB7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71" y="-25040"/>
            <a:ext cx="5349055" cy="117126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600" dirty="0"/>
              <a:t>Cosmic Ray &amp; Neutrino Source Candidates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3C652D-0573-7E47-B870-682D229983D3}"/>
              </a:ext>
            </a:extLst>
          </p:cNvPr>
          <p:cNvSpPr txBox="1"/>
          <p:nvPr/>
        </p:nvSpPr>
        <p:spPr>
          <a:xfrm>
            <a:off x="738939" y="3329258"/>
            <a:ext cx="1886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Galactic source </a:t>
            </a:r>
          </a:p>
          <a:p>
            <a:r>
              <a:rPr lang="en-US" b="1" dirty="0"/>
              <a:t>candidates</a:t>
            </a:r>
          </a:p>
        </p:txBody>
      </p:sp>
      <p:pic>
        <p:nvPicPr>
          <p:cNvPr id="4" name="Picture 3" descr="A star filled sky&#10;&#10;Description automatically generated">
            <a:extLst>
              <a:ext uri="{FF2B5EF4-FFF2-40B4-BE49-F238E27FC236}">
                <a16:creationId xmlns:a16="http://schemas.microsoft.com/office/drawing/2014/main" id="{8B9C0888-EB7D-394D-A05E-F28FE8724B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2884" y="3911276"/>
            <a:ext cx="2847105" cy="2759051"/>
          </a:xfrm>
          <a:prstGeom prst="rect">
            <a:avLst/>
          </a:prstGeom>
        </p:spPr>
      </p:pic>
      <p:pic>
        <p:nvPicPr>
          <p:cNvPr id="7170" name="Picture 2" descr="See Explanation.  Clicking on the picture will download&#10;the highest resolution version available.">
            <a:extLst>
              <a:ext uri="{FF2B5EF4-FFF2-40B4-BE49-F238E27FC236}">
                <a16:creationId xmlns:a16="http://schemas.microsoft.com/office/drawing/2014/main" id="{71A7CB3C-D494-334D-A317-588A29C84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7830" y="695907"/>
            <a:ext cx="3557781" cy="251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6DAA2C81-0147-3F4F-B659-FF85FDA06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3055" y="4484697"/>
            <a:ext cx="2100552" cy="210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4B4427-C600-CF4B-B610-66D5E81BE776}"/>
              </a:ext>
            </a:extLst>
          </p:cNvPr>
          <p:cNvSpPr txBox="1"/>
          <p:nvPr/>
        </p:nvSpPr>
        <p:spPr>
          <a:xfrm>
            <a:off x="8353152" y="367108"/>
            <a:ext cx="807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Blazar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5E49D4-3937-E648-8927-14EFE834E852}"/>
              </a:ext>
            </a:extLst>
          </p:cNvPr>
          <p:cNvSpPr txBox="1"/>
          <p:nvPr/>
        </p:nvSpPr>
        <p:spPr>
          <a:xfrm>
            <a:off x="8896721" y="3591673"/>
            <a:ext cx="2797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Active galactic nuclei AGN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632F13-9044-0747-9431-A0C54BFEBFA5}"/>
              </a:ext>
            </a:extLst>
          </p:cNvPr>
          <p:cNvSpPr txBox="1"/>
          <p:nvPr/>
        </p:nvSpPr>
        <p:spPr>
          <a:xfrm>
            <a:off x="9468229" y="2930553"/>
            <a:ext cx="1207382" cy="2603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92" dirty="0">
                <a:solidFill>
                  <a:schemeClr val="bg1"/>
                </a:solidFill>
              </a:rPr>
              <a:t>Artist impression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31C10A-C9DA-3A42-B449-9F080B59619B}"/>
              </a:ext>
            </a:extLst>
          </p:cNvPr>
          <p:cNvSpPr txBox="1"/>
          <p:nvPr/>
        </p:nvSpPr>
        <p:spPr>
          <a:xfrm>
            <a:off x="7117830" y="2538929"/>
            <a:ext cx="2075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Supermassive black hole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23E2C7-13FC-904D-B860-F8EF7680BA2D}"/>
              </a:ext>
            </a:extLst>
          </p:cNvPr>
          <p:cNvSpPr txBox="1"/>
          <p:nvPr/>
        </p:nvSpPr>
        <p:spPr>
          <a:xfrm>
            <a:off x="8908784" y="942215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Jet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51F6EB-1CF6-3D43-AD43-8ED794D84314}"/>
              </a:ext>
            </a:extLst>
          </p:cNvPr>
          <p:cNvSpPr txBox="1"/>
          <p:nvPr/>
        </p:nvSpPr>
        <p:spPr>
          <a:xfrm>
            <a:off x="6415306" y="3603069"/>
            <a:ext cx="198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Extra-galactic source candidates</a:t>
            </a:r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294A7FD4-A7DB-C647-96FE-6A838DB16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9738" y="4888478"/>
            <a:ext cx="2240644" cy="165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E19D6E3-B636-1B4F-AE6C-210B362FC10C}"/>
              </a:ext>
            </a:extLst>
          </p:cNvPr>
          <p:cNvSpPr txBox="1"/>
          <p:nvPr/>
        </p:nvSpPr>
        <p:spPr>
          <a:xfrm>
            <a:off x="6415754" y="4516311"/>
            <a:ext cx="1979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Gamma Ray Burst</a:t>
            </a:r>
          </a:p>
        </p:txBody>
      </p:sp>
      <p:pic>
        <p:nvPicPr>
          <p:cNvPr id="7176" name="Picture 8" descr="Blackness of space with black marked as center of donut of orange and red gases">
            <a:extLst>
              <a:ext uri="{FF2B5EF4-FFF2-40B4-BE49-F238E27FC236}">
                <a16:creationId xmlns:a16="http://schemas.microsoft.com/office/drawing/2014/main" id="{F78BB867-BF07-CE44-BA8B-785CA3CEE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4182" y="5334487"/>
            <a:ext cx="1307180" cy="13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D819FE5-3A52-9049-8E6B-C36114A290CB}"/>
              </a:ext>
            </a:extLst>
          </p:cNvPr>
          <p:cNvSpPr txBox="1"/>
          <p:nvPr/>
        </p:nvSpPr>
        <p:spPr>
          <a:xfrm>
            <a:off x="818518" y="4084817"/>
            <a:ext cx="2400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Super Nova Remnants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9E97D67-5079-044B-8F8D-6E3A49AA84E1}"/>
              </a:ext>
            </a:extLst>
          </p:cNvPr>
          <p:cNvSpPr txBox="1"/>
          <p:nvPr/>
        </p:nvSpPr>
        <p:spPr>
          <a:xfrm>
            <a:off x="498231" y="1160407"/>
            <a:ext cx="4415383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4" indent="-285754">
              <a:buFont typeface="Arial" panose="020B0604020202020204" pitchFamily="34" charset="0"/>
              <a:buChar char="•"/>
            </a:pPr>
            <a:r>
              <a:rPr lang="en-US" dirty="0"/>
              <a:t>‘Unknown’ sources produce cosmic rays and neutrinos</a:t>
            </a:r>
          </a:p>
          <a:p>
            <a:pPr marL="285754" indent="-285754">
              <a:buFont typeface="Arial" panose="020B0604020202020204" pitchFamily="34" charset="0"/>
              <a:buChar char="•"/>
            </a:pPr>
            <a:endParaRPr lang="en-US" dirty="0"/>
          </a:p>
          <a:p>
            <a:pPr marL="285754" indent="-285754">
              <a:buFont typeface="Arial" panose="020B0604020202020204" pitchFamily="34" charset="0"/>
              <a:buChar char="•"/>
            </a:pPr>
            <a:r>
              <a:rPr lang="en-US" dirty="0"/>
              <a:t>Strong magnetic fields or large acceleration volumes are needed for this process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2CF6957-9F4E-864C-A836-B9DB193ACF97}"/>
              </a:ext>
            </a:extLst>
          </p:cNvPr>
          <p:cNvSpPr txBox="1"/>
          <p:nvPr/>
        </p:nvSpPr>
        <p:spPr>
          <a:xfrm>
            <a:off x="3412865" y="4965168"/>
            <a:ext cx="1334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Black holes</a:t>
            </a:r>
          </a:p>
        </p:txBody>
      </p:sp>
      <p:pic>
        <p:nvPicPr>
          <p:cNvPr id="7178" name="Picture 10" descr="Unexpected find from a neutron star forces a rethink on radio jets">
            <a:extLst>
              <a:ext uri="{FF2B5EF4-FFF2-40B4-BE49-F238E27FC236}">
                <a16:creationId xmlns:a16="http://schemas.microsoft.com/office/drawing/2014/main" id="{3C30A7CF-3EE8-2C4C-8D8A-8A5C0A4AE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4183" y="3634210"/>
            <a:ext cx="1307180" cy="13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E29868F-35E9-9347-9501-06FA306F8CD5}"/>
              </a:ext>
            </a:extLst>
          </p:cNvPr>
          <p:cNvSpPr txBox="1"/>
          <p:nvPr/>
        </p:nvSpPr>
        <p:spPr>
          <a:xfrm>
            <a:off x="3210122" y="3250693"/>
            <a:ext cx="158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Neutron stars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4774BA-E780-1145-93BC-6ECFCDA7129C}"/>
              </a:ext>
            </a:extLst>
          </p:cNvPr>
          <p:cNvSpPr txBox="1"/>
          <p:nvPr/>
        </p:nvSpPr>
        <p:spPr>
          <a:xfrm>
            <a:off x="8827739" y="5976776"/>
            <a:ext cx="1642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Supermassive black hole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7925571-0F32-044D-A5B9-D2EA72E3F5DF}"/>
              </a:ext>
            </a:extLst>
          </p:cNvPr>
          <p:cNvCxnSpPr>
            <a:cxnSpLocks/>
          </p:cNvCxnSpPr>
          <p:nvPr/>
        </p:nvCxnSpPr>
        <p:spPr>
          <a:xfrm flipV="1">
            <a:off x="9752982" y="5225485"/>
            <a:ext cx="365757" cy="100583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Google Shape;1790;g255619a4f71_1_1837">
            <a:extLst>
              <a:ext uri="{FF2B5EF4-FFF2-40B4-BE49-F238E27FC236}">
                <a16:creationId xmlns:a16="http://schemas.microsoft.com/office/drawing/2014/main" id="{967C8CFD-620C-9935-8DF7-228514B650EA}"/>
              </a:ext>
            </a:extLst>
          </p:cNvPr>
          <p:cNvSpPr/>
          <p:nvPr/>
        </p:nvSpPr>
        <p:spPr>
          <a:xfrm>
            <a:off x="11503110" y="6578992"/>
            <a:ext cx="610075" cy="297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600" tIns="45600" rIns="45600" bIns="45600" anchor="ctr">
            <a:spAutoFit/>
          </a:bodyPr>
          <a:lstStyle/>
          <a:p>
            <a:pPr algn="r">
              <a:tabLst>
                <a:tab pos="0" algn="l"/>
              </a:tabLst>
            </a:pPr>
            <a:fld id="{452B3521-ED51-4F4A-8995-E19223C398E0}" type="slidenum">
              <a:rPr lang="en" sz="1333" spc="-1">
                <a:solidFill>
                  <a:srgbClr val="888888"/>
                </a:solidFill>
                <a:latin typeface="Inter Light"/>
                <a:ea typeface="Inter Light"/>
              </a:rPr>
              <a:pPr algn="r">
                <a:tabLst>
                  <a:tab pos="0" algn="l"/>
                </a:tabLst>
              </a:pPr>
              <a:t>6</a:t>
            </a:fld>
            <a:endParaRPr lang="en-US" sz="1333" spc="-1" dirty="0"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FF1345-14C1-0BB4-4F04-3CA0CD0E212C}"/>
              </a:ext>
            </a:extLst>
          </p:cNvPr>
          <p:cNvSpPr txBox="1"/>
          <p:nvPr/>
        </p:nvSpPr>
        <p:spPr>
          <a:xfrm>
            <a:off x="3478183" y="4717428"/>
            <a:ext cx="1207382" cy="2603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92" dirty="0">
                <a:solidFill>
                  <a:schemeClr val="bg1"/>
                </a:solidFill>
              </a:rPr>
              <a:t>Artist impression</a:t>
            </a:r>
          </a:p>
        </p:txBody>
      </p:sp>
    </p:spTree>
    <p:extLst>
      <p:ext uri="{BB962C8B-B14F-4D97-AF65-F5344CB8AC3E}">
        <p14:creationId xmlns:p14="http://schemas.microsoft.com/office/powerpoint/2010/main" val="3191439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E2C0BB-8368-25A2-50AD-EF6D034A6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563760"/>
            <a:ext cx="4574527" cy="442467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Due to low particle flux, </a:t>
            </a:r>
            <a:r>
              <a:rPr lang="en-US" b="1" dirty="0"/>
              <a:t>very large</a:t>
            </a:r>
            <a:r>
              <a:rPr lang="en-US" dirty="0"/>
              <a:t> observatories are needed to detect astroparticle events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Several different observation modes exist to study those events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45B0F4-E848-62CB-7E6E-2EB2B836C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594729" cy="119030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latin typeface="+mj-lt"/>
                <a:ea typeface="+mj-ea"/>
                <a:cs typeface="+mj-cs"/>
              </a:rPr>
              <a:t>Indirect Astroparticle Physics Detections Methods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7D9B1B4-DB83-9644-8565-7EECDC696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97364" y="1102480"/>
            <a:ext cx="7416257" cy="5259409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483949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395F02-C863-14CE-0ACF-A4FDBAFA65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8443" y="932164"/>
            <a:ext cx="7901115" cy="592583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8FC8C92-7B72-CFE3-4FDD-4D129A407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592644" cy="1190304"/>
          </a:xfrm>
        </p:spPr>
        <p:txBody>
          <a:bodyPr/>
          <a:lstStyle/>
          <a:p>
            <a:r>
              <a:rPr lang="en-US" dirty="0"/>
              <a:t>IceCube Neutrino Observatory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A0395F-B33D-0F6E-A383-3A499474DB19}"/>
              </a:ext>
            </a:extLst>
          </p:cNvPr>
          <p:cNvSpPr txBox="1"/>
          <p:nvPr/>
        </p:nvSpPr>
        <p:spPr>
          <a:xfrm>
            <a:off x="245658" y="1712886"/>
            <a:ext cx="3611893" cy="4795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83" dirty="0"/>
              <a:t>Unique astroparticle detector at the South Pole for high-energy particles</a:t>
            </a:r>
          </a:p>
          <a:p>
            <a:endParaRPr lang="en-US" sz="2183" dirty="0"/>
          </a:p>
          <a:p>
            <a:r>
              <a:rPr lang="en-US" sz="2183" b="1" dirty="0"/>
              <a:t>IceTop</a:t>
            </a:r>
          </a:p>
          <a:p>
            <a:pPr marL="285754" indent="-285754">
              <a:buFont typeface="Arial" panose="020B0604020202020204" pitchFamily="34" charset="0"/>
              <a:buChar char="•"/>
            </a:pPr>
            <a:r>
              <a:rPr lang="en-US" sz="2183" dirty="0"/>
              <a:t>Mostly electromagnetic particles and low-energy muons</a:t>
            </a:r>
          </a:p>
          <a:p>
            <a:pPr marL="285754" indent="-285754">
              <a:buFont typeface="Arial" panose="020B0604020202020204" pitchFamily="34" charset="0"/>
              <a:buChar char="•"/>
            </a:pPr>
            <a:endParaRPr lang="en-US" sz="2183" dirty="0"/>
          </a:p>
          <a:p>
            <a:r>
              <a:rPr lang="en-US" sz="2183" b="1" dirty="0"/>
              <a:t>IceCube</a:t>
            </a:r>
          </a:p>
          <a:p>
            <a:pPr marL="285754" indent="-285754">
              <a:buFont typeface="Arial" panose="020B0604020202020204" pitchFamily="34" charset="0"/>
              <a:buChar char="•"/>
            </a:pPr>
            <a:r>
              <a:rPr lang="en-US" sz="2183" dirty="0"/>
              <a:t>High-energy air shower muons</a:t>
            </a:r>
          </a:p>
          <a:p>
            <a:pPr marL="285754" indent="-285754">
              <a:buFont typeface="Arial" panose="020B0604020202020204" pitchFamily="34" charset="0"/>
              <a:buChar char="•"/>
            </a:pPr>
            <a:r>
              <a:rPr lang="en-US" sz="2183" dirty="0"/>
              <a:t>Neutrinos (indirect)</a:t>
            </a:r>
          </a:p>
          <a:p>
            <a:endParaRPr lang="en-US" sz="2183" dirty="0"/>
          </a:p>
        </p:txBody>
      </p:sp>
      <p:sp>
        <p:nvSpPr>
          <p:cNvPr id="8" name="Google Shape;1790;g255619a4f71_1_1837">
            <a:extLst>
              <a:ext uri="{FF2B5EF4-FFF2-40B4-BE49-F238E27FC236}">
                <a16:creationId xmlns:a16="http://schemas.microsoft.com/office/drawing/2014/main" id="{7A435F48-C6D2-FFC4-6C4D-EA21C27846E7}"/>
              </a:ext>
            </a:extLst>
          </p:cNvPr>
          <p:cNvSpPr/>
          <p:nvPr/>
        </p:nvSpPr>
        <p:spPr>
          <a:xfrm>
            <a:off x="11580912" y="6524326"/>
            <a:ext cx="610075" cy="297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600" tIns="45600" rIns="45600" bIns="45600" anchor="ctr">
            <a:spAutoFit/>
          </a:bodyPr>
          <a:lstStyle/>
          <a:p>
            <a:pPr algn="r">
              <a:tabLst>
                <a:tab pos="0" algn="l"/>
              </a:tabLst>
            </a:pPr>
            <a:fld id="{452B3521-ED51-4F4A-8995-E19223C398E0}" type="slidenum">
              <a:rPr lang="en" sz="1333" spc="-1">
                <a:solidFill>
                  <a:srgbClr val="888888"/>
                </a:solidFill>
                <a:latin typeface="Inter Light"/>
                <a:ea typeface="Inter Light"/>
              </a:rPr>
              <a:pPr algn="r">
                <a:tabLst>
                  <a:tab pos="0" algn="l"/>
                </a:tabLst>
              </a:pPr>
              <a:t>8</a:t>
            </a:fld>
            <a:endParaRPr lang="en-US" sz="1333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3012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0F58AD-F98C-336C-5177-92E5BCFCF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054" y="1047902"/>
            <a:ext cx="9592644" cy="4435335"/>
          </a:xfrm>
        </p:spPr>
        <p:txBody>
          <a:bodyPr/>
          <a:lstStyle/>
          <a:p>
            <a:r>
              <a:rPr lang="en-US" dirty="0"/>
              <a:t>Almost all neutrinos pass completely through Earth without any interaction</a:t>
            </a:r>
          </a:p>
          <a:p>
            <a:r>
              <a:rPr lang="en-US" dirty="0"/>
              <a:t>Need to wait for an interaction/collision — means you need a big, transparent target or medium </a:t>
            </a:r>
          </a:p>
          <a:p>
            <a:r>
              <a:rPr lang="en-US" dirty="0"/>
              <a:t>Detect the light produced by the secondary particles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F5FEF1-B4AD-6E9B-4949-D233C7AC1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081"/>
            <a:ext cx="9592644" cy="1190304"/>
          </a:xfrm>
        </p:spPr>
        <p:txBody>
          <a:bodyPr/>
          <a:lstStyle/>
          <a:p>
            <a:r>
              <a:rPr lang="en-US" dirty="0"/>
              <a:t>Detecting Neutrinos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97D403-530B-5D0F-3076-4058BED9E98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054" y="2801561"/>
            <a:ext cx="2555798" cy="33598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D703AA-AFD5-86B2-181E-E8205798F8CC}"/>
              </a:ext>
            </a:extLst>
          </p:cNvPr>
          <p:cNvSpPr txBox="1"/>
          <p:nvPr/>
        </p:nvSpPr>
        <p:spPr>
          <a:xfrm>
            <a:off x="9100266" y="6225027"/>
            <a:ext cx="2911374" cy="596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92" dirty="0"/>
              <a:t>Cherenkov light at the Advanced Test Reactor</a:t>
            </a:r>
          </a:p>
          <a:p>
            <a:r>
              <a:rPr lang="en-US" sz="1092" dirty="0"/>
              <a:t>(credit: Argonne National Laboratory)</a:t>
            </a:r>
          </a:p>
          <a:p>
            <a:endParaRPr lang="en-US" sz="1092" dirty="0"/>
          </a:p>
        </p:txBody>
      </p:sp>
      <p:pic>
        <p:nvPicPr>
          <p:cNvPr id="10" name="Picture 9" descr="A diagram of a circle with arrows and circles&#10;&#10;Description automatically generated">
            <a:extLst>
              <a:ext uri="{FF2B5EF4-FFF2-40B4-BE49-F238E27FC236}">
                <a16:creationId xmlns:a16="http://schemas.microsoft.com/office/drawing/2014/main" id="{FF8D1428-6E26-74B0-5056-42C711487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559" y="4004275"/>
            <a:ext cx="6592821" cy="2157098"/>
          </a:xfrm>
          <a:prstGeom prst="rect">
            <a:avLst/>
          </a:prstGeom>
        </p:spPr>
      </p:pic>
      <p:sp>
        <p:nvSpPr>
          <p:cNvPr id="11" name="Google Shape;1790;g255619a4f71_1_1837">
            <a:extLst>
              <a:ext uri="{FF2B5EF4-FFF2-40B4-BE49-F238E27FC236}">
                <a16:creationId xmlns:a16="http://schemas.microsoft.com/office/drawing/2014/main" id="{FED3477A-E5B6-701D-A032-4DFF667F3529}"/>
              </a:ext>
            </a:extLst>
          </p:cNvPr>
          <p:cNvSpPr/>
          <p:nvPr/>
        </p:nvSpPr>
        <p:spPr>
          <a:xfrm>
            <a:off x="11580912" y="6524326"/>
            <a:ext cx="610075" cy="297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600" tIns="45600" rIns="45600" bIns="45600" anchor="ctr">
            <a:spAutoFit/>
          </a:bodyPr>
          <a:lstStyle/>
          <a:p>
            <a:pPr algn="r">
              <a:tabLst>
                <a:tab pos="0" algn="l"/>
              </a:tabLst>
            </a:pPr>
            <a:fld id="{452B3521-ED51-4F4A-8995-E19223C398E0}" type="slidenum">
              <a:rPr lang="en" sz="1333" spc="-1">
                <a:solidFill>
                  <a:srgbClr val="888888"/>
                </a:solidFill>
                <a:latin typeface="Inter Light"/>
                <a:ea typeface="Inter Light"/>
              </a:rPr>
              <a:pPr algn="r">
                <a:tabLst>
                  <a:tab pos="0" algn="l"/>
                </a:tabLst>
              </a:pPr>
              <a:t>9</a:t>
            </a:fld>
            <a:endParaRPr lang="en-US" sz="1333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48482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8921</TotalTime>
  <Words>1452</Words>
  <Application>Microsoft Macintosh PowerPoint</Application>
  <PresentationFormat>Widescreen</PresentationFormat>
  <Paragraphs>311</Paragraphs>
  <Slides>32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Aptos</vt:lpstr>
      <vt:lpstr>Aptos Display</vt:lpstr>
      <vt:lpstr>Arial</vt:lpstr>
      <vt:lpstr>Cambria Math</vt:lpstr>
      <vt:lpstr>Halyard Text Medium</vt:lpstr>
      <vt:lpstr>Helvetica</vt:lpstr>
      <vt:lpstr>Inter</vt:lpstr>
      <vt:lpstr>Inter Light</vt:lpstr>
      <vt:lpstr>Slack-Lato</vt:lpstr>
      <vt:lpstr>Wingdings</vt:lpstr>
      <vt:lpstr>Office Theme</vt:lpstr>
      <vt:lpstr>Advancing Astroparticle Physics with AI</vt:lpstr>
      <vt:lpstr>Outline</vt:lpstr>
      <vt:lpstr>Astroparticle physics Why are we doing it?</vt:lpstr>
      <vt:lpstr>Standard Model of Particle Physics</vt:lpstr>
      <vt:lpstr>Astroparticle physics</vt:lpstr>
      <vt:lpstr>Cosmic Ray &amp; Neutrino Source Candidates</vt:lpstr>
      <vt:lpstr>Indirect Astroparticle Physics Detections Methods</vt:lpstr>
      <vt:lpstr>IceCube Neutrino Observatory</vt:lpstr>
      <vt:lpstr>Detecting Neutrinos</vt:lpstr>
      <vt:lpstr>Detecting Neutrinos</vt:lpstr>
      <vt:lpstr>Neutrino Signals and Backgrounds</vt:lpstr>
      <vt:lpstr>Convolutional Neural Network in IceCube</vt:lpstr>
      <vt:lpstr>Convolutional Neural Network in IceCube</vt:lpstr>
      <vt:lpstr>Reconstructing Event Properties</vt:lpstr>
      <vt:lpstr>Improvements by Novel Methods</vt:lpstr>
      <vt:lpstr>Event selection</vt:lpstr>
      <vt:lpstr>The multiwavelength Milky Way</vt:lpstr>
      <vt:lpstr>GraphNeT</vt:lpstr>
      <vt:lpstr>GraphNeT</vt:lpstr>
      <vt:lpstr>GraphNet @ IceCube</vt:lpstr>
      <vt:lpstr>GraphNet @ IceCube</vt:lpstr>
      <vt:lpstr>Cosmic ray Analysis</vt:lpstr>
      <vt:lpstr>Cosmic ray Air shower reconstruction</vt:lpstr>
      <vt:lpstr>Cosmic ray RNN Analysis</vt:lpstr>
      <vt:lpstr>Neural Networks for cosmic rays</vt:lpstr>
      <vt:lpstr>Kaggle competition "IceCube -- Neutrinos in Deep Ice”x</vt:lpstr>
      <vt:lpstr>Kaggle Results</vt:lpstr>
      <vt:lpstr>PowerPoint Presentation</vt:lpstr>
      <vt:lpstr>Summary</vt:lpstr>
      <vt:lpstr>Backup</vt:lpstr>
      <vt:lpstr>Digital Optical Module</vt:lpstr>
      <vt:lpstr>Event reconstruction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Plum, Matthias</dc:creator>
  <cp:lastModifiedBy>Plum, Matthias</cp:lastModifiedBy>
  <cp:revision>58</cp:revision>
  <dcterms:created xsi:type="dcterms:W3CDTF">2025-06-18T16:15:51Z</dcterms:created>
  <dcterms:modified xsi:type="dcterms:W3CDTF">2025-06-24T20:57:32Z</dcterms:modified>
</cp:coreProperties>
</file>