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02DD1-FABC-2D6B-104D-AA600212D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994FC-D7F0-8F0A-4989-DEECA73397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2486-922B-4073-AE0D-3F00F45AA7F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4062B-694D-CE2A-B53E-AAC9D9F2D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549A3-1259-4175-B11A-295CF6BEB0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D6361-C64D-4C0A-99B2-153B428D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6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9E200-0D4D-4EB6-9E93-BB51A193188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3692-3241-4324-AA32-B7195976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3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5A63-06B6-44AF-8844-9ACE96AD1FB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D732-F591-47FC-AFAF-EEA4D177F4FC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9C0-8F1D-45BF-9FD8-D91DB4AEB975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87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934-7ACF-46CA-8F12-37EC38F38A8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8BD-7A6C-4DDA-8742-55F8325AD5E4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92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EA45-3675-4402-A439-993484B78EE6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760-2942-45AD-B9E7-42D5C32DF39F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0E21-4543-4C0E-B2A8-E61DB034BB36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6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B096-9972-4C13-B2EA-36ABA5B1166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BD8F-F18E-4760-A112-56AA74AE8351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C964-E75D-482C-9A05-C5AB77F5F09D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F5C6-1542-4DE3-AE7D-E40C4352DF34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799A-B7B8-4223-BF21-3B56BAAEED88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1C84-381B-4F1F-B6DF-90D979D866F7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216C-BD60-47C8-92A4-541017183C8F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B29C-3EA9-45A9-AED3-1BAF2F8DC41F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21AA-8E1A-4063-AA97-7272B590BE81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5347FB-C3EE-41FE-89BC-C30917E2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ate.ac.uk/conferences/montreal-201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1566119916305079#!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eniversum.me/of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5B5A-4470-4CEA-8E9F-E3DD4443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805" y="689523"/>
            <a:ext cx="9426389" cy="168791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92D050"/>
                </a:solidFill>
              </a:rPr>
              <a:t>Correcting Modeling of Organic field effect transistors (OFETs)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FBEFF-2587-4A98-AB17-C49EAEE07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970" y="1548703"/>
            <a:ext cx="7766936" cy="35634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Siva Prasad </a:t>
            </a:r>
            <a:r>
              <a:rPr lang="en-US" sz="2400" b="1" dirty="0" err="1"/>
              <a:t>Chimminiankuttichi</a:t>
            </a:r>
            <a:r>
              <a:rPr lang="en-US" sz="2400" b="1" dirty="0"/>
              <a:t> Prabhakaran</a:t>
            </a:r>
          </a:p>
          <a:p>
            <a:pPr algn="ctr"/>
            <a:r>
              <a:rPr lang="en-US" sz="2400" b="1" dirty="0"/>
              <a:t>2025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In collaboration with</a:t>
            </a:r>
          </a:p>
          <a:p>
            <a:pPr algn="ctr"/>
            <a:r>
              <a:rPr lang="en-US" sz="2400" b="1" dirty="0"/>
              <a:t>Dr. </a:t>
            </a:r>
            <a:r>
              <a:rPr lang="en-US" sz="2400" b="1" dirty="0" err="1"/>
              <a:t>Predeep</a:t>
            </a:r>
            <a:r>
              <a:rPr lang="en-US" sz="2400" b="1" dirty="0"/>
              <a:t> Padmanabhan and Abhinav T</a:t>
            </a:r>
          </a:p>
          <a:p>
            <a:pPr algn="ctr"/>
            <a:r>
              <a:rPr lang="en-US" sz="2400" b="1" dirty="0"/>
              <a:t>Dept. of Physics</a:t>
            </a:r>
          </a:p>
          <a:p>
            <a:pPr algn="ctr"/>
            <a:r>
              <a:rPr lang="en-US" sz="2400" b="1" dirty="0"/>
              <a:t>NIT Calicut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33411-DCE7-42A9-AEAF-8D7283AE58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64" y="5048416"/>
            <a:ext cx="1752095" cy="15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D0587528-8685-0708-AB15-6E79873B3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46812" y="5578286"/>
            <a:ext cx="3672625" cy="9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6FDE-5CA7-4376-9184-DC8D15C2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52" y="156238"/>
            <a:ext cx="8596668" cy="660400"/>
          </a:xfrm>
        </p:spPr>
        <p:txBody>
          <a:bodyPr/>
          <a:lstStyle/>
          <a:p>
            <a:r>
              <a:rPr lang="en-US" dirty="0"/>
              <a:t>The changed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9DF1-58E9-43FC-B51E-A4E070DA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80602"/>
            <a:ext cx="8596668" cy="5197469"/>
          </a:xfrm>
        </p:spPr>
        <p:txBody>
          <a:bodyPr/>
          <a:lstStyle/>
          <a:p>
            <a:r>
              <a:rPr lang="en-US" dirty="0"/>
              <a:t>Above threshold model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the polarity conversion points of the OFET, converting polarity of p-type into n-type and vice versa.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Subthreshold model</a:t>
            </a:r>
          </a:p>
          <a:p>
            <a:endParaRPr lang="en-US" dirty="0"/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lowest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the lowest value of drain-source current attaining in an OFET transfer curve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Complete model</a:t>
            </a:r>
          </a:p>
          <a:p>
            <a:pPr marL="0" indent="0">
              <a:buNone/>
            </a:pPr>
            <a:r>
              <a:rPr lang="en-US" dirty="0"/>
              <a:t>The same as before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707B2-41BE-4D40-9DBB-0E9790EF5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3" y="1196788"/>
            <a:ext cx="8789394" cy="83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7ABE7-4D28-48A6-8F72-E9F6E376D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2" y="3479336"/>
            <a:ext cx="4773706" cy="738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80DC7-FF96-4DF5-848A-59ED35969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88" y="2588739"/>
            <a:ext cx="3680012" cy="3805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549704-018C-4FB9-BE31-D5B51EF4D2B5}"/>
              </a:ext>
            </a:extLst>
          </p:cNvPr>
          <p:cNvSpPr txBox="1"/>
          <p:nvPr/>
        </p:nvSpPr>
        <p:spPr>
          <a:xfrm>
            <a:off x="9018508" y="4217897"/>
            <a:ext cx="85163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r>
              <a:rPr lang="en-US" baseline="-25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,I</a:t>
            </a:r>
            <a:r>
              <a:rPr lang="en-US" baseline="-25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A2E0AA-A6C8-4960-840C-939DC88B5C3F}"/>
              </a:ext>
            </a:extLst>
          </p:cNvPr>
          <p:cNvCxnSpPr/>
          <p:nvPr/>
        </p:nvCxnSpPr>
        <p:spPr>
          <a:xfrm>
            <a:off x="9421920" y="4587229"/>
            <a:ext cx="0" cy="5226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21E0C-4EE8-3CFB-3D75-90FBCA33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D2F2-3C51-410B-938E-DF4E6312434D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2E8C0-592B-BB0B-F876-9869DBE6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5E2D3E-661A-C0F5-C070-F265A279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9C3C-8E7F-4288-8E9E-36676C72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7211"/>
            <a:ext cx="8596668" cy="66787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0348E-0102-4E68-B615-1485FA334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9" y="820269"/>
            <a:ext cx="8596668" cy="522109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D8229A-FB24-41CB-96D9-5A783316A1CA}"/>
              </a:ext>
            </a:extLst>
          </p:cNvPr>
          <p:cNvSpPr/>
          <p:nvPr/>
        </p:nvSpPr>
        <p:spPr>
          <a:xfrm>
            <a:off x="1758568" y="1826559"/>
            <a:ext cx="847163" cy="7821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AD1C70-C4A5-4B6A-8694-F784BF269C67}"/>
              </a:ext>
            </a:extLst>
          </p:cNvPr>
          <p:cNvSpPr/>
          <p:nvPr/>
        </p:nvSpPr>
        <p:spPr>
          <a:xfrm>
            <a:off x="5593977" y="1788460"/>
            <a:ext cx="1129552" cy="763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08E830-A6E0-44A3-9E37-9BE2C6F31ED5}"/>
              </a:ext>
            </a:extLst>
          </p:cNvPr>
          <p:cNvSpPr/>
          <p:nvPr/>
        </p:nvSpPr>
        <p:spPr>
          <a:xfrm>
            <a:off x="4444253" y="3612776"/>
            <a:ext cx="820270" cy="5647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73A083-2F72-4108-85A5-BE3CB032C7F8}"/>
              </a:ext>
            </a:extLst>
          </p:cNvPr>
          <p:cNvSpPr/>
          <p:nvPr/>
        </p:nvSpPr>
        <p:spPr>
          <a:xfrm>
            <a:off x="7422777" y="4706472"/>
            <a:ext cx="1851226" cy="8695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8765C-B66B-ACB2-4311-3A7E9669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D1F0-B85D-4059-B675-46F0F819897C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703EF-A683-398C-8B96-661A5692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EA7A9D-953B-D36C-96B3-C2BE5952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88B8-F2F6-442D-8101-2808249F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63" y="0"/>
            <a:ext cx="8596668" cy="660400"/>
          </a:xfrm>
        </p:spPr>
        <p:txBody>
          <a:bodyPr/>
          <a:lstStyle/>
          <a:p>
            <a:r>
              <a:rPr lang="en-US" dirty="0"/>
              <a:t>Parameters extracted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CD80D-07CD-4964-A9B3-3A0BED8F5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" y="744118"/>
            <a:ext cx="5898790" cy="52972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33E979-B6E2-438B-B148-67729EE8D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3" y="744119"/>
            <a:ext cx="5898790" cy="529724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6D96F-82D7-2064-2015-CFBFF620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FF07-54D0-4BD8-A011-962D895111D8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851D8-A21F-D6E2-A248-CB791A0A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DA62F-610E-95DC-864A-2B3A9B0A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95C0-ED87-20B5-8FE6-BF331264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A506-89FC-0A7B-4290-0995367E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10970715" cy="5158935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Mihai Irimia-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Vladu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,* Pavel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Troshin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Melanie Reisinger,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Lyuba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Shmygleva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Yasin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Kanbur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Günther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Schwabegger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Marius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Bodea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Reinhard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Schwödiauer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Alexander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Mumyatov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Jeffrey W. Fergus, Vladimir F.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Razumov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Helmut Sitter,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Niyazi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Serdar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Sariciftci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Siegfried Bauer.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Biocompatible and Biodegradable Materials for Organic Field-Effect Transistors.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Adv.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Mater.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4069–4076.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Cheng-</a:t>
            </a:r>
            <a:r>
              <a:rPr lang="en-US" sz="180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YinWangCanek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, Fuentes-Hernandez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Wen-</a:t>
            </a:r>
            <a:r>
              <a:rPr lang="en-US" sz="180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FangChou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Bernard </a:t>
            </a:r>
            <a:r>
              <a:rPr lang="en-US" sz="1800" u="none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Kippelen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Top-gate organic field-effect transistors fabricated on paper with high operational stability.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Organic Electronics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41, pp. 340-344, 2017.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Sun, B. et al.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Polyethylenimine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(PEI) as an effective dopant to conveniently convert ambipolar and p-type polymers into unipolar n-type polymers. </a:t>
            </a: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Appl. Mater. Interfaces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18662–18671 (2015).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Sun, B. et al. Facile conversion of polymer organic thin film transistors from ambipolar and p-type into unipolar n-type using polyethyleneimine (PEI)-modified electrodes. </a:t>
            </a: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Org. Electron.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3787–3794 (2014).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Park, J. K., Walker, B. &amp; </a:t>
            </a:r>
            <a:r>
              <a:rPr lang="en-US" sz="1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H. Controlling polarity of organic bulk heterojunction field-effect transistors via solvent additives. </a:t>
            </a: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ACS Appl. Mater. Interfaces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4575–4580 (2013).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Benacer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Extracting parameters of OFET before and after threshold voltage using Genetic Algorithms.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Journal of Automation and Computing 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13, no. 4, pp. 382-391, 2016.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Cerdeira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Estrada, 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Gar´ıa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Ortiz-Conde, F.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J.Gar´ıa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S´anchez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procedure for the extraction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-Si: H TFT model parameters in the linear and saturation regions.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Solid-state Electronics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44, no. 7, pp. 1077–1080, 2001.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S.Mijalkovic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Green,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Nejim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G.Whiting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Rankov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Smith, J. Halls, C. Murphy. Modelling of organic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fieldeffect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transistors for technology and circuit design. In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26th International Conference on Microelectronics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IEEE, Nis, Serbia, pp. 469–476, 2008.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H. Kim, A. Castro-Carranza, M. Estrada,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Cerdeira,Y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Bonnassieux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Horowitz, 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I˜niguez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compact model for organic field-effect transistors with improved output asymptotic behaviors.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IEEE Transactions on Electron Devices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60, no. 3, pp. 1136–1141, 2013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Nehal Zehra, Laxmi Raman Adil, Arvin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Tanwar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Subrata Mondal,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Parameswar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Krishnan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Iyer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Chapter 11 - Thin-film devices for chemical, biological, and diagnostic applications, Editor(s):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Das, Sandip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Chemical Solution Synthesis for Materials Design and Thin Film Device Applications, Elsevier, 2021, Pages 369-405.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Irimia-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Vladu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Mihai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Troshin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Pavel &amp; Baumgartner, Melanie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Schwabegger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Günther &amp; Chaudhry, Mujeeb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Schwoediauer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Reinhard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Mumyatov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Alexander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Bodea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Marius &amp; Fergus, Jeffrey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Razumov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Vladimir &amp; Sitter, Helmut &amp; Bauer, Siegfried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Sariciftci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Niyazi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(2010). Environmentally sustainable organic field effect transistors. Organic Electronics. 11. 1974-1990. 10.1016/j.orgel.2010.09.007.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55042-A001-D99A-6947-EBED7278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409D-9F98-4356-AC2F-BC5722DF1D4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A8D4C-276F-88EA-BB3F-1238EF80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77A5F-55BD-9EA3-D457-141F364D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6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CA095-D899-4324-8AF3-D263D8ED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0A7D03F5-FDC2-1E1A-8DDE-D1CF92A5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42CA-2E9B-405D-932B-F012D208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ACCA-9BD6-29E9-6D6C-46F7E8FB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915" y="6041362"/>
            <a:ext cx="33293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AI-Powered Materials Discovery at Great Plains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0207-F8FB-A029-46B3-DC7C8C9D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EED1CE-7BAD-437A-816F-D9E529F1C7CE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6/23/2025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7903B-7F2B-8976-F26D-41E0523D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347FB-C3EE-41FE-89BC-C30917E26D5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0EA3-84A2-47C5-BB1E-35FD45D5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476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Organic field effect transistor?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E340-7DEC-436A-8F72-ACC1C2EC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5389"/>
            <a:ext cx="8596668" cy="4615974"/>
          </a:xfrm>
        </p:spPr>
        <p:txBody>
          <a:bodyPr/>
          <a:lstStyle/>
          <a:p>
            <a:r>
              <a:rPr lang="en-US" dirty="0"/>
              <a:t>An Organic Field effect Transistor (OFET) is a transistor that works in an electric field and the semiconductor used is an organic material. They can be p-type (pentacene) or an n-type (C-60).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B95B3-B865-4E55-91B5-6C036E7C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3" y="2613211"/>
            <a:ext cx="3307976" cy="2907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4ADEAC-FF40-45CA-BA19-65BE17FC32EF}"/>
              </a:ext>
            </a:extLst>
          </p:cNvPr>
          <p:cNvSpPr txBox="1"/>
          <p:nvPr/>
        </p:nvSpPr>
        <p:spPr>
          <a:xfrm>
            <a:off x="4323228" y="5641716"/>
            <a:ext cx="2857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https://veniversum.me/ofet/</a:t>
            </a:r>
            <a:r>
              <a:rPr lang="en-US" sz="1200" dirty="0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6BE46-CAC3-FE97-6731-E6483374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513B-9598-46E2-BFE9-C0F34015DF4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A9E7-9A25-194A-A90E-50B62CE8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BA6865-814B-E1BE-08F4-3ABC3FD2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0997-C968-40F0-8CFB-81726206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871"/>
          </a:xfrm>
        </p:spPr>
        <p:txBody>
          <a:bodyPr/>
          <a:lstStyle/>
          <a:p>
            <a:r>
              <a:rPr lang="en-US" dirty="0"/>
              <a:t>OFET and its working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32E5E7-F07A-4124-8D60-663EA1E9A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62" y="1277471"/>
            <a:ext cx="5689704" cy="365654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2FF520-8595-490C-A59E-ACB2FCD54CD9}"/>
              </a:ext>
            </a:extLst>
          </p:cNvPr>
          <p:cNvSpPr txBox="1"/>
          <p:nvPr/>
        </p:nvSpPr>
        <p:spPr>
          <a:xfrm flipH="1">
            <a:off x="1061591" y="4874986"/>
            <a:ext cx="9756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are three electrodes in an OFET (gate, source, drain). A voltage (V</a:t>
            </a:r>
            <a:r>
              <a:rPr lang="en-US" baseline="-25000" dirty="0"/>
              <a:t>g</a:t>
            </a:r>
            <a:r>
              <a:rPr lang="en-US" dirty="0"/>
              <a:t>) is applied on the gate terminal, if V</a:t>
            </a:r>
            <a:r>
              <a:rPr lang="en-US" baseline="-25000" dirty="0"/>
              <a:t>g</a:t>
            </a:r>
            <a:r>
              <a:rPr lang="en-US" dirty="0"/>
              <a:t> is greater than a threshold voltage, V</a:t>
            </a:r>
            <a:r>
              <a:rPr lang="en-US" baseline="-25000" dirty="0"/>
              <a:t>t</a:t>
            </a:r>
            <a:r>
              <a:rPr lang="en-US" dirty="0"/>
              <a:t>, induces charges in the semiconductor-dielectric interface.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These charges when a potential difference </a:t>
            </a:r>
            <a:r>
              <a:rPr lang="en-US" dirty="0" err="1"/>
              <a:t>V</a:t>
            </a:r>
            <a:r>
              <a:rPr lang="en-US" baseline="-25000" dirty="0" err="1"/>
              <a:t>ds</a:t>
            </a:r>
            <a:r>
              <a:rPr lang="en-US" dirty="0"/>
              <a:t> is applied a current I</a:t>
            </a:r>
            <a:r>
              <a:rPr lang="en-US" baseline="-25000" dirty="0"/>
              <a:t>ds</a:t>
            </a:r>
            <a:r>
              <a:rPr lang="en-US" dirty="0"/>
              <a:t> is induced (output).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F7025-877A-0DD7-8EF7-65B0DDCA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F333-2D5C-4348-A558-92BB6620A045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FD2B6-A456-5F6B-692A-EC4D216A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A2190-30F0-48BE-C106-D3EEDC3A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A465-6511-4907-9668-E2A8D0EC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393" y="14297"/>
            <a:ext cx="8596668" cy="5871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Graphs of OFETs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11D38-4B34-45A8-832A-1D8812F83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/>
          <a:stretch/>
        </p:blipFill>
        <p:spPr>
          <a:xfrm>
            <a:off x="677334" y="703385"/>
            <a:ext cx="10837332" cy="588567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758C9-45B4-027F-5830-5A02F80B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DDEF-95C1-4072-A8A2-E64A10AC14FD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F83AF-6754-03F1-40AA-D825789E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68FA-D1C8-FC23-09D8-043EB467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605D-BE97-42E5-850C-E603657A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</p:spPr>
        <p:txBody>
          <a:bodyPr/>
          <a:lstStyle/>
          <a:p>
            <a:r>
              <a:rPr lang="en-US" dirty="0"/>
              <a:t>Modeling an OFET and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AFBA-F3E7-4DE6-ABC3-31423B46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57931"/>
            <a:ext cx="10712325" cy="5643831"/>
          </a:xfrm>
        </p:spPr>
        <p:txBody>
          <a:bodyPr/>
          <a:lstStyle/>
          <a:p>
            <a:r>
              <a:rPr lang="en-US" dirty="0"/>
              <a:t>Model by Li et.al using genetic algorithm </a:t>
            </a:r>
            <a:r>
              <a:rPr lang="en-US"/>
              <a:t>based approach</a:t>
            </a:r>
            <a:endParaRPr lang="en-US" dirty="0"/>
          </a:p>
          <a:p>
            <a:r>
              <a:rPr lang="en-US" dirty="0"/>
              <a:t>This model is divided into three: above threshold model, sub threshold model and the complete model by unifying</a:t>
            </a:r>
          </a:p>
          <a:p>
            <a:r>
              <a:rPr lang="en-US" dirty="0"/>
              <a:t>Above threshold model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5CA88-8294-444F-9AB4-0CA07ABB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2" y="2556343"/>
            <a:ext cx="9914963" cy="41454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74A4B-434D-A8AF-4B03-81B535BD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1AF1-7827-40F3-9CD2-8FA3A51C96CC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BA9B1-D6DB-6E32-8D94-D03F5DD3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659E4-A083-AE75-DF17-19156AFA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5A3F-229C-493A-9719-4D4216466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1295"/>
            <a:ext cx="8596668" cy="5100068"/>
          </a:xfrm>
        </p:spPr>
        <p:txBody>
          <a:bodyPr/>
          <a:lstStyle/>
          <a:p>
            <a:r>
              <a:rPr lang="en-US" dirty="0"/>
              <a:t>Subthreshold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Complete model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0EF91-7ADA-4B4F-8565-B3F16B417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4" y="1270000"/>
            <a:ext cx="7797334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3EAB4-E61F-40EF-AD9D-F24B5B69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3" y="3679494"/>
            <a:ext cx="7570555" cy="16097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0167D-28BB-16F7-7CB4-E82CBF1F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A00-A6CD-4947-B908-4BA87D39DF3A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3EB39-2CB7-1AF4-6D3F-6420148F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239B-A252-DF9B-A837-8F34D96A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34A9-B887-4D36-B0FB-8763CEFB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5716"/>
            <a:ext cx="8596668" cy="510140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 of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028B-A31E-4605-8F98-80B53608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72353"/>
            <a:ext cx="11115737" cy="5369010"/>
          </a:xfrm>
        </p:spPr>
        <p:txBody>
          <a:bodyPr/>
          <a:lstStyle/>
          <a:p>
            <a:r>
              <a:rPr lang="en-US" dirty="0"/>
              <a:t>Even though the model shows great fitting for most of the OFETs, it does not fit polarity conversion points above the zero gate-source voltage in an output graph. From the sub threshold equation we can see the lower saturation is at I</a:t>
            </a:r>
            <a:r>
              <a:rPr lang="en-US" baseline="-25000" dirty="0"/>
              <a:t>0</a:t>
            </a:r>
            <a:r>
              <a:rPr lang="en-US" dirty="0"/>
              <a:t>. So there are modeling problems in certain cases as shown below.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6AAF7-048E-43DC-9AB2-F30F8915B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" b="83994"/>
          <a:stretch/>
        </p:blipFill>
        <p:spPr>
          <a:xfrm>
            <a:off x="398930" y="1591371"/>
            <a:ext cx="8166847" cy="883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65538-6CC3-4EAA-B0A1-22DF05DB42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r="36763" b="54834"/>
          <a:stretch/>
        </p:blipFill>
        <p:spPr>
          <a:xfrm>
            <a:off x="8027893" y="1591371"/>
            <a:ext cx="3765177" cy="748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3B2185-D539-473E-B8BF-0617438A0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2361434"/>
            <a:ext cx="8350622" cy="43132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08DC07-4EB3-4D8B-943A-D2FD16FB12D0}"/>
              </a:ext>
            </a:extLst>
          </p:cNvPr>
          <p:cNvSpPr/>
          <p:nvPr/>
        </p:nvSpPr>
        <p:spPr>
          <a:xfrm>
            <a:off x="2420470" y="3617258"/>
            <a:ext cx="591671" cy="53788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A1E29D-3321-45D8-921B-77A2667E6E82}"/>
              </a:ext>
            </a:extLst>
          </p:cNvPr>
          <p:cNvSpPr/>
          <p:nvPr/>
        </p:nvSpPr>
        <p:spPr>
          <a:xfrm>
            <a:off x="6096001" y="3470480"/>
            <a:ext cx="936812" cy="883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760145-E2DE-40B9-98A1-3CBB49DEF20A}"/>
              </a:ext>
            </a:extLst>
          </p:cNvPr>
          <p:cNvSpPr/>
          <p:nvPr/>
        </p:nvSpPr>
        <p:spPr>
          <a:xfrm>
            <a:off x="5190565" y="4430571"/>
            <a:ext cx="905435" cy="69356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5F3EC3-8C91-40CD-A1AB-53ED5837FF90}"/>
              </a:ext>
            </a:extLst>
          </p:cNvPr>
          <p:cNvSpPr/>
          <p:nvPr/>
        </p:nvSpPr>
        <p:spPr>
          <a:xfrm>
            <a:off x="8027893" y="5644321"/>
            <a:ext cx="2030507" cy="64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BB44-70C2-0855-963A-40A19D6C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FA90-25B0-46B0-A21B-7705EAAA9F3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0BEF-FC56-5789-341C-743A12F9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10755-276F-7D05-B88E-0CCCB6DC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3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Genetic Algorithm Approach in OFET Modeling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6534-C55F-8A10-EB7C-B9D206F0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AI-Powered Materials Discovery at Great Plains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CAEB8-9EDB-5CFA-383F-B8E14712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8AE33B-C473-4595-8C20-0880F7E96599}" type="datetime1">
              <a:rPr lang="en-US" smtClean="0"/>
              <a:pPr>
                <a:spcAft>
                  <a:spcPts val="600"/>
                </a:spcAft>
              </a:pPr>
              <a:t>6/23/2025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0B72-4D8F-02A9-54DE-3DEB2912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347FB-C3EE-41FE-89BC-C30917E26D5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/>
              <a:t>• Why Genetic Algorithms (GAs)?</a:t>
            </a:r>
          </a:p>
          <a:p>
            <a:r>
              <a:rPr lang="en-US"/>
              <a:t>  Traditional methods struggle with the non-linearity and noise in OFET data. GAs offer a robust, stochastic optimization approach.</a:t>
            </a:r>
          </a:p>
          <a:p>
            <a:endParaRPr lang="en-US"/>
          </a:p>
          <a:p>
            <a:r>
              <a:rPr lang="en-US"/>
              <a:t>• GA Implementation in This Work:</a:t>
            </a:r>
          </a:p>
          <a:p>
            <a:r>
              <a:rPr lang="en-US"/>
              <a:t>  - Objective: Extract parameters for above- and sub-threshold OFET regions.</a:t>
            </a:r>
          </a:p>
          <a:p>
            <a:r>
              <a:rPr lang="en-US"/>
              <a:t>  - Chromosomes: Encode model parameters like threshold voltage, mobility, saturation current.</a:t>
            </a:r>
          </a:p>
          <a:p>
            <a:r>
              <a:rPr lang="en-US"/>
              <a:t>  - Fitness Function: Minimize error (RMSE/MAPE) between model and experimental I-V data.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3C9-6305-CD37-BD21-DF9806B9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3B06-41E9-C590-A06C-E0E5AED2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06454-55EA-CF80-1CCF-7D77F7C74C01}"/>
              </a:ext>
            </a:extLst>
          </p:cNvPr>
          <p:cNvSpPr txBox="1"/>
          <p:nvPr/>
        </p:nvSpPr>
        <p:spPr>
          <a:xfrm>
            <a:off x="677334" y="609600"/>
            <a:ext cx="84770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- Operators:</a:t>
            </a:r>
          </a:p>
          <a:p>
            <a:r>
              <a:rPr lang="en-US" dirty="0"/>
              <a:t>    • Selection: Tournament/roulette-wheel.</a:t>
            </a:r>
          </a:p>
          <a:p>
            <a:r>
              <a:rPr lang="en-US" dirty="0"/>
              <a:t>    • Crossover: Blend/arithmetic crossover.</a:t>
            </a:r>
          </a:p>
          <a:p>
            <a:r>
              <a:rPr lang="en-US" dirty="0"/>
              <a:t>    • Mutation: Gaussian mutation.</a:t>
            </a:r>
          </a:p>
          <a:p>
            <a:endParaRPr lang="en-US" dirty="0"/>
          </a:p>
          <a:p>
            <a:r>
              <a:rPr lang="en-US" dirty="0"/>
              <a:t>• Advantages:</a:t>
            </a:r>
          </a:p>
          <a:p>
            <a:r>
              <a:rPr lang="en-US" dirty="0"/>
              <a:t>  - Models polarity switching (p-type ↔ n-type) with high accuracy.</a:t>
            </a:r>
          </a:p>
          <a:p>
            <a:r>
              <a:rPr lang="en-US" dirty="0"/>
              <a:t>  - Effective near zero gate voltage where traditional models fail.</a:t>
            </a:r>
          </a:p>
          <a:p>
            <a:endParaRPr lang="en-US" dirty="0"/>
          </a:p>
          <a:p>
            <a:r>
              <a:rPr lang="en-US" dirty="0"/>
              <a:t>• Next Steps:</a:t>
            </a:r>
          </a:p>
          <a:p>
            <a:r>
              <a:rPr lang="en-US" dirty="0"/>
              <a:t>  - Incorporate temperature effects, contact resistance, hysteresis.</a:t>
            </a:r>
          </a:p>
          <a:p>
            <a:r>
              <a:rPr lang="en-US" dirty="0"/>
              <a:t>  - Explore hybrid GA-ML models for faster, real-time predictions.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DA7274-2E88-D31B-79BF-41EB83CF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CB5-C301-42B5-852C-7022DAAB1EBE}" type="datetime1">
              <a:rPr lang="en-US" smtClean="0"/>
              <a:t>6/23/2025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20D501-080D-BFF0-94AF-37C10ED1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AI-Powered Materials Discovery at Great Plains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298FAC-2584-2B01-45A3-33621DE7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47FB-C3EE-41FE-89BC-C30917E26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06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10287</TotalTime>
  <Words>1208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Trebuchet MS</vt:lpstr>
      <vt:lpstr>Wingdings 3</vt:lpstr>
      <vt:lpstr>Facet</vt:lpstr>
      <vt:lpstr>Correcting Modeling of Organic field effect transistors (OFETs) </vt:lpstr>
      <vt:lpstr>What is an Organic field effect transistor? </vt:lpstr>
      <vt:lpstr>OFET and its working </vt:lpstr>
      <vt:lpstr>Graphs of OFETs</vt:lpstr>
      <vt:lpstr>Modeling an OFET and equations</vt:lpstr>
      <vt:lpstr>PowerPoint Presentation</vt:lpstr>
      <vt:lpstr>Limitations of the model</vt:lpstr>
      <vt:lpstr>Genetic Algorithm Approach in OFET Modeling</vt:lpstr>
      <vt:lpstr>PowerPoint Presentation</vt:lpstr>
      <vt:lpstr>The changed model</vt:lpstr>
      <vt:lpstr>Results</vt:lpstr>
      <vt:lpstr>Parameters extracted</vt:lpstr>
      <vt:lpstr>References</vt:lpstr>
      <vt:lpstr>Thank you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Correcting Modeling of OFETs </dc:title>
  <dc:creator>siva</dc:creator>
  <cp:lastModifiedBy>siva prasad</cp:lastModifiedBy>
  <cp:revision>32</cp:revision>
  <dcterms:created xsi:type="dcterms:W3CDTF">2022-04-29T03:21:23Z</dcterms:created>
  <dcterms:modified xsi:type="dcterms:W3CDTF">2025-06-24T01:07:07Z</dcterms:modified>
</cp:coreProperties>
</file>