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9" r:id="rId3"/>
    <p:sldId id="261" r:id="rId4"/>
    <p:sldId id="264" r:id="rId5"/>
    <p:sldId id="262" r:id="rId6"/>
    <p:sldId id="263" r:id="rId7"/>
    <p:sldId id="265" r:id="rId8"/>
    <p:sldId id="805" r:id="rId9"/>
    <p:sldId id="946" r:id="rId10"/>
    <p:sldId id="947" r:id="rId11"/>
    <p:sldId id="948" r:id="rId12"/>
    <p:sldId id="949" r:id="rId13"/>
    <p:sldId id="950" r:id="rId14"/>
    <p:sldId id="954" r:id="rId15"/>
    <p:sldId id="955" r:id="rId16"/>
    <p:sldId id="958" r:id="rId17"/>
    <p:sldId id="956" r:id="rId18"/>
    <p:sldId id="957" r:id="rId19"/>
    <p:sldId id="95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7F176-BEB2-4824-89A1-18B87F47019C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1128AD-B7F9-476B-9A6E-3E1B4ECAA75C}">
      <dgm:prSet phldrT="[Text]" custT="1"/>
      <dgm:spPr/>
      <dgm:t>
        <a:bodyPr/>
        <a:lstStyle/>
        <a:p>
          <a:r>
            <a:rPr lang="en-US" sz="1600" dirty="0"/>
            <a:t>Electronic ground state</a:t>
          </a:r>
        </a:p>
      </dgm:t>
    </dgm:pt>
    <dgm:pt modelId="{B0CEF54C-EB9F-4016-B800-01264262A62E}" type="parTrans" cxnId="{E56AE140-CA4C-4953-9B36-853FA56078A2}">
      <dgm:prSet/>
      <dgm:spPr/>
      <dgm:t>
        <a:bodyPr/>
        <a:lstStyle/>
        <a:p>
          <a:endParaRPr lang="en-US"/>
        </a:p>
      </dgm:t>
    </dgm:pt>
    <dgm:pt modelId="{DEBA3BE4-20EC-40AA-8342-A2B2907DC7EB}" type="sibTrans" cxnId="{E56AE140-CA4C-4953-9B36-853FA56078A2}">
      <dgm:prSet/>
      <dgm:spPr/>
      <dgm:t>
        <a:bodyPr/>
        <a:lstStyle/>
        <a:p>
          <a:endParaRPr lang="en-US"/>
        </a:p>
      </dgm:t>
    </dgm:pt>
    <dgm:pt modelId="{8982F4D1-5438-47B5-8A08-E6686B6C1900}">
      <dgm:prSet phldrT="[Text]" custT="1"/>
      <dgm:spPr/>
      <dgm:t>
        <a:bodyPr/>
        <a:lstStyle/>
        <a:p>
          <a:r>
            <a:rPr lang="en-US" sz="1200" dirty="0"/>
            <a:t>Structural stability</a:t>
          </a:r>
        </a:p>
      </dgm:t>
    </dgm:pt>
    <dgm:pt modelId="{2FB47644-2891-40F5-BBDC-CFF059A55F46}" type="parTrans" cxnId="{EFC4D256-8DDA-4EEE-8632-53D1CD7D77FB}">
      <dgm:prSet/>
      <dgm:spPr/>
      <dgm:t>
        <a:bodyPr/>
        <a:lstStyle/>
        <a:p>
          <a:endParaRPr lang="en-US"/>
        </a:p>
      </dgm:t>
    </dgm:pt>
    <dgm:pt modelId="{9B80D858-D8F0-4B1A-8297-A9F8227BAC7E}" type="sibTrans" cxnId="{EFC4D256-8DDA-4EEE-8632-53D1CD7D77FB}">
      <dgm:prSet/>
      <dgm:spPr/>
      <dgm:t>
        <a:bodyPr/>
        <a:lstStyle/>
        <a:p>
          <a:endParaRPr lang="en-US"/>
        </a:p>
      </dgm:t>
    </dgm:pt>
    <dgm:pt modelId="{8A706076-E07F-4F10-A6EF-5A27716599B9}">
      <dgm:prSet phldrT="[Text]" custT="1"/>
      <dgm:spPr/>
      <dgm:t>
        <a:bodyPr/>
        <a:lstStyle/>
        <a:p>
          <a:r>
            <a:rPr lang="en-US" sz="1200" dirty="0"/>
            <a:t>Equilibrium </a:t>
          </a:r>
        </a:p>
        <a:p>
          <a:r>
            <a:rPr lang="en-US" sz="1200" dirty="0"/>
            <a:t>geometry</a:t>
          </a:r>
        </a:p>
      </dgm:t>
    </dgm:pt>
    <dgm:pt modelId="{EBBA7FA5-34EF-483F-95E5-A37488F1E209}" type="parTrans" cxnId="{F050A36E-AA19-4BAE-8742-102DF3B1063C}">
      <dgm:prSet/>
      <dgm:spPr/>
      <dgm:t>
        <a:bodyPr/>
        <a:lstStyle/>
        <a:p>
          <a:endParaRPr lang="en-US"/>
        </a:p>
      </dgm:t>
    </dgm:pt>
    <dgm:pt modelId="{FC904970-76BC-445B-876E-36D8DFB2296C}" type="sibTrans" cxnId="{F050A36E-AA19-4BAE-8742-102DF3B1063C}">
      <dgm:prSet/>
      <dgm:spPr/>
      <dgm:t>
        <a:bodyPr/>
        <a:lstStyle/>
        <a:p>
          <a:endParaRPr lang="en-US"/>
        </a:p>
      </dgm:t>
    </dgm:pt>
    <dgm:pt modelId="{A490DA7E-AD87-4BC6-A44A-82A7DE7487BE}">
      <dgm:prSet phldrT="[Text]"/>
      <dgm:spPr/>
      <dgm:t>
        <a:bodyPr/>
        <a:lstStyle/>
        <a:p>
          <a:r>
            <a:rPr lang="en-US" dirty="0"/>
            <a:t>Vibrational spectra</a:t>
          </a:r>
        </a:p>
      </dgm:t>
    </dgm:pt>
    <dgm:pt modelId="{235691A5-F725-4A7E-AFF1-C4898B2B69EF}" type="parTrans" cxnId="{14CC7544-6FF2-42B8-8C32-019A94C1524A}">
      <dgm:prSet/>
      <dgm:spPr/>
      <dgm:t>
        <a:bodyPr/>
        <a:lstStyle/>
        <a:p>
          <a:endParaRPr lang="en-US"/>
        </a:p>
      </dgm:t>
    </dgm:pt>
    <dgm:pt modelId="{AEE38FD5-D012-48D4-A3AC-CFE3BA81F639}" type="sibTrans" cxnId="{14CC7544-6FF2-42B8-8C32-019A94C1524A}">
      <dgm:prSet/>
      <dgm:spPr/>
      <dgm:t>
        <a:bodyPr/>
        <a:lstStyle/>
        <a:p>
          <a:endParaRPr lang="en-US"/>
        </a:p>
      </dgm:t>
    </dgm:pt>
    <dgm:pt modelId="{95EA9DC7-CC6B-4EEB-AFCB-8ED3DD8AF7E2}">
      <dgm:prSet phldrT="[Text]"/>
      <dgm:spPr/>
      <dgm:t>
        <a:bodyPr/>
        <a:lstStyle/>
        <a:p>
          <a:r>
            <a:rPr lang="en-US" dirty="0"/>
            <a:t>P-T phase diagrams</a:t>
          </a:r>
        </a:p>
      </dgm:t>
    </dgm:pt>
    <dgm:pt modelId="{538E3CCE-232A-472B-8C5D-237D793FAB4D}" type="parTrans" cxnId="{52AF87E9-9BC8-4AB9-A988-1921A9137350}">
      <dgm:prSet/>
      <dgm:spPr/>
      <dgm:t>
        <a:bodyPr/>
        <a:lstStyle/>
        <a:p>
          <a:endParaRPr lang="en-US"/>
        </a:p>
      </dgm:t>
    </dgm:pt>
    <dgm:pt modelId="{26606039-70A1-47EB-846C-19D3DDE3E3C7}" type="sibTrans" cxnId="{52AF87E9-9BC8-4AB9-A988-1921A9137350}">
      <dgm:prSet/>
      <dgm:spPr/>
      <dgm:t>
        <a:bodyPr/>
        <a:lstStyle/>
        <a:p>
          <a:endParaRPr lang="en-US"/>
        </a:p>
      </dgm:t>
    </dgm:pt>
    <dgm:pt modelId="{014A3888-8CF1-483A-B261-157455C939A0}">
      <dgm:prSet/>
      <dgm:spPr/>
      <dgm:t>
        <a:bodyPr/>
        <a:lstStyle/>
        <a:p>
          <a:r>
            <a:rPr lang="en-US" dirty="0"/>
            <a:t>Dielectric</a:t>
          </a:r>
        </a:p>
        <a:p>
          <a:r>
            <a:rPr lang="en-US" dirty="0"/>
            <a:t>properties</a:t>
          </a:r>
        </a:p>
      </dgm:t>
    </dgm:pt>
    <dgm:pt modelId="{3D6022AB-21F0-4C80-85CE-C10FFEDEB9AD}" type="parTrans" cxnId="{B26AE063-B305-4E99-B26A-F58A7196A6C3}">
      <dgm:prSet/>
      <dgm:spPr/>
      <dgm:t>
        <a:bodyPr/>
        <a:lstStyle/>
        <a:p>
          <a:endParaRPr lang="en-US"/>
        </a:p>
      </dgm:t>
    </dgm:pt>
    <dgm:pt modelId="{958CBF4E-4964-4577-A713-1A338D9A14DF}" type="sibTrans" cxnId="{B26AE063-B305-4E99-B26A-F58A7196A6C3}">
      <dgm:prSet/>
      <dgm:spPr/>
      <dgm:t>
        <a:bodyPr/>
        <a:lstStyle/>
        <a:p>
          <a:endParaRPr lang="en-US"/>
        </a:p>
      </dgm:t>
    </dgm:pt>
    <dgm:pt modelId="{34073409-7667-474D-9267-92A7E5557AF2}">
      <dgm:prSet/>
      <dgm:spPr/>
      <dgm:t>
        <a:bodyPr/>
        <a:lstStyle/>
        <a:p>
          <a:r>
            <a:rPr lang="en-US"/>
            <a:t>transport properties</a:t>
          </a:r>
        </a:p>
      </dgm:t>
    </dgm:pt>
    <dgm:pt modelId="{9A0F54F8-AD83-4BE0-BD5D-4B7E8B8E7218}" type="parTrans" cxnId="{ED60DF87-8188-4720-B04A-9364775299D4}">
      <dgm:prSet/>
      <dgm:spPr/>
      <dgm:t>
        <a:bodyPr/>
        <a:lstStyle/>
        <a:p>
          <a:endParaRPr lang="en-US"/>
        </a:p>
      </dgm:t>
    </dgm:pt>
    <dgm:pt modelId="{80457137-0FC4-4314-B681-B8B22ECCEFE4}" type="sibTrans" cxnId="{ED60DF87-8188-4720-B04A-9364775299D4}">
      <dgm:prSet/>
      <dgm:spPr/>
      <dgm:t>
        <a:bodyPr/>
        <a:lstStyle/>
        <a:p>
          <a:endParaRPr lang="en-US"/>
        </a:p>
      </dgm:t>
    </dgm:pt>
    <dgm:pt modelId="{C5E4BB61-2308-4B17-8550-8F4CD9FE95F9}" type="pres">
      <dgm:prSet presAssocID="{0D67F176-BEB2-4824-89A1-18B87F4701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8A74B2-A06E-42F8-8112-6225B86B2637}" type="pres">
      <dgm:prSet presAssocID="{211128AD-B7F9-476B-9A6E-3E1B4ECAA75C}" presName="centerShape" presStyleLbl="node0" presStyleIdx="0" presStyleCnt="1" custScaleX="120043" custScaleY="101369"/>
      <dgm:spPr/>
    </dgm:pt>
    <dgm:pt modelId="{1AC71EDB-4271-461C-93E4-65EB776FE12F}" type="pres">
      <dgm:prSet presAssocID="{2FB47644-2891-40F5-BBDC-CFF059A55F46}" presName="parTrans" presStyleLbl="sibTrans2D1" presStyleIdx="0" presStyleCnt="6"/>
      <dgm:spPr/>
    </dgm:pt>
    <dgm:pt modelId="{226B0B40-868C-4F91-BFB0-08765E436C82}" type="pres">
      <dgm:prSet presAssocID="{2FB47644-2891-40F5-BBDC-CFF059A55F46}" presName="connectorText" presStyleLbl="sibTrans2D1" presStyleIdx="0" presStyleCnt="6"/>
      <dgm:spPr/>
    </dgm:pt>
    <dgm:pt modelId="{B2A4C088-9751-4B9D-9DA9-C3F6108AB919}" type="pres">
      <dgm:prSet presAssocID="{8982F4D1-5438-47B5-8A08-E6686B6C1900}" presName="node" presStyleLbl="node1" presStyleIdx="0" presStyleCnt="6">
        <dgm:presLayoutVars>
          <dgm:bulletEnabled val="1"/>
        </dgm:presLayoutVars>
      </dgm:prSet>
      <dgm:spPr/>
    </dgm:pt>
    <dgm:pt modelId="{6BA16DB5-ABE2-4012-983D-C08E19AD7B6C}" type="pres">
      <dgm:prSet presAssocID="{EBBA7FA5-34EF-483F-95E5-A37488F1E209}" presName="parTrans" presStyleLbl="sibTrans2D1" presStyleIdx="1" presStyleCnt="6"/>
      <dgm:spPr/>
    </dgm:pt>
    <dgm:pt modelId="{064D4922-4063-43AD-9B1A-21EFB4FBC6E3}" type="pres">
      <dgm:prSet presAssocID="{EBBA7FA5-34EF-483F-95E5-A37488F1E209}" presName="connectorText" presStyleLbl="sibTrans2D1" presStyleIdx="1" presStyleCnt="6"/>
      <dgm:spPr/>
    </dgm:pt>
    <dgm:pt modelId="{D1D2276C-30C7-4C8C-9A7B-E9EFF3BE3553}" type="pres">
      <dgm:prSet presAssocID="{8A706076-E07F-4F10-A6EF-5A27716599B9}" presName="node" presStyleLbl="node1" presStyleIdx="1" presStyleCnt="6">
        <dgm:presLayoutVars>
          <dgm:bulletEnabled val="1"/>
        </dgm:presLayoutVars>
      </dgm:prSet>
      <dgm:spPr/>
    </dgm:pt>
    <dgm:pt modelId="{5E497B43-541A-47C0-ABF7-43E070DF9CCF}" type="pres">
      <dgm:prSet presAssocID="{3D6022AB-21F0-4C80-85CE-C10FFEDEB9AD}" presName="parTrans" presStyleLbl="sibTrans2D1" presStyleIdx="2" presStyleCnt="6"/>
      <dgm:spPr/>
    </dgm:pt>
    <dgm:pt modelId="{CF17F1A8-8E96-4241-9F9A-220CFFAD2AD2}" type="pres">
      <dgm:prSet presAssocID="{3D6022AB-21F0-4C80-85CE-C10FFEDEB9AD}" presName="connectorText" presStyleLbl="sibTrans2D1" presStyleIdx="2" presStyleCnt="6"/>
      <dgm:spPr/>
    </dgm:pt>
    <dgm:pt modelId="{7654E7AE-6774-409B-9689-C1EEFD9813F7}" type="pres">
      <dgm:prSet presAssocID="{014A3888-8CF1-483A-B261-157455C939A0}" presName="node" presStyleLbl="node1" presStyleIdx="2" presStyleCnt="6">
        <dgm:presLayoutVars>
          <dgm:bulletEnabled val="1"/>
        </dgm:presLayoutVars>
      </dgm:prSet>
      <dgm:spPr/>
    </dgm:pt>
    <dgm:pt modelId="{1004C3FC-140B-45D7-B13D-B1B08B4C654B}" type="pres">
      <dgm:prSet presAssocID="{9A0F54F8-AD83-4BE0-BD5D-4B7E8B8E7218}" presName="parTrans" presStyleLbl="sibTrans2D1" presStyleIdx="3" presStyleCnt="6"/>
      <dgm:spPr/>
    </dgm:pt>
    <dgm:pt modelId="{1467CB5F-D0B6-4886-8ACC-1661D91EF127}" type="pres">
      <dgm:prSet presAssocID="{9A0F54F8-AD83-4BE0-BD5D-4B7E8B8E7218}" presName="connectorText" presStyleLbl="sibTrans2D1" presStyleIdx="3" presStyleCnt="6"/>
      <dgm:spPr/>
    </dgm:pt>
    <dgm:pt modelId="{59CE02BC-8494-4D18-82DD-825C52FF6EAA}" type="pres">
      <dgm:prSet presAssocID="{34073409-7667-474D-9267-92A7E5557AF2}" presName="node" presStyleLbl="node1" presStyleIdx="3" presStyleCnt="6">
        <dgm:presLayoutVars>
          <dgm:bulletEnabled val="1"/>
        </dgm:presLayoutVars>
      </dgm:prSet>
      <dgm:spPr/>
    </dgm:pt>
    <dgm:pt modelId="{64E49612-9FF6-4EB4-921A-DB8EE50F4B53}" type="pres">
      <dgm:prSet presAssocID="{235691A5-F725-4A7E-AFF1-C4898B2B69EF}" presName="parTrans" presStyleLbl="sibTrans2D1" presStyleIdx="4" presStyleCnt="6"/>
      <dgm:spPr/>
    </dgm:pt>
    <dgm:pt modelId="{ECCC18E5-E4DC-499B-8826-33FEA56F5227}" type="pres">
      <dgm:prSet presAssocID="{235691A5-F725-4A7E-AFF1-C4898B2B69EF}" presName="connectorText" presStyleLbl="sibTrans2D1" presStyleIdx="4" presStyleCnt="6"/>
      <dgm:spPr/>
    </dgm:pt>
    <dgm:pt modelId="{514742F2-3364-4345-85BF-9118EA128B40}" type="pres">
      <dgm:prSet presAssocID="{A490DA7E-AD87-4BC6-A44A-82A7DE7487BE}" presName="node" presStyleLbl="node1" presStyleIdx="4" presStyleCnt="6">
        <dgm:presLayoutVars>
          <dgm:bulletEnabled val="1"/>
        </dgm:presLayoutVars>
      </dgm:prSet>
      <dgm:spPr/>
    </dgm:pt>
    <dgm:pt modelId="{8E86352F-3EA8-4ED7-955E-A36F2D144C46}" type="pres">
      <dgm:prSet presAssocID="{538E3CCE-232A-472B-8C5D-237D793FAB4D}" presName="parTrans" presStyleLbl="sibTrans2D1" presStyleIdx="5" presStyleCnt="6"/>
      <dgm:spPr/>
    </dgm:pt>
    <dgm:pt modelId="{7040E159-D925-41D9-9200-29FE3398C070}" type="pres">
      <dgm:prSet presAssocID="{538E3CCE-232A-472B-8C5D-237D793FAB4D}" presName="connectorText" presStyleLbl="sibTrans2D1" presStyleIdx="5" presStyleCnt="6"/>
      <dgm:spPr/>
    </dgm:pt>
    <dgm:pt modelId="{F49E89B9-BD99-490E-8258-0917DE801D0C}" type="pres">
      <dgm:prSet presAssocID="{95EA9DC7-CC6B-4EEB-AFCB-8ED3DD8AF7E2}" presName="node" presStyleLbl="node1" presStyleIdx="5" presStyleCnt="6">
        <dgm:presLayoutVars>
          <dgm:bulletEnabled val="1"/>
        </dgm:presLayoutVars>
      </dgm:prSet>
      <dgm:spPr/>
    </dgm:pt>
  </dgm:ptLst>
  <dgm:cxnLst>
    <dgm:cxn modelId="{B82BA009-B088-4934-BBC8-DCE9FD69AFAB}" type="presOf" srcId="{8982F4D1-5438-47B5-8A08-E6686B6C1900}" destId="{B2A4C088-9751-4B9D-9DA9-C3F6108AB919}" srcOrd="0" destOrd="0" presId="urn:microsoft.com/office/officeart/2005/8/layout/radial5"/>
    <dgm:cxn modelId="{A4CE1013-2960-482F-919D-5BBB84ABFCB3}" type="presOf" srcId="{9A0F54F8-AD83-4BE0-BD5D-4B7E8B8E7218}" destId="{1004C3FC-140B-45D7-B13D-B1B08B4C654B}" srcOrd="0" destOrd="0" presId="urn:microsoft.com/office/officeart/2005/8/layout/radial5"/>
    <dgm:cxn modelId="{C1F23525-0FA1-421D-A101-0A820BF82308}" type="presOf" srcId="{34073409-7667-474D-9267-92A7E5557AF2}" destId="{59CE02BC-8494-4D18-82DD-825C52FF6EAA}" srcOrd="0" destOrd="0" presId="urn:microsoft.com/office/officeart/2005/8/layout/radial5"/>
    <dgm:cxn modelId="{1D5BE028-E8F3-46B8-ADB5-606A736A9183}" type="presOf" srcId="{EBBA7FA5-34EF-483F-95E5-A37488F1E209}" destId="{6BA16DB5-ABE2-4012-983D-C08E19AD7B6C}" srcOrd="0" destOrd="0" presId="urn:microsoft.com/office/officeart/2005/8/layout/radial5"/>
    <dgm:cxn modelId="{9C69AC2F-89A5-43FD-89F1-21A93A8725FC}" type="presOf" srcId="{EBBA7FA5-34EF-483F-95E5-A37488F1E209}" destId="{064D4922-4063-43AD-9B1A-21EFB4FBC6E3}" srcOrd="1" destOrd="0" presId="urn:microsoft.com/office/officeart/2005/8/layout/radial5"/>
    <dgm:cxn modelId="{47C4633F-2C1D-47EC-A67C-64256CFEDA50}" type="presOf" srcId="{8A706076-E07F-4F10-A6EF-5A27716599B9}" destId="{D1D2276C-30C7-4C8C-9A7B-E9EFF3BE3553}" srcOrd="0" destOrd="0" presId="urn:microsoft.com/office/officeart/2005/8/layout/radial5"/>
    <dgm:cxn modelId="{E56AE140-CA4C-4953-9B36-853FA56078A2}" srcId="{0D67F176-BEB2-4824-89A1-18B87F47019C}" destId="{211128AD-B7F9-476B-9A6E-3E1B4ECAA75C}" srcOrd="0" destOrd="0" parTransId="{B0CEF54C-EB9F-4016-B800-01264262A62E}" sibTransId="{DEBA3BE4-20EC-40AA-8342-A2B2907DC7EB}"/>
    <dgm:cxn modelId="{B26AE063-B305-4E99-B26A-F58A7196A6C3}" srcId="{211128AD-B7F9-476B-9A6E-3E1B4ECAA75C}" destId="{014A3888-8CF1-483A-B261-157455C939A0}" srcOrd="2" destOrd="0" parTransId="{3D6022AB-21F0-4C80-85CE-C10FFEDEB9AD}" sibTransId="{958CBF4E-4964-4577-A713-1A338D9A14DF}"/>
    <dgm:cxn modelId="{14CC7544-6FF2-42B8-8C32-019A94C1524A}" srcId="{211128AD-B7F9-476B-9A6E-3E1B4ECAA75C}" destId="{A490DA7E-AD87-4BC6-A44A-82A7DE7487BE}" srcOrd="4" destOrd="0" parTransId="{235691A5-F725-4A7E-AFF1-C4898B2B69EF}" sibTransId="{AEE38FD5-D012-48D4-A3AC-CFE3BA81F639}"/>
    <dgm:cxn modelId="{59E28948-8B6F-407E-BC46-3AB1467A9D33}" type="presOf" srcId="{2FB47644-2891-40F5-BBDC-CFF059A55F46}" destId="{226B0B40-868C-4F91-BFB0-08765E436C82}" srcOrd="1" destOrd="0" presId="urn:microsoft.com/office/officeart/2005/8/layout/radial5"/>
    <dgm:cxn modelId="{A1D6CC69-7C8C-48F0-8AAD-DF7DBA560F68}" type="presOf" srcId="{3D6022AB-21F0-4C80-85CE-C10FFEDEB9AD}" destId="{CF17F1A8-8E96-4241-9F9A-220CFFAD2AD2}" srcOrd="1" destOrd="0" presId="urn:microsoft.com/office/officeart/2005/8/layout/radial5"/>
    <dgm:cxn modelId="{45BF664C-20A7-4426-8D86-8369395D86CD}" type="presOf" srcId="{9A0F54F8-AD83-4BE0-BD5D-4B7E8B8E7218}" destId="{1467CB5F-D0B6-4886-8ACC-1661D91EF127}" srcOrd="1" destOrd="0" presId="urn:microsoft.com/office/officeart/2005/8/layout/radial5"/>
    <dgm:cxn modelId="{F050A36E-AA19-4BAE-8742-102DF3B1063C}" srcId="{211128AD-B7F9-476B-9A6E-3E1B4ECAA75C}" destId="{8A706076-E07F-4F10-A6EF-5A27716599B9}" srcOrd="1" destOrd="0" parTransId="{EBBA7FA5-34EF-483F-95E5-A37488F1E209}" sibTransId="{FC904970-76BC-445B-876E-36D8DFB2296C}"/>
    <dgm:cxn modelId="{2D34C574-DB6B-4C8A-97F8-57AC80278567}" type="presOf" srcId="{95EA9DC7-CC6B-4EEB-AFCB-8ED3DD8AF7E2}" destId="{F49E89B9-BD99-490E-8258-0917DE801D0C}" srcOrd="0" destOrd="0" presId="urn:microsoft.com/office/officeart/2005/8/layout/radial5"/>
    <dgm:cxn modelId="{EFB8F574-948D-4BDE-98B0-6FAA0FA05156}" type="presOf" srcId="{235691A5-F725-4A7E-AFF1-C4898B2B69EF}" destId="{ECCC18E5-E4DC-499B-8826-33FEA56F5227}" srcOrd="1" destOrd="0" presId="urn:microsoft.com/office/officeart/2005/8/layout/radial5"/>
    <dgm:cxn modelId="{EFC4D256-8DDA-4EEE-8632-53D1CD7D77FB}" srcId="{211128AD-B7F9-476B-9A6E-3E1B4ECAA75C}" destId="{8982F4D1-5438-47B5-8A08-E6686B6C1900}" srcOrd="0" destOrd="0" parTransId="{2FB47644-2891-40F5-BBDC-CFF059A55F46}" sibTransId="{9B80D858-D8F0-4B1A-8297-A9F8227BAC7E}"/>
    <dgm:cxn modelId="{C5F96E5A-740B-4284-B617-737D5EBBB338}" type="presOf" srcId="{0D67F176-BEB2-4824-89A1-18B87F47019C}" destId="{C5E4BB61-2308-4B17-8550-8F4CD9FE95F9}" srcOrd="0" destOrd="0" presId="urn:microsoft.com/office/officeart/2005/8/layout/radial5"/>
    <dgm:cxn modelId="{ED60DF87-8188-4720-B04A-9364775299D4}" srcId="{211128AD-B7F9-476B-9A6E-3E1B4ECAA75C}" destId="{34073409-7667-474D-9267-92A7E5557AF2}" srcOrd="3" destOrd="0" parTransId="{9A0F54F8-AD83-4BE0-BD5D-4B7E8B8E7218}" sibTransId="{80457137-0FC4-4314-B681-B8B22ECCEFE4}"/>
    <dgm:cxn modelId="{7CE6498A-C351-4A88-989A-4D7DD3566D0F}" type="presOf" srcId="{211128AD-B7F9-476B-9A6E-3E1B4ECAA75C}" destId="{6B8A74B2-A06E-42F8-8112-6225B86B2637}" srcOrd="0" destOrd="0" presId="urn:microsoft.com/office/officeart/2005/8/layout/radial5"/>
    <dgm:cxn modelId="{BE291CA8-F35D-49A3-A067-954B81ED07F4}" type="presOf" srcId="{3D6022AB-21F0-4C80-85CE-C10FFEDEB9AD}" destId="{5E497B43-541A-47C0-ABF7-43E070DF9CCF}" srcOrd="0" destOrd="0" presId="urn:microsoft.com/office/officeart/2005/8/layout/radial5"/>
    <dgm:cxn modelId="{23978FA8-109C-4106-AA1E-3BFC7D7C3DB9}" type="presOf" srcId="{2FB47644-2891-40F5-BBDC-CFF059A55F46}" destId="{1AC71EDB-4271-461C-93E4-65EB776FE12F}" srcOrd="0" destOrd="0" presId="urn:microsoft.com/office/officeart/2005/8/layout/radial5"/>
    <dgm:cxn modelId="{06FC76BE-27D3-4741-B9D7-A9AE690101C1}" type="presOf" srcId="{014A3888-8CF1-483A-B261-157455C939A0}" destId="{7654E7AE-6774-409B-9689-C1EEFD9813F7}" srcOrd="0" destOrd="0" presId="urn:microsoft.com/office/officeart/2005/8/layout/radial5"/>
    <dgm:cxn modelId="{01E956D3-B8A8-423C-B86B-FD5C1A4AA6D3}" type="presOf" srcId="{A490DA7E-AD87-4BC6-A44A-82A7DE7487BE}" destId="{514742F2-3364-4345-85BF-9118EA128B40}" srcOrd="0" destOrd="0" presId="urn:microsoft.com/office/officeart/2005/8/layout/radial5"/>
    <dgm:cxn modelId="{096497E4-AF62-4079-A023-F0EEFB206E0C}" type="presOf" srcId="{538E3CCE-232A-472B-8C5D-237D793FAB4D}" destId="{8E86352F-3EA8-4ED7-955E-A36F2D144C46}" srcOrd="0" destOrd="0" presId="urn:microsoft.com/office/officeart/2005/8/layout/radial5"/>
    <dgm:cxn modelId="{52AF87E9-9BC8-4AB9-A988-1921A9137350}" srcId="{211128AD-B7F9-476B-9A6E-3E1B4ECAA75C}" destId="{95EA9DC7-CC6B-4EEB-AFCB-8ED3DD8AF7E2}" srcOrd="5" destOrd="0" parTransId="{538E3CCE-232A-472B-8C5D-237D793FAB4D}" sibTransId="{26606039-70A1-47EB-846C-19D3DDE3E3C7}"/>
    <dgm:cxn modelId="{309193FA-2FF4-43A4-B131-7DF5A6F2731D}" type="presOf" srcId="{235691A5-F725-4A7E-AFF1-C4898B2B69EF}" destId="{64E49612-9FF6-4EB4-921A-DB8EE50F4B53}" srcOrd="0" destOrd="0" presId="urn:microsoft.com/office/officeart/2005/8/layout/radial5"/>
    <dgm:cxn modelId="{75BAF6FB-E209-4CC9-AC7A-32973E388BC7}" type="presOf" srcId="{538E3CCE-232A-472B-8C5D-237D793FAB4D}" destId="{7040E159-D925-41D9-9200-29FE3398C070}" srcOrd="1" destOrd="0" presId="urn:microsoft.com/office/officeart/2005/8/layout/radial5"/>
    <dgm:cxn modelId="{49CDFDC7-AC5C-4C8F-A497-66E3551AFEC4}" type="presParOf" srcId="{C5E4BB61-2308-4B17-8550-8F4CD9FE95F9}" destId="{6B8A74B2-A06E-42F8-8112-6225B86B2637}" srcOrd="0" destOrd="0" presId="urn:microsoft.com/office/officeart/2005/8/layout/radial5"/>
    <dgm:cxn modelId="{4AD5AE3F-9579-473E-9169-EF3B18B00488}" type="presParOf" srcId="{C5E4BB61-2308-4B17-8550-8F4CD9FE95F9}" destId="{1AC71EDB-4271-461C-93E4-65EB776FE12F}" srcOrd="1" destOrd="0" presId="urn:microsoft.com/office/officeart/2005/8/layout/radial5"/>
    <dgm:cxn modelId="{CE572470-46E1-454C-A2F7-441C88330A34}" type="presParOf" srcId="{1AC71EDB-4271-461C-93E4-65EB776FE12F}" destId="{226B0B40-868C-4F91-BFB0-08765E436C82}" srcOrd="0" destOrd="0" presId="urn:microsoft.com/office/officeart/2005/8/layout/radial5"/>
    <dgm:cxn modelId="{3D5A7174-D993-4496-922E-FD10E5B88F48}" type="presParOf" srcId="{C5E4BB61-2308-4B17-8550-8F4CD9FE95F9}" destId="{B2A4C088-9751-4B9D-9DA9-C3F6108AB919}" srcOrd="2" destOrd="0" presId="urn:microsoft.com/office/officeart/2005/8/layout/radial5"/>
    <dgm:cxn modelId="{2541AFDB-CA5E-472F-9F53-146FE3A51C26}" type="presParOf" srcId="{C5E4BB61-2308-4B17-8550-8F4CD9FE95F9}" destId="{6BA16DB5-ABE2-4012-983D-C08E19AD7B6C}" srcOrd="3" destOrd="0" presId="urn:microsoft.com/office/officeart/2005/8/layout/radial5"/>
    <dgm:cxn modelId="{D2BCD13B-6086-4EC5-82D8-282A5960C6D8}" type="presParOf" srcId="{6BA16DB5-ABE2-4012-983D-C08E19AD7B6C}" destId="{064D4922-4063-43AD-9B1A-21EFB4FBC6E3}" srcOrd="0" destOrd="0" presId="urn:microsoft.com/office/officeart/2005/8/layout/radial5"/>
    <dgm:cxn modelId="{3EDB41E9-9473-46A4-AD14-AF72228A8CD8}" type="presParOf" srcId="{C5E4BB61-2308-4B17-8550-8F4CD9FE95F9}" destId="{D1D2276C-30C7-4C8C-9A7B-E9EFF3BE3553}" srcOrd="4" destOrd="0" presId="urn:microsoft.com/office/officeart/2005/8/layout/radial5"/>
    <dgm:cxn modelId="{445018A1-6B0D-4D8C-ADC8-8292F7B9682B}" type="presParOf" srcId="{C5E4BB61-2308-4B17-8550-8F4CD9FE95F9}" destId="{5E497B43-541A-47C0-ABF7-43E070DF9CCF}" srcOrd="5" destOrd="0" presId="urn:microsoft.com/office/officeart/2005/8/layout/radial5"/>
    <dgm:cxn modelId="{4177D398-072C-4BE2-9F0A-E1139D29E1D4}" type="presParOf" srcId="{5E497B43-541A-47C0-ABF7-43E070DF9CCF}" destId="{CF17F1A8-8E96-4241-9F9A-220CFFAD2AD2}" srcOrd="0" destOrd="0" presId="urn:microsoft.com/office/officeart/2005/8/layout/radial5"/>
    <dgm:cxn modelId="{7A0738D0-7112-4703-96E1-70F185EC89AC}" type="presParOf" srcId="{C5E4BB61-2308-4B17-8550-8F4CD9FE95F9}" destId="{7654E7AE-6774-409B-9689-C1EEFD9813F7}" srcOrd="6" destOrd="0" presId="urn:microsoft.com/office/officeart/2005/8/layout/radial5"/>
    <dgm:cxn modelId="{24C538FC-8153-4C29-8BD2-8E90E621FCAF}" type="presParOf" srcId="{C5E4BB61-2308-4B17-8550-8F4CD9FE95F9}" destId="{1004C3FC-140B-45D7-B13D-B1B08B4C654B}" srcOrd="7" destOrd="0" presId="urn:microsoft.com/office/officeart/2005/8/layout/radial5"/>
    <dgm:cxn modelId="{C7F46DAE-CE8E-4B31-BCC3-EAB49137D645}" type="presParOf" srcId="{1004C3FC-140B-45D7-B13D-B1B08B4C654B}" destId="{1467CB5F-D0B6-4886-8ACC-1661D91EF127}" srcOrd="0" destOrd="0" presId="urn:microsoft.com/office/officeart/2005/8/layout/radial5"/>
    <dgm:cxn modelId="{7E80E7FA-0D31-4E40-9F95-0C62D1FA04E5}" type="presParOf" srcId="{C5E4BB61-2308-4B17-8550-8F4CD9FE95F9}" destId="{59CE02BC-8494-4D18-82DD-825C52FF6EAA}" srcOrd="8" destOrd="0" presId="urn:microsoft.com/office/officeart/2005/8/layout/radial5"/>
    <dgm:cxn modelId="{16A140B9-E733-4284-892D-660E98AF0269}" type="presParOf" srcId="{C5E4BB61-2308-4B17-8550-8F4CD9FE95F9}" destId="{64E49612-9FF6-4EB4-921A-DB8EE50F4B53}" srcOrd="9" destOrd="0" presId="urn:microsoft.com/office/officeart/2005/8/layout/radial5"/>
    <dgm:cxn modelId="{6B7D921F-A06E-443A-9ACA-EAB9B4643236}" type="presParOf" srcId="{64E49612-9FF6-4EB4-921A-DB8EE50F4B53}" destId="{ECCC18E5-E4DC-499B-8826-33FEA56F5227}" srcOrd="0" destOrd="0" presId="urn:microsoft.com/office/officeart/2005/8/layout/radial5"/>
    <dgm:cxn modelId="{7B971879-17B1-4199-B855-B2F52087A076}" type="presParOf" srcId="{C5E4BB61-2308-4B17-8550-8F4CD9FE95F9}" destId="{514742F2-3364-4345-85BF-9118EA128B40}" srcOrd="10" destOrd="0" presId="urn:microsoft.com/office/officeart/2005/8/layout/radial5"/>
    <dgm:cxn modelId="{A2302D07-E651-4005-9371-7FDF8910F234}" type="presParOf" srcId="{C5E4BB61-2308-4B17-8550-8F4CD9FE95F9}" destId="{8E86352F-3EA8-4ED7-955E-A36F2D144C46}" srcOrd="11" destOrd="0" presId="urn:microsoft.com/office/officeart/2005/8/layout/radial5"/>
    <dgm:cxn modelId="{F83B06AA-D6AD-4660-BD98-E22921087E3D}" type="presParOf" srcId="{8E86352F-3EA8-4ED7-955E-A36F2D144C46}" destId="{7040E159-D925-41D9-9200-29FE3398C070}" srcOrd="0" destOrd="0" presId="urn:microsoft.com/office/officeart/2005/8/layout/radial5"/>
    <dgm:cxn modelId="{102E4F39-F0AA-4DE6-975B-7D065C76F5D3}" type="presParOf" srcId="{C5E4BB61-2308-4B17-8550-8F4CD9FE95F9}" destId="{F49E89B9-BD99-490E-8258-0917DE801D0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A74B2-A06E-42F8-8112-6225B86B2637}">
      <dsp:nvSpPr>
        <dsp:cNvPr id="0" name=""/>
        <dsp:cNvSpPr/>
      </dsp:nvSpPr>
      <dsp:spPr>
        <a:xfrm>
          <a:off x="3026664" y="1562415"/>
          <a:ext cx="1344167" cy="11350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Electronic ground state</a:t>
          </a:r>
        </a:p>
      </dsp:txBody>
      <dsp:txXfrm>
        <a:off x="3223513" y="1728642"/>
        <a:ext cx="950469" cy="802613"/>
      </dsp:txXfrm>
    </dsp:sp>
    <dsp:sp modelId="{1AC71EDB-4271-461C-93E4-65EB776FE12F}">
      <dsp:nvSpPr>
        <dsp:cNvPr id="0" name=""/>
        <dsp:cNvSpPr/>
      </dsp:nvSpPr>
      <dsp:spPr>
        <a:xfrm rot="16200000">
          <a:off x="3581845" y="1158106"/>
          <a:ext cx="233805" cy="380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616916" y="1269319"/>
        <a:ext cx="163664" cy="228426"/>
      </dsp:txXfrm>
    </dsp:sp>
    <dsp:sp modelId="{B2A4C088-9751-4B9D-9DA9-C3F6108AB919}">
      <dsp:nvSpPr>
        <dsp:cNvPr id="0" name=""/>
        <dsp:cNvSpPr/>
      </dsp:nvSpPr>
      <dsp:spPr>
        <a:xfrm>
          <a:off x="3138878" y="1535"/>
          <a:ext cx="1119738" cy="11197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Structural stability</a:t>
          </a:r>
        </a:p>
      </dsp:txBody>
      <dsp:txXfrm>
        <a:off x="3302860" y="165517"/>
        <a:ext cx="791774" cy="791774"/>
      </dsp:txXfrm>
    </dsp:sp>
    <dsp:sp modelId="{6BA16DB5-ABE2-4012-983D-C08E19AD7B6C}">
      <dsp:nvSpPr>
        <dsp:cNvPr id="0" name=""/>
        <dsp:cNvSpPr/>
      </dsp:nvSpPr>
      <dsp:spPr>
        <a:xfrm rot="19800000">
          <a:off x="4310608" y="1530026"/>
          <a:ext cx="195062" cy="380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432143"/>
            <a:satOff val="4597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314528" y="1620798"/>
        <a:ext cx="136543" cy="228426"/>
      </dsp:txXfrm>
    </dsp:sp>
    <dsp:sp modelId="{D1D2276C-30C7-4C8C-9A7B-E9EFF3BE3553}">
      <dsp:nvSpPr>
        <dsp:cNvPr id="0" name=""/>
        <dsp:cNvSpPr/>
      </dsp:nvSpPr>
      <dsp:spPr>
        <a:xfrm>
          <a:off x="4497279" y="785807"/>
          <a:ext cx="1119738" cy="1119738"/>
        </a:xfrm>
        <a:prstGeom prst="ellipse">
          <a:avLst/>
        </a:prstGeom>
        <a:solidFill>
          <a:schemeClr val="accent5">
            <a:hueOff val="-3432143"/>
            <a:satOff val="4597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Equilibrium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geometry</a:t>
          </a:r>
        </a:p>
      </dsp:txBody>
      <dsp:txXfrm>
        <a:off x="4661261" y="949789"/>
        <a:ext cx="791774" cy="791774"/>
      </dsp:txXfrm>
    </dsp:sp>
    <dsp:sp modelId="{5E497B43-541A-47C0-ABF7-43E070DF9CCF}">
      <dsp:nvSpPr>
        <dsp:cNvPr id="0" name=""/>
        <dsp:cNvSpPr/>
      </dsp:nvSpPr>
      <dsp:spPr>
        <a:xfrm rot="1800000">
          <a:off x="4310608" y="2349161"/>
          <a:ext cx="195062" cy="380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864286"/>
            <a:satOff val="9193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314528" y="2410673"/>
        <a:ext cx="136543" cy="228426"/>
      </dsp:txXfrm>
    </dsp:sp>
    <dsp:sp modelId="{7654E7AE-6774-409B-9689-C1EEFD9813F7}">
      <dsp:nvSpPr>
        <dsp:cNvPr id="0" name=""/>
        <dsp:cNvSpPr/>
      </dsp:nvSpPr>
      <dsp:spPr>
        <a:xfrm>
          <a:off x="4497279" y="2354353"/>
          <a:ext cx="1119738" cy="1119738"/>
        </a:xfrm>
        <a:prstGeom prst="ellipse">
          <a:avLst/>
        </a:prstGeom>
        <a:solidFill>
          <a:schemeClr val="accent5">
            <a:hueOff val="-6864286"/>
            <a:satOff val="9193"/>
            <a:lumOff val="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Dielectric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properties</a:t>
          </a:r>
        </a:p>
      </dsp:txBody>
      <dsp:txXfrm>
        <a:off x="4661261" y="2518335"/>
        <a:ext cx="791774" cy="791774"/>
      </dsp:txXfrm>
    </dsp:sp>
    <dsp:sp modelId="{1004C3FC-140B-45D7-B13D-B1B08B4C654B}">
      <dsp:nvSpPr>
        <dsp:cNvPr id="0" name=""/>
        <dsp:cNvSpPr/>
      </dsp:nvSpPr>
      <dsp:spPr>
        <a:xfrm rot="5400000">
          <a:off x="3581845" y="2721081"/>
          <a:ext cx="233805" cy="380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296429"/>
            <a:satOff val="13790"/>
            <a:lumOff val="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616916" y="2762153"/>
        <a:ext cx="163664" cy="228426"/>
      </dsp:txXfrm>
    </dsp:sp>
    <dsp:sp modelId="{59CE02BC-8494-4D18-82DD-825C52FF6EAA}">
      <dsp:nvSpPr>
        <dsp:cNvPr id="0" name=""/>
        <dsp:cNvSpPr/>
      </dsp:nvSpPr>
      <dsp:spPr>
        <a:xfrm>
          <a:off x="3138878" y="3138625"/>
          <a:ext cx="1119738" cy="1119738"/>
        </a:xfrm>
        <a:prstGeom prst="ellipse">
          <a:avLst/>
        </a:prstGeom>
        <a:solidFill>
          <a:schemeClr val="accent5">
            <a:hueOff val="-10296429"/>
            <a:satOff val="13790"/>
            <a:lumOff val="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transport properties</a:t>
          </a:r>
        </a:p>
      </dsp:txBody>
      <dsp:txXfrm>
        <a:off x="3302860" y="3302607"/>
        <a:ext cx="791774" cy="791774"/>
      </dsp:txXfrm>
    </dsp:sp>
    <dsp:sp modelId="{64E49612-9FF6-4EB4-921A-DB8EE50F4B53}">
      <dsp:nvSpPr>
        <dsp:cNvPr id="0" name=""/>
        <dsp:cNvSpPr/>
      </dsp:nvSpPr>
      <dsp:spPr>
        <a:xfrm rot="9000000">
          <a:off x="2891825" y="2349161"/>
          <a:ext cx="195062" cy="380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728571"/>
            <a:satOff val="18386"/>
            <a:lumOff val="1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946424" y="2410673"/>
        <a:ext cx="136543" cy="228426"/>
      </dsp:txXfrm>
    </dsp:sp>
    <dsp:sp modelId="{514742F2-3364-4345-85BF-9118EA128B40}">
      <dsp:nvSpPr>
        <dsp:cNvPr id="0" name=""/>
        <dsp:cNvSpPr/>
      </dsp:nvSpPr>
      <dsp:spPr>
        <a:xfrm>
          <a:off x="1780478" y="2354353"/>
          <a:ext cx="1119738" cy="1119738"/>
        </a:xfrm>
        <a:prstGeom prst="ellipse">
          <a:avLst/>
        </a:prstGeom>
        <a:solidFill>
          <a:schemeClr val="accent5">
            <a:hueOff val="-13728571"/>
            <a:satOff val="18386"/>
            <a:lumOff val="1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Vibrational spectra</a:t>
          </a:r>
        </a:p>
      </dsp:txBody>
      <dsp:txXfrm>
        <a:off x="1944460" y="2518335"/>
        <a:ext cx="791774" cy="791774"/>
      </dsp:txXfrm>
    </dsp:sp>
    <dsp:sp modelId="{8E86352F-3EA8-4ED7-955E-A36F2D144C46}">
      <dsp:nvSpPr>
        <dsp:cNvPr id="0" name=""/>
        <dsp:cNvSpPr/>
      </dsp:nvSpPr>
      <dsp:spPr>
        <a:xfrm rot="12600000">
          <a:off x="2891825" y="1530026"/>
          <a:ext cx="195062" cy="380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7160714"/>
            <a:satOff val="22983"/>
            <a:lumOff val="15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946424" y="1620798"/>
        <a:ext cx="136543" cy="228426"/>
      </dsp:txXfrm>
    </dsp:sp>
    <dsp:sp modelId="{F49E89B9-BD99-490E-8258-0917DE801D0C}">
      <dsp:nvSpPr>
        <dsp:cNvPr id="0" name=""/>
        <dsp:cNvSpPr/>
      </dsp:nvSpPr>
      <dsp:spPr>
        <a:xfrm>
          <a:off x="1780478" y="785807"/>
          <a:ext cx="1119738" cy="1119738"/>
        </a:xfrm>
        <a:prstGeom prst="ellipse">
          <a:avLst/>
        </a:prstGeom>
        <a:solidFill>
          <a:schemeClr val="accent5">
            <a:hueOff val="-17160714"/>
            <a:satOff val="22983"/>
            <a:lumOff val="15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P-T phase diagrams</a:t>
          </a:r>
        </a:p>
      </dsp:txBody>
      <dsp:txXfrm>
        <a:off x="1944460" y="949789"/>
        <a:ext cx="791774" cy="791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2227F-B332-43D9-B93E-94389E402B40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55B7-93C3-4520-BDE4-8A699D67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8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55B7-93C3-4520-BDE4-8A699D67F7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7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55B7-93C3-4520-BDE4-8A699D67F7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5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CDC12-C008-4BEC-B0E4-03D1B56A4CF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27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CDC12-C008-4BEC-B0E4-03D1B56A4CF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1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5774-2565-4C97-BA15-854913A05CBC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0379-A43B-4189-A885-9F783F616312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9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9EB1-8447-49E0-B91D-A2F27F4D7CB5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0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1A6C-52CA-47CB-8D03-86DE792AB6E1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1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841-B7FB-4546-BE61-30C775EA4BB0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E9AC-6B9A-4BFA-BF6D-176BD42A62FA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152D-C703-47CC-A5FB-C2FDAAEA6D82}" type="datetime1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A443-F883-4A80-AF9A-EB48EB66AA9D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1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1E8-2B1A-4FBC-8EBF-84DD8FECD31E}" type="datetime1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6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51CB-9D5C-4C3D-BDA9-5C47327D300A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1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D932-65A9-4A2D-959E-EF6637DECD47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4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A813FD-26F0-4343-B0FD-57CE4777CC97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8038F2-D551-472E-AA7F-4711C5D6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7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sureshp@mt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C190B-D09A-505C-343F-5B02BD745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DFT Study of Rare Earth-Benzene Complexes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63C0D-CF5B-12FB-7ED3-725DE171F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8012" y="311184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Nayana Suresh </a:t>
            </a:r>
            <a:r>
              <a:rPr lang="en-US" dirty="0" err="1"/>
              <a:t>Palaparambil</a:t>
            </a:r>
            <a:endParaRPr lang="en-US" dirty="0"/>
          </a:p>
          <a:p>
            <a:r>
              <a:rPr lang="en-US" dirty="0"/>
              <a:t>Michigan Technological University</a:t>
            </a:r>
          </a:p>
          <a:p>
            <a:r>
              <a:rPr lang="en-US" dirty="0"/>
              <a:t>Houghton, MI</a:t>
            </a:r>
          </a:p>
          <a:p>
            <a:r>
              <a:rPr lang="en-US" dirty="0"/>
              <a:t>(</a:t>
            </a:r>
            <a:r>
              <a:rPr lang="en-US" dirty="0">
                <a:hlinkClick r:id="rId2"/>
              </a:rPr>
              <a:t>nsureshp@mtu.edu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2C618-9B40-7D12-C8D7-93FE1E9E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7E8C-9F6B-44F6-85AE-8FD4493BB1E0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DEC13-11C3-65C7-2F6A-9C200DA0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A2622-EE6E-739B-3726-4D763A480F8B}"/>
              </a:ext>
            </a:extLst>
          </p:cNvPr>
          <p:cNvSpPr txBox="1"/>
          <p:nvPr/>
        </p:nvSpPr>
        <p:spPr>
          <a:xfrm>
            <a:off x="1203489" y="5437743"/>
            <a:ext cx="7407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collaboration with Prof. Anil Kandalam and Prof. Ravindra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3E6BAE-D28E-B4BA-9EBD-2F695D8D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70" r="1"/>
          <a:stretch>
            <a:fillRect/>
          </a:stretch>
        </p:blipFill>
        <p:spPr>
          <a:xfrm>
            <a:off x="9927714" y="4615375"/>
            <a:ext cx="1348596" cy="16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4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69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546100"/>
          </a:xfr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zh-CN" sz="2800" b="1" dirty="0">
                <a:ea typeface="SimSun" panose="02010600030101010101" pitchFamily="2" charset="-122"/>
                <a:cs typeface="Helvetica Neue" charset="0"/>
                <a:sym typeface="Helvetica Neue" charset="0"/>
              </a:rPr>
              <a:t>Density Functional Theory (DFT)</a:t>
            </a:r>
            <a:endParaRPr lang="en-US" altLang="en-US" sz="2800" b="1" dirty="0">
              <a:ea typeface="SimSun" panose="02010600030101010101" pitchFamily="2" charset="-122"/>
              <a:cs typeface="Helvetica Neue" charset="0"/>
              <a:sym typeface="Helvetica Neue" charset="0"/>
            </a:endParaRPr>
          </a:p>
        </p:txBody>
      </p:sp>
      <p:sp>
        <p:nvSpPr>
          <p:cNvPr id="1126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7B5423EA-1A96-4BE6-9668-1BA2C4A59190}" type="slidenum">
              <a:rPr lang="zh-CN" altLang="zh-CN" sz="1400">
                <a:solidFill>
                  <a:prstClr val="black">
                    <a:tint val="75000"/>
                  </a:prstClr>
                </a:solidFill>
                <a:latin typeface="Calibri"/>
                <a:ea typeface="等线" panose="02010600030101010101" pitchFamily="2" charset="-122"/>
                <a:cs typeface="Arial" pitchFamily="34" charset="0"/>
              </a:rPr>
              <a:pPr>
                <a:spcBef>
                  <a:spcPct val="0"/>
                </a:spcBef>
                <a:buNone/>
                <a:defRPr/>
              </a:pPr>
              <a:t>10</a:t>
            </a:fld>
            <a:endParaRPr lang="zh-CN" altLang="zh-CN" sz="1400" dirty="0">
              <a:solidFill>
                <a:prstClr val="black">
                  <a:tint val="75000"/>
                </a:prstClr>
              </a:solidFill>
              <a:latin typeface="Calibri"/>
              <a:ea typeface="等线" panose="02010600030101010101" pitchFamily="2" charset="-122"/>
              <a:cs typeface="Arial" pitchFamily="34" charset="0"/>
            </a:endParaRPr>
          </a:p>
        </p:txBody>
      </p:sp>
      <p:pic>
        <p:nvPicPr>
          <p:cNvPr id="17414" name="Picture 13" descr="E:\thesis and proposal\scfcir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23018"/>
            <a:ext cx="3962400" cy="571953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7483653" y="5181601"/>
            <a:ext cx="327333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  <a:latin typeface="Calibri Light"/>
                <a:cs typeface="Arial" pitchFamily="34" charset="0"/>
              </a:rPr>
              <a:t>Solution of Kohn-Sham equations</a:t>
            </a:r>
          </a:p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  <a:latin typeface="Calibri Light"/>
                <a:cs typeface="Arial" pitchFamily="34" charset="0"/>
              </a:rPr>
              <a:t> via S</a:t>
            </a:r>
            <a:r>
              <a:rPr lang="en-US" altLang="en-US" dirty="0">
                <a:solidFill>
                  <a:prstClr val="black"/>
                </a:solidFill>
                <a:cs typeface="Arial" pitchFamily="34" charset="0"/>
              </a:rPr>
              <a:t>elf-Consistent Cycle</a:t>
            </a:r>
            <a:endParaRPr lang="en-US" altLang="en-US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>
          <a:xfrm>
            <a:off x="1684748" y="1752600"/>
            <a:ext cx="1607093" cy="2133600"/>
            <a:chOff x="6429402" y="1533716"/>
            <a:chExt cx="2029950" cy="2694992"/>
          </a:xfrm>
        </p:grpSpPr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7092226" y="3852470"/>
            <a:ext cx="630238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80880" imgH="228600" progId="Equation.3">
                    <p:embed/>
                  </p:oleObj>
                </mc:Choice>
                <mc:Fallback>
                  <p:oleObj name="Equation" r:id="rId4" imgW="380880" imgH="228600" progId="Equation.3">
                    <p:embed/>
                    <p:pic>
                      <p:nvPicPr>
                        <p:cNvPr id="1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2226" y="3852470"/>
                          <a:ext cx="630238" cy="3762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>
            <a:xfrm>
              <a:off x="6510887" y="3815783"/>
              <a:ext cx="194846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526127" y="1833065"/>
              <a:ext cx="0" cy="20004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/>
            <p:cNvSpPr/>
            <p:nvPr/>
          </p:nvSpPr>
          <p:spPr>
            <a:xfrm>
              <a:off x="6624697" y="2384424"/>
              <a:ext cx="1828800" cy="984233"/>
            </a:xfrm>
            <a:custGeom>
              <a:avLst/>
              <a:gdLst>
                <a:gd name="connsiteX0" fmla="*/ 0 w 1828800"/>
                <a:gd name="connsiteY0" fmla="*/ 92598 h 984232"/>
                <a:gd name="connsiteX1" fmla="*/ 763929 w 1828800"/>
                <a:gd name="connsiteY1" fmla="*/ 983849 h 984232"/>
                <a:gd name="connsiteX2" fmla="*/ 1828800 w 1828800"/>
                <a:gd name="connsiteY2" fmla="*/ 0 h 984232"/>
                <a:gd name="connsiteX3" fmla="*/ 1828800 w 1828800"/>
                <a:gd name="connsiteY3" fmla="*/ 0 h 98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984232">
                  <a:moveTo>
                    <a:pt x="0" y="92598"/>
                  </a:moveTo>
                  <a:cubicBezTo>
                    <a:pt x="229564" y="545940"/>
                    <a:pt x="459129" y="999282"/>
                    <a:pt x="763929" y="983849"/>
                  </a:cubicBezTo>
                  <a:cubicBezTo>
                    <a:pt x="1068729" y="968416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370119" y="3362359"/>
              <a:ext cx="2322" cy="44750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5"/>
            <p:cNvGraphicFramePr>
              <a:graphicFrameLocks noChangeAspect="1"/>
            </p:cNvGraphicFramePr>
            <p:nvPr/>
          </p:nvGraphicFramePr>
          <p:xfrm>
            <a:off x="6429402" y="1533716"/>
            <a:ext cx="862012" cy="328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20560" imgH="203040" progId="Equation.3">
                    <p:embed/>
                  </p:oleObj>
                </mc:Choice>
                <mc:Fallback>
                  <p:oleObj name="Equation" r:id="rId6" imgW="520560" imgH="203040" progId="Equation.3">
                    <p:embed/>
                    <p:pic>
                      <p:nvPicPr>
                        <p:cNvPr id="1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402" y="1533716"/>
                          <a:ext cx="862012" cy="32839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Oval 16"/>
            <p:cNvSpPr/>
            <p:nvPr/>
          </p:nvSpPr>
          <p:spPr>
            <a:xfrm>
              <a:off x="7334115" y="333163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89822" y="1315302"/>
            <a:ext cx="173637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Energy surface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4230" y="4284010"/>
            <a:ext cx="146064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Ground state</a:t>
            </a:r>
          </a:p>
        </p:txBody>
      </p:sp>
      <p:sp>
        <p:nvSpPr>
          <p:cNvPr id="7" name="Down Arrow 6"/>
          <p:cNvSpPr/>
          <p:nvPr/>
        </p:nvSpPr>
        <p:spPr>
          <a:xfrm flipH="1">
            <a:off x="2286000" y="3982900"/>
            <a:ext cx="304800" cy="208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BAFD4-C4B6-F105-0D18-1DB4F675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8C88-6502-4B5B-A1D8-5B12537579E3}" type="datetime1">
              <a:rPr lang="en-US" smtClean="0"/>
              <a:t>6/23/2025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56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5638-8E31-0702-92C6-900EF339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84632"/>
            <a:ext cx="11365992" cy="11612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Computational Insights into Rare Earth Complexes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9FFE0-2107-4B5B-330F-CA4638330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645921"/>
            <a:ext cx="10735056" cy="4507992"/>
          </a:xfrm>
        </p:spPr>
        <p:txBody>
          <a:bodyPr/>
          <a:lstStyle/>
          <a:p>
            <a:r>
              <a:rPr lang="en-US" dirty="0"/>
              <a:t>Rare earth(RE) elements : Emitters (due to intra-4f transitions).</a:t>
            </a:r>
          </a:p>
          <a:p>
            <a:r>
              <a:rPr lang="en-US" dirty="0"/>
              <a:t>Application: RE-based optoelectronic devices.</a:t>
            </a:r>
          </a:p>
          <a:p>
            <a:r>
              <a:rPr lang="en-US" dirty="0"/>
              <a:t> Device fabrication requires a substrate, e.g., Graphene.</a:t>
            </a:r>
          </a:p>
          <a:p>
            <a:r>
              <a:rPr lang="en-US" dirty="0"/>
              <a:t>RE + Graphene</a:t>
            </a:r>
            <a:r>
              <a:rPr lang="en-US" dirty="0">
                <a:sym typeface="Symbol" panose="05050102010706020507" pitchFamily="18" charset="2"/>
              </a:rPr>
              <a:t>  RE + Benzene(</a:t>
            </a:r>
            <a:r>
              <a:rPr lang="en-US" dirty="0" err="1">
                <a:sym typeface="Symbol" panose="05050102010706020507" pitchFamily="18" charset="2"/>
              </a:rPr>
              <a:t>Bz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endParaRPr lang="en-US" dirty="0"/>
          </a:p>
          <a:p>
            <a:r>
              <a:rPr lang="en-US" dirty="0"/>
              <a:t>Question: </a:t>
            </a:r>
          </a:p>
          <a:p>
            <a:r>
              <a:rPr lang="en-US" dirty="0"/>
              <a:t>What is the degree of modification in RE properties in the RE-(</a:t>
            </a:r>
            <a:r>
              <a:rPr lang="en-US" dirty="0" err="1"/>
              <a:t>Bz</a:t>
            </a:r>
            <a:r>
              <a:rPr lang="en-US" dirty="0"/>
              <a:t>) complex?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07456-4B2C-830E-08A4-9D579118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E50-084D-429E-8881-C96F00049E48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DDBB8-7EF3-2CB7-7FCD-BC91DC61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9E11-53A6-A823-5B45-A92B7A69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23F37-0B50-2A8D-AD20-A4147BFA1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106"/>
            <a:ext cx="10515600" cy="4798566"/>
          </a:xfrm>
        </p:spPr>
        <p:txBody>
          <a:bodyPr/>
          <a:lstStyle/>
          <a:p>
            <a:r>
              <a:rPr lang="en-US" sz="2400" dirty="0"/>
              <a:t>DFT(B3LYP) /6-311G** and SDD basis sets.</a:t>
            </a:r>
          </a:p>
          <a:p>
            <a:r>
              <a:rPr lang="en-US" sz="2400" dirty="0"/>
              <a:t>C, H atoms: 6-311G** basis set</a:t>
            </a:r>
          </a:p>
          <a:p>
            <a:r>
              <a:rPr lang="de-DE" sz="2400" dirty="0"/>
              <a:t> RE (La-Lu): The Stuttgart-Dresden (SDD) ECP.</a:t>
            </a:r>
          </a:p>
          <a:p>
            <a:r>
              <a:rPr lang="en-US" sz="2400" dirty="0"/>
              <a:t>Gaussian 16 program package.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81246-6771-C3C8-2A0C-FAE8767B9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51" y="4007160"/>
            <a:ext cx="1772005" cy="1755422"/>
          </a:xfrm>
          <a:prstGeom prst="rect">
            <a:avLst/>
          </a:prstGeom>
        </p:spPr>
      </p:pic>
      <p:grpSp>
        <p:nvGrpSpPr>
          <p:cNvPr id="22" name="object 5">
            <a:extLst>
              <a:ext uri="{FF2B5EF4-FFF2-40B4-BE49-F238E27FC236}">
                <a16:creationId xmlns:a16="http://schemas.microsoft.com/office/drawing/2014/main" id="{919A1A1F-802C-4878-3B8E-0D948FE85196}"/>
              </a:ext>
            </a:extLst>
          </p:cNvPr>
          <p:cNvGrpSpPr/>
          <p:nvPr/>
        </p:nvGrpSpPr>
        <p:grpSpPr>
          <a:xfrm>
            <a:off x="6459243" y="26665381"/>
            <a:ext cx="1696466" cy="1679817"/>
            <a:chOff x="5709875" y="1597874"/>
            <a:chExt cx="1475740" cy="1475740"/>
          </a:xfrm>
        </p:grpSpPr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B6873454-52A2-4AD8-451E-AC28D1998C30}"/>
                </a:ext>
              </a:extLst>
            </p:cNvPr>
            <p:cNvSpPr/>
            <p:nvPr/>
          </p:nvSpPr>
          <p:spPr>
            <a:xfrm>
              <a:off x="5709875" y="1597874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0" y="737699"/>
                  </a:moveTo>
                  <a:lnTo>
                    <a:pt x="1569" y="689196"/>
                  </a:lnTo>
                  <a:lnTo>
                    <a:pt x="6211" y="641529"/>
                  </a:lnTo>
                  <a:lnTo>
                    <a:pt x="13830" y="594798"/>
                  </a:lnTo>
                  <a:lnTo>
                    <a:pt x="24328" y="549099"/>
                  </a:lnTo>
                  <a:lnTo>
                    <a:pt x="37608" y="504529"/>
                  </a:lnTo>
                  <a:lnTo>
                    <a:pt x="53572" y="461186"/>
                  </a:lnTo>
                  <a:lnTo>
                    <a:pt x="72124" y="419167"/>
                  </a:lnTo>
                  <a:lnTo>
                    <a:pt x="93167" y="378568"/>
                  </a:lnTo>
                  <a:lnTo>
                    <a:pt x="116602" y="339488"/>
                  </a:lnTo>
                  <a:lnTo>
                    <a:pt x="142333" y="302023"/>
                  </a:lnTo>
                  <a:lnTo>
                    <a:pt x="170263" y="266271"/>
                  </a:lnTo>
                  <a:lnTo>
                    <a:pt x="200294" y="232329"/>
                  </a:lnTo>
                  <a:lnTo>
                    <a:pt x="232329" y="200294"/>
                  </a:lnTo>
                  <a:lnTo>
                    <a:pt x="266271" y="170262"/>
                  </a:lnTo>
                  <a:lnTo>
                    <a:pt x="302024" y="142333"/>
                  </a:lnTo>
                  <a:lnTo>
                    <a:pt x="339488" y="116602"/>
                  </a:lnTo>
                  <a:lnTo>
                    <a:pt x="378568" y="93167"/>
                  </a:lnTo>
                  <a:lnTo>
                    <a:pt x="419167" y="72124"/>
                  </a:lnTo>
                  <a:lnTo>
                    <a:pt x="461186" y="53572"/>
                  </a:lnTo>
                  <a:lnTo>
                    <a:pt x="504529" y="37608"/>
                  </a:lnTo>
                  <a:lnTo>
                    <a:pt x="549099" y="24328"/>
                  </a:lnTo>
                  <a:lnTo>
                    <a:pt x="594798" y="13830"/>
                  </a:lnTo>
                  <a:lnTo>
                    <a:pt x="641529" y="6211"/>
                  </a:lnTo>
                  <a:lnTo>
                    <a:pt x="689196" y="1569"/>
                  </a:lnTo>
                  <a:lnTo>
                    <a:pt x="737699" y="0"/>
                  </a:lnTo>
                  <a:lnTo>
                    <a:pt x="786421" y="1609"/>
                  </a:lnTo>
                  <a:lnTo>
                    <a:pt x="834666" y="6397"/>
                  </a:lnTo>
                  <a:lnTo>
                    <a:pt x="882290" y="14305"/>
                  </a:lnTo>
                  <a:lnTo>
                    <a:pt x="929150" y="25273"/>
                  </a:lnTo>
                  <a:lnTo>
                    <a:pt x="975102" y="39243"/>
                  </a:lnTo>
                  <a:lnTo>
                    <a:pt x="1020005" y="56154"/>
                  </a:lnTo>
                  <a:lnTo>
                    <a:pt x="1063713" y="75947"/>
                  </a:lnTo>
                  <a:lnTo>
                    <a:pt x="1106085" y="98562"/>
                  </a:lnTo>
                  <a:lnTo>
                    <a:pt x="1146976" y="123942"/>
                  </a:lnTo>
                  <a:lnTo>
                    <a:pt x="1186243" y="152025"/>
                  </a:lnTo>
                  <a:lnTo>
                    <a:pt x="1223743" y="182753"/>
                  </a:lnTo>
                  <a:lnTo>
                    <a:pt x="1259332" y="216067"/>
                  </a:lnTo>
                  <a:lnTo>
                    <a:pt x="1292645" y="251656"/>
                  </a:lnTo>
                  <a:lnTo>
                    <a:pt x="1323374" y="289156"/>
                  </a:lnTo>
                  <a:lnTo>
                    <a:pt x="1351457" y="328423"/>
                  </a:lnTo>
                  <a:lnTo>
                    <a:pt x="1376836" y="369314"/>
                  </a:lnTo>
                  <a:lnTo>
                    <a:pt x="1399452" y="411685"/>
                  </a:lnTo>
                  <a:lnTo>
                    <a:pt x="1419245" y="455394"/>
                  </a:lnTo>
                  <a:lnTo>
                    <a:pt x="1436156" y="500296"/>
                  </a:lnTo>
                  <a:lnTo>
                    <a:pt x="1450125" y="546249"/>
                  </a:lnTo>
                  <a:lnTo>
                    <a:pt x="1461094" y="593109"/>
                  </a:lnTo>
                  <a:lnTo>
                    <a:pt x="1469002" y="640733"/>
                  </a:lnTo>
                  <a:lnTo>
                    <a:pt x="1473790" y="688978"/>
                  </a:lnTo>
                  <a:lnTo>
                    <a:pt x="1475399" y="737699"/>
                  </a:lnTo>
                  <a:lnTo>
                    <a:pt x="1473830" y="786203"/>
                  </a:lnTo>
                  <a:lnTo>
                    <a:pt x="1469188" y="833870"/>
                  </a:lnTo>
                  <a:lnTo>
                    <a:pt x="1461569" y="880601"/>
                  </a:lnTo>
                  <a:lnTo>
                    <a:pt x="1451071" y="926300"/>
                  </a:lnTo>
                  <a:lnTo>
                    <a:pt x="1437791" y="970870"/>
                  </a:lnTo>
                  <a:lnTo>
                    <a:pt x="1421827" y="1014213"/>
                  </a:lnTo>
                  <a:lnTo>
                    <a:pt x="1403275" y="1056232"/>
                  </a:lnTo>
                  <a:lnTo>
                    <a:pt x="1382232" y="1096831"/>
                  </a:lnTo>
                  <a:lnTo>
                    <a:pt x="1358797" y="1135911"/>
                  </a:lnTo>
                  <a:lnTo>
                    <a:pt x="1333066" y="1173376"/>
                  </a:lnTo>
                  <a:lnTo>
                    <a:pt x="1305136" y="1209128"/>
                  </a:lnTo>
                  <a:lnTo>
                    <a:pt x="1275105" y="1243070"/>
                  </a:lnTo>
                  <a:lnTo>
                    <a:pt x="1243070" y="1275105"/>
                  </a:lnTo>
                  <a:lnTo>
                    <a:pt x="1209128" y="1305137"/>
                  </a:lnTo>
                  <a:lnTo>
                    <a:pt x="1173375" y="1333066"/>
                  </a:lnTo>
                  <a:lnTo>
                    <a:pt x="1135911" y="1358797"/>
                  </a:lnTo>
                  <a:lnTo>
                    <a:pt x="1096830" y="1382232"/>
                  </a:lnTo>
                  <a:lnTo>
                    <a:pt x="1056232" y="1403275"/>
                  </a:lnTo>
                  <a:lnTo>
                    <a:pt x="1014213" y="1421827"/>
                  </a:lnTo>
                  <a:lnTo>
                    <a:pt x="970870" y="1437791"/>
                  </a:lnTo>
                  <a:lnTo>
                    <a:pt x="926300" y="1451071"/>
                  </a:lnTo>
                  <a:lnTo>
                    <a:pt x="880601" y="1461569"/>
                  </a:lnTo>
                  <a:lnTo>
                    <a:pt x="833870" y="1469188"/>
                  </a:lnTo>
                  <a:lnTo>
                    <a:pt x="786203" y="1473830"/>
                  </a:lnTo>
                  <a:lnTo>
                    <a:pt x="737699" y="1475399"/>
                  </a:lnTo>
                  <a:lnTo>
                    <a:pt x="689196" y="1473830"/>
                  </a:lnTo>
                  <a:lnTo>
                    <a:pt x="641529" y="1469188"/>
                  </a:lnTo>
                  <a:lnTo>
                    <a:pt x="594798" y="1461569"/>
                  </a:lnTo>
                  <a:lnTo>
                    <a:pt x="549099" y="1451071"/>
                  </a:lnTo>
                  <a:lnTo>
                    <a:pt x="504529" y="1437791"/>
                  </a:lnTo>
                  <a:lnTo>
                    <a:pt x="461186" y="1421827"/>
                  </a:lnTo>
                  <a:lnTo>
                    <a:pt x="419167" y="1403275"/>
                  </a:lnTo>
                  <a:lnTo>
                    <a:pt x="378568" y="1382232"/>
                  </a:lnTo>
                  <a:lnTo>
                    <a:pt x="339488" y="1358797"/>
                  </a:lnTo>
                  <a:lnTo>
                    <a:pt x="302024" y="1333066"/>
                  </a:lnTo>
                  <a:lnTo>
                    <a:pt x="266271" y="1305137"/>
                  </a:lnTo>
                  <a:lnTo>
                    <a:pt x="232329" y="1275105"/>
                  </a:lnTo>
                  <a:lnTo>
                    <a:pt x="200294" y="1243070"/>
                  </a:lnTo>
                  <a:lnTo>
                    <a:pt x="170263" y="1209128"/>
                  </a:lnTo>
                  <a:lnTo>
                    <a:pt x="142333" y="1173376"/>
                  </a:lnTo>
                  <a:lnTo>
                    <a:pt x="116602" y="1135911"/>
                  </a:lnTo>
                  <a:lnTo>
                    <a:pt x="93167" y="1096831"/>
                  </a:lnTo>
                  <a:lnTo>
                    <a:pt x="72124" y="1056232"/>
                  </a:lnTo>
                  <a:lnTo>
                    <a:pt x="53572" y="1014213"/>
                  </a:lnTo>
                  <a:lnTo>
                    <a:pt x="37608" y="970870"/>
                  </a:lnTo>
                  <a:lnTo>
                    <a:pt x="24328" y="926300"/>
                  </a:lnTo>
                  <a:lnTo>
                    <a:pt x="13830" y="880601"/>
                  </a:lnTo>
                  <a:lnTo>
                    <a:pt x="6211" y="833870"/>
                  </a:lnTo>
                  <a:lnTo>
                    <a:pt x="1569" y="786203"/>
                  </a:lnTo>
                  <a:lnTo>
                    <a:pt x="0" y="737699"/>
                  </a:lnTo>
                  <a:close/>
                </a:path>
              </a:pathLst>
            </a:custGeom>
            <a:ln w="9524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4" name="object 7">
              <a:extLst>
                <a:ext uri="{FF2B5EF4-FFF2-40B4-BE49-F238E27FC236}">
                  <a16:creationId xmlns:a16="http://schemas.microsoft.com/office/drawing/2014/main" id="{9FFFEAFB-78E6-A119-9F3B-193DAE6DC4A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9812" y="2807812"/>
              <a:ext cx="147824" cy="147824"/>
            </a:xfrm>
            <a:prstGeom prst="rect">
              <a:avLst/>
            </a:prstGeom>
          </p:spPr>
        </p:pic>
        <p:pic>
          <p:nvPicPr>
            <p:cNvPr id="25" name="object 8">
              <a:extLst>
                <a:ext uri="{FF2B5EF4-FFF2-40B4-BE49-F238E27FC236}">
                  <a16:creationId xmlns:a16="http://schemas.microsoft.com/office/drawing/2014/main" id="{F0EC10C7-66B4-0C73-4FFE-ABFD6DF9B3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7512" y="1715512"/>
              <a:ext cx="147824" cy="147824"/>
            </a:xfrm>
            <a:prstGeom prst="rect">
              <a:avLst/>
            </a:prstGeom>
          </p:spPr>
        </p:pic>
        <p:sp>
          <p:nvSpPr>
            <p:cNvPr id="26" name="object 9">
              <a:extLst>
                <a:ext uri="{FF2B5EF4-FFF2-40B4-BE49-F238E27FC236}">
                  <a16:creationId xmlns:a16="http://schemas.microsoft.com/office/drawing/2014/main" id="{C5A69C62-AD94-0075-F995-EE3406C3547D}"/>
                </a:ext>
              </a:extLst>
            </p:cNvPr>
            <p:cNvSpPr/>
            <p:nvPr/>
          </p:nvSpPr>
          <p:spPr>
            <a:xfrm>
              <a:off x="6017226" y="1905223"/>
              <a:ext cx="861060" cy="861060"/>
            </a:xfrm>
            <a:custGeom>
              <a:avLst/>
              <a:gdLst/>
              <a:ahLst/>
              <a:cxnLst/>
              <a:rect l="l" t="t" r="r" b="b"/>
              <a:pathLst>
                <a:path w="861059" h="861060">
                  <a:moveTo>
                    <a:pt x="430349" y="860699"/>
                  </a:moveTo>
                  <a:lnTo>
                    <a:pt x="383458" y="858174"/>
                  </a:lnTo>
                  <a:lnTo>
                    <a:pt x="338029" y="850774"/>
                  </a:lnTo>
                  <a:lnTo>
                    <a:pt x="294326" y="838760"/>
                  </a:lnTo>
                  <a:lnTo>
                    <a:pt x="252610" y="822396"/>
                  </a:lnTo>
                  <a:lnTo>
                    <a:pt x="213144" y="801944"/>
                  </a:lnTo>
                  <a:lnTo>
                    <a:pt x="176190" y="777667"/>
                  </a:lnTo>
                  <a:lnTo>
                    <a:pt x="142012" y="749827"/>
                  </a:lnTo>
                  <a:lnTo>
                    <a:pt x="110872" y="718687"/>
                  </a:lnTo>
                  <a:lnTo>
                    <a:pt x="83032" y="684509"/>
                  </a:lnTo>
                  <a:lnTo>
                    <a:pt x="58755" y="647555"/>
                  </a:lnTo>
                  <a:lnTo>
                    <a:pt x="38303" y="608089"/>
                  </a:lnTo>
                  <a:lnTo>
                    <a:pt x="21939" y="566373"/>
                  </a:lnTo>
                  <a:lnTo>
                    <a:pt x="9925" y="522670"/>
                  </a:lnTo>
                  <a:lnTo>
                    <a:pt x="2525" y="477241"/>
                  </a:lnTo>
                  <a:lnTo>
                    <a:pt x="0" y="430349"/>
                  </a:lnTo>
                  <a:lnTo>
                    <a:pt x="2525" y="383458"/>
                  </a:lnTo>
                  <a:lnTo>
                    <a:pt x="9925" y="338029"/>
                  </a:lnTo>
                  <a:lnTo>
                    <a:pt x="21939" y="294326"/>
                  </a:lnTo>
                  <a:lnTo>
                    <a:pt x="38303" y="252610"/>
                  </a:lnTo>
                  <a:lnTo>
                    <a:pt x="58755" y="213144"/>
                  </a:lnTo>
                  <a:lnTo>
                    <a:pt x="83032" y="176190"/>
                  </a:lnTo>
                  <a:lnTo>
                    <a:pt x="110872" y="142012"/>
                  </a:lnTo>
                  <a:lnTo>
                    <a:pt x="142012" y="110872"/>
                  </a:lnTo>
                  <a:lnTo>
                    <a:pt x="176190" y="83032"/>
                  </a:lnTo>
                  <a:lnTo>
                    <a:pt x="213144" y="58755"/>
                  </a:lnTo>
                  <a:lnTo>
                    <a:pt x="252610" y="38303"/>
                  </a:lnTo>
                  <a:lnTo>
                    <a:pt x="294326" y="21939"/>
                  </a:lnTo>
                  <a:lnTo>
                    <a:pt x="338029" y="9925"/>
                  </a:lnTo>
                  <a:lnTo>
                    <a:pt x="383458" y="2525"/>
                  </a:lnTo>
                  <a:lnTo>
                    <a:pt x="430349" y="0"/>
                  </a:lnTo>
                  <a:lnTo>
                    <a:pt x="478908" y="2746"/>
                  </a:lnTo>
                  <a:lnTo>
                    <a:pt x="526474" y="10871"/>
                  </a:lnTo>
                  <a:lnTo>
                    <a:pt x="572624" y="24198"/>
                  </a:lnTo>
                  <a:lnTo>
                    <a:pt x="616939" y="42553"/>
                  </a:lnTo>
                  <a:lnTo>
                    <a:pt x="658996" y="65763"/>
                  </a:lnTo>
                  <a:lnTo>
                    <a:pt x="698374" y="93652"/>
                  </a:lnTo>
                  <a:lnTo>
                    <a:pt x="734652" y="126046"/>
                  </a:lnTo>
                  <a:lnTo>
                    <a:pt x="767047" y="162325"/>
                  </a:lnTo>
                  <a:lnTo>
                    <a:pt x="794936" y="201703"/>
                  </a:lnTo>
                  <a:lnTo>
                    <a:pt x="818145" y="243760"/>
                  </a:lnTo>
                  <a:lnTo>
                    <a:pt x="836501" y="288075"/>
                  </a:lnTo>
                  <a:lnTo>
                    <a:pt x="849828" y="334225"/>
                  </a:lnTo>
                  <a:lnTo>
                    <a:pt x="857953" y="381790"/>
                  </a:lnTo>
                  <a:lnTo>
                    <a:pt x="860699" y="430349"/>
                  </a:lnTo>
                  <a:lnTo>
                    <a:pt x="858174" y="477241"/>
                  </a:lnTo>
                  <a:lnTo>
                    <a:pt x="850774" y="522670"/>
                  </a:lnTo>
                  <a:lnTo>
                    <a:pt x="838760" y="566373"/>
                  </a:lnTo>
                  <a:lnTo>
                    <a:pt x="822396" y="608089"/>
                  </a:lnTo>
                  <a:lnTo>
                    <a:pt x="801944" y="647555"/>
                  </a:lnTo>
                  <a:lnTo>
                    <a:pt x="777667" y="684509"/>
                  </a:lnTo>
                  <a:lnTo>
                    <a:pt x="749827" y="718687"/>
                  </a:lnTo>
                  <a:lnTo>
                    <a:pt x="718687" y="749827"/>
                  </a:lnTo>
                  <a:lnTo>
                    <a:pt x="684509" y="777667"/>
                  </a:lnTo>
                  <a:lnTo>
                    <a:pt x="647555" y="801944"/>
                  </a:lnTo>
                  <a:lnTo>
                    <a:pt x="608089" y="822396"/>
                  </a:lnTo>
                  <a:lnTo>
                    <a:pt x="566373" y="838760"/>
                  </a:lnTo>
                  <a:lnTo>
                    <a:pt x="522670" y="850774"/>
                  </a:lnTo>
                  <a:lnTo>
                    <a:pt x="477241" y="858174"/>
                  </a:lnTo>
                  <a:lnTo>
                    <a:pt x="430349" y="86069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10">
              <a:extLst>
                <a:ext uri="{FF2B5EF4-FFF2-40B4-BE49-F238E27FC236}">
                  <a16:creationId xmlns:a16="http://schemas.microsoft.com/office/drawing/2014/main" id="{3B18FAA3-BAF0-7899-F098-F54729AAB582}"/>
                </a:ext>
              </a:extLst>
            </p:cNvPr>
            <p:cNvSpPr/>
            <p:nvPr/>
          </p:nvSpPr>
          <p:spPr>
            <a:xfrm>
              <a:off x="6017225" y="1905224"/>
              <a:ext cx="861060" cy="861060"/>
            </a:xfrm>
            <a:custGeom>
              <a:avLst/>
              <a:gdLst/>
              <a:ahLst/>
              <a:cxnLst/>
              <a:rect l="l" t="t" r="r" b="b"/>
              <a:pathLst>
                <a:path w="861059" h="861060">
                  <a:moveTo>
                    <a:pt x="0" y="430349"/>
                  </a:moveTo>
                  <a:lnTo>
                    <a:pt x="2525" y="383458"/>
                  </a:lnTo>
                  <a:lnTo>
                    <a:pt x="9925" y="338029"/>
                  </a:lnTo>
                  <a:lnTo>
                    <a:pt x="21939" y="294326"/>
                  </a:lnTo>
                  <a:lnTo>
                    <a:pt x="38303" y="252610"/>
                  </a:lnTo>
                  <a:lnTo>
                    <a:pt x="58755" y="213144"/>
                  </a:lnTo>
                  <a:lnTo>
                    <a:pt x="83032" y="176190"/>
                  </a:lnTo>
                  <a:lnTo>
                    <a:pt x="110872" y="142012"/>
                  </a:lnTo>
                  <a:lnTo>
                    <a:pt x="142012" y="110872"/>
                  </a:lnTo>
                  <a:lnTo>
                    <a:pt x="176190" y="83032"/>
                  </a:lnTo>
                  <a:lnTo>
                    <a:pt x="213144" y="58755"/>
                  </a:lnTo>
                  <a:lnTo>
                    <a:pt x="252610" y="38303"/>
                  </a:lnTo>
                  <a:lnTo>
                    <a:pt x="294326" y="21939"/>
                  </a:lnTo>
                  <a:lnTo>
                    <a:pt x="338029" y="9925"/>
                  </a:lnTo>
                  <a:lnTo>
                    <a:pt x="383458" y="2525"/>
                  </a:lnTo>
                  <a:lnTo>
                    <a:pt x="430349" y="0"/>
                  </a:lnTo>
                  <a:lnTo>
                    <a:pt x="478908" y="2746"/>
                  </a:lnTo>
                  <a:lnTo>
                    <a:pt x="526474" y="10871"/>
                  </a:lnTo>
                  <a:lnTo>
                    <a:pt x="572624" y="24198"/>
                  </a:lnTo>
                  <a:lnTo>
                    <a:pt x="616939" y="42553"/>
                  </a:lnTo>
                  <a:lnTo>
                    <a:pt x="658996" y="65763"/>
                  </a:lnTo>
                  <a:lnTo>
                    <a:pt x="698374" y="93652"/>
                  </a:lnTo>
                  <a:lnTo>
                    <a:pt x="734652" y="126046"/>
                  </a:lnTo>
                  <a:lnTo>
                    <a:pt x="767047" y="162325"/>
                  </a:lnTo>
                  <a:lnTo>
                    <a:pt x="794936" y="201703"/>
                  </a:lnTo>
                  <a:lnTo>
                    <a:pt x="818145" y="243760"/>
                  </a:lnTo>
                  <a:lnTo>
                    <a:pt x="836501" y="288075"/>
                  </a:lnTo>
                  <a:lnTo>
                    <a:pt x="849828" y="334225"/>
                  </a:lnTo>
                  <a:lnTo>
                    <a:pt x="857953" y="381790"/>
                  </a:lnTo>
                  <a:lnTo>
                    <a:pt x="860699" y="430349"/>
                  </a:lnTo>
                  <a:lnTo>
                    <a:pt x="858174" y="477241"/>
                  </a:lnTo>
                  <a:lnTo>
                    <a:pt x="850774" y="522670"/>
                  </a:lnTo>
                  <a:lnTo>
                    <a:pt x="838760" y="566373"/>
                  </a:lnTo>
                  <a:lnTo>
                    <a:pt x="822396" y="608089"/>
                  </a:lnTo>
                  <a:lnTo>
                    <a:pt x="801944" y="647555"/>
                  </a:lnTo>
                  <a:lnTo>
                    <a:pt x="777667" y="684509"/>
                  </a:lnTo>
                  <a:lnTo>
                    <a:pt x="749827" y="718687"/>
                  </a:lnTo>
                  <a:lnTo>
                    <a:pt x="718687" y="749827"/>
                  </a:lnTo>
                  <a:lnTo>
                    <a:pt x="684509" y="777667"/>
                  </a:lnTo>
                  <a:lnTo>
                    <a:pt x="647555" y="801944"/>
                  </a:lnTo>
                  <a:lnTo>
                    <a:pt x="608089" y="822396"/>
                  </a:lnTo>
                  <a:lnTo>
                    <a:pt x="566373" y="838760"/>
                  </a:lnTo>
                  <a:lnTo>
                    <a:pt x="522670" y="850774"/>
                  </a:lnTo>
                  <a:lnTo>
                    <a:pt x="477241" y="858174"/>
                  </a:lnTo>
                  <a:lnTo>
                    <a:pt x="430349" y="860699"/>
                  </a:lnTo>
                  <a:lnTo>
                    <a:pt x="383458" y="858174"/>
                  </a:lnTo>
                  <a:lnTo>
                    <a:pt x="338029" y="850774"/>
                  </a:lnTo>
                  <a:lnTo>
                    <a:pt x="294326" y="838760"/>
                  </a:lnTo>
                  <a:lnTo>
                    <a:pt x="252610" y="822396"/>
                  </a:lnTo>
                  <a:lnTo>
                    <a:pt x="213144" y="801944"/>
                  </a:lnTo>
                  <a:lnTo>
                    <a:pt x="176190" y="777667"/>
                  </a:lnTo>
                  <a:lnTo>
                    <a:pt x="142012" y="749827"/>
                  </a:lnTo>
                  <a:lnTo>
                    <a:pt x="110872" y="718687"/>
                  </a:lnTo>
                  <a:lnTo>
                    <a:pt x="83032" y="684509"/>
                  </a:lnTo>
                  <a:lnTo>
                    <a:pt x="58755" y="647555"/>
                  </a:lnTo>
                  <a:lnTo>
                    <a:pt x="38303" y="608089"/>
                  </a:lnTo>
                  <a:lnTo>
                    <a:pt x="21939" y="566373"/>
                  </a:lnTo>
                  <a:lnTo>
                    <a:pt x="9925" y="522670"/>
                  </a:lnTo>
                  <a:lnTo>
                    <a:pt x="2525" y="477241"/>
                  </a:lnTo>
                  <a:lnTo>
                    <a:pt x="0" y="430349"/>
                  </a:lnTo>
                  <a:close/>
                </a:path>
              </a:pathLst>
            </a:custGeom>
            <a:ln w="9524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2BE22C9-8182-0380-19BA-434DADFA97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50" r="5528" b="3430"/>
          <a:stretch>
            <a:fillRect/>
          </a:stretch>
        </p:blipFill>
        <p:spPr>
          <a:xfrm>
            <a:off x="4821382" y="4007160"/>
            <a:ext cx="1991181" cy="1891402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370FDF50-DFE9-D8A4-6972-00FADC7052C5}"/>
              </a:ext>
            </a:extLst>
          </p:cNvPr>
          <p:cNvSpPr/>
          <p:nvPr/>
        </p:nvSpPr>
        <p:spPr>
          <a:xfrm>
            <a:off x="3565215" y="4498247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2A119C-E09F-6D9F-16F7-E28CE7013C48}"/>
              </a:ext>
            </a:extLst>
          </p:cNvPr>
          <p:cNvSpPr txBox="1"/>
          <p:nvPr/>
        </p:nvSpPr>
        <p:spPr>
          <a:xfrm>
            <a:off x="635855" y="29909670"/>
            <a:ext cx="9788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Ce: Z=58 e = [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Xe] 4f¹ 5d¹ 6s², 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SDD ECP represents 28 core electrons.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906E71-776C-0974-0D5F-9F814733754C}"/>
              </a:ext>
            </a:extLst>
          </p:cNvPr>
          <p:cNvSpPr txBox="1"/>
          <p:nvPr/>
        </p:nvSpPr>
        <p:spPr>
          <a:xfrm>
            <a:off x="1339273" y="5762582"/>
            <a:ext cx="9531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Fig. 1: Effective Core Potential (ECP)</a:t>
            </a:r>
          </a:p>
          <a:p>
            <a:r>
              <a:rPr lang="en-US" sz="2400" dirty="0">
                <a:cs typeface="Arial" panose="020B0604020202020204" pitchFamily="34" charset="0"/>
              </a:rPr>
              <a:t>           Ce: Z=58 e = [Xe] 4f¹ 5d¹ 6s², </a:t>
            </a:r>
          </a:p>
          <a:p>
            <a:r>
              <a:rPr lang="en-US" sz="2400" dirty="0">
                <a:cs typeface="Arial" panose="020B0604020202020204" pitchFamily="34" charset="0"/>
              </a:rPr>
              <a:t>                                 SDD ECP represents 28 core electrons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3419-F55D-249D-21E8-1F4664C1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F745-27F0-4195-AAE2-F7FA504D9221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3304A-F3A4-99C6-137D-8C6A9CFE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8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2B6F-AE96-9904-A624-5158F468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GROUND STATE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A53D19-1F91-6043-4E06-83382CD33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525" y="2139866"/>
            <a:ext cx="1879802" cy="18396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4D0A64-C7C2-ED9C-4781-202F9C367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569" y="2375265"/>
            <a:ext cx="2022592" cy="1532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5BD03A-9D61-2C58-1F5D-E37B64FD0437}"/>
              </a:ext>
            </a:extLst>
          </p:cNvPr>
          <p:cNvSpPr txBox="1"/>
          <p:nvPr/>
        </p:nvSpPr>
        <p:spPr>
          <a:xfrm>
            <a:off x="3662388" y="2690336"/>
            <a:ext cx="48012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</a:t>
            </a:r>
            <a:r>
              <a:rPr lang="en-US" sz="1200" dirty="0">
                <a:latin typeface="Arial" panose="020B0604020202020204" pitchFamily="34" charset="0"/>
              </a:rPr>
              <a:t>2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0FD119-E293-EECB-54CE-8BF92A34C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44" y="5306228"/>
            <a:ext cx="8375155" cy="5688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D3F165-91FE-FAD3-DA4D-D603063793F2}"/>
              </a:ext>
            </a:extLst>
          </p:cNvPr>
          <p:cNvSpPr txBox="1"/>
          <p:nvPr/>
        </p:nvSpPr>
        <p:spPr>
          <a:xfrm>
            <a:off x="2004291" y="44224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Fig. 2: The ground state of Ce-(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Bz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) complex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08D9F-3682-39A0-8E82-19F92CD4E497}"/>
              </a:ext>
            </a:extLst>
          </p:cNvPr>
          <p:cNvSpPr txBox="1"/>
          <p:nvPr/>
        </p:nvSpPr>
        <p:spPr>
          <a:xfrm>
            <a:off x="8013940" y="3579962"/>
            <a:ext cx="309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Pseudo Jahn-Teller distortion!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8D0D2-76F6-C0A5-4131-1697527C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0F4C-CA55-4605-9A1E-A2C9EBD66C93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9CD70-354A-A06B-D8A3-57DC5074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31021-0440-A7F8-C194-AAC5436C0BD1}"/>
              </a:ext>
            </a:extLst>
          </p:cNvPr>
          <p:cNvSpPr txBox="1"/>
          <p:nvPr/>
        </p:nvSpPr>
        <p:spPr>
          <a:xfrm>
            <a:off x="951344" y="6020176"/>
            <a:ext cx="503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262367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6303-DF96-7D43-36E9-C6512491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03"/>
            <a:ext cx="10515600" cy="1325563"/>
          </a:xfrm>
        </p:spPr>
        <p:txBody>
          <a:bodyPr/>
          <a:lstStyle/>
          <a:p>
            <a:r>
              <a:rPr lang="en-US" b="1" dirty="0"/>
              <a:t>Exchange and Correlation functional forms (B3LYP vs BPW91)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9C28C-879A-A2B6-B724-CC805B7FE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819" y="2455777"/>
            <a:ext cx="5285622" cy="380083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dirty="0"/>
              <a:t>  </a:t>
            </a:r>
          </a:p>
          <a:p>
            <a:endParaRPr lang="en-US" sz="3400" dirty="0"/>
          </a:p>
          <a:p>
            <a:endParaRPr lang="en-US" sz="3400" dirty="0"/>
          </a:p>
          <a:p>
            <a:r>
              <a:rPr lang="en-US" sz="5100" dirty="0"/>
              <a:t>Accurate results for organic systems.</a:t>
            </a:r>
          </a:p>
          <a:p>
            <a:r>
              <a:rPr lang="en-US" sz="5100" dirty="0"/>
              <a:t>Underestimates binding energies in organometallics.</a:t>
            </a:r>
          </a:p>
          <a:p>
            <a:endParaRPr lang="en-US" sz="5100" dirty="0"/>
          </a:p>
          <a:p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AC333D-72A2-696E-40E9-30577D92A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85021" y="761374"/>
            <a:ext cx="5183188" cy="823912"/>
          </a:xfrm>
        </p:spPr>
        <p:txBody>
          <a:bodyPr/>
          <a:lstStyle/>
          <a:p>
            <a:r>
              <a:rPr lang="en-US" dirty="0"/>
              <a:t>                                   BPW91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A1CC2-2177-FA03-FFD4-8C61C236614A}"/>
              </a:ext>
            </a:extLst>
          </p:cNvPr>
          <p:cNvSpPr txBox="1"/>
          <p:nvPr/>
        </p:nvSpPr>
        <p:spPr>
          <a:xfrm>
            <a:off x="5585021" y="5263854"/>
            <a:ext cx="766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Negative binding energies for (Ho-Yb)-</a:t>
            </a:r>
            <a:r>
              <a:rPr lang="en-US" sz="2400" dirty="0" err="1"/>
              <a:t>Bz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Yb-</a:t>
            </a:r>
            <a:r>
              <a:rPr lang="en-US" sz="2400" dirty="0">
                <a:cs typeface="Arial" panose="020B0604020202020204" pitchFamily="34" charset="0"/>
              </a:rPr>
              <a:t>[Xe]4f</a:t>
            </a:r>
            <a:r>
              <a:rPr lang="en-US" sz="2400" baseline="30000" dirty="0">
                <a:cs typeface="Arial" panose="020B0604020202020204" pitchFamily="34" charset="0"/>
              </a:rPr>
              <a:t>14</a:t>
            </a:r>
            <a:r>
              <a:rPr lang="en-US" sz="2400" dirty="0">
                <a:cs typeface="Arial" panose="020B0604020202020204" pitchFamily="34" charset="0"/>
              </a:rPr>
              <a:t> 6s</a:t>
            </a:r>
            <a:r>
              <a:rPr lang="en-US" sz="2400" baseline="30000" dirty="0">
                <a:cs typeface="Arial" panose="020B0604020202020204" pitchFamily="34" charset="0"/>
              </a:rPr>
              <a:t>2 </a:t>
            </a:r>
            <a:r>
              <a:rPr lang="en-US" sz="2400" dirty="0">
                <a:cs typeface="Arial" panose="020B0604020202020204" pitchFamily="34" charset="0"/>
              </a:rPr>
              <a:t>-Weak interaction with </a:t>
            </a:r>
            <a:r>
              <a:rPr lang="en-US" sz="2400" dirty="0" err="1">
                <a:cs typeface="Arial" panose="020B0604020202020204" pitchFamily="34" charset="0"/>
              </a:rPr>
              <a:t>Bz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      due to fully-filled f orbital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4F00AF7-73F2-B264-03C3-F15FCD39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F05-814A-4382-8F0A-2C7295DB2C07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85E96-2140-51F7-EA79-442D6BA9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14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59F93E-4AFC-A855-81F0-76E03BA9CCC4}"/>
              </a:ext>
            </a:extLst>
          </p:cNvPr>
          <p:cNvSpPr txBox="1"/>
          <p:nvPr/>
        </p:nvSpPr>
        <p:spPr>
          <a:xfrm>
            <a:off x="987724" y="6156872"/>
            <a:ext cx="548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[4]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3AF8B-4766-3108-6C4E-B4487321A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96310" y="1690688"/>
            <a:ext cx="5659078" cy="4498975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966B79-3841-59D1-0DEC-E83053BE4E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1" t="2944" r="1712" b="3746"/>
          <a:stretch>
            <a:fillRect/>
          </a:stretch>
        </p:blipFill>
        <p:spPr>
          <a:xfrm>
            <a:off x="5970625" y="1449946"/>
            <a:ext cx="4934741" cy="3730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9201B1-CF61-3872-514E-5723DEEC9B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8" t="4488" b="5391"/>
          <a:stretch>
            <a:fillRect/>
          </a:stretch>
        </p:blipFill>
        <p:spPr>
          <a:xfrm>
            <a:off x="470296" y="1517481"/>
            <a:ext cx="5157434" cy="368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3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3144E-E82F-8264-A88A-B5A55CA9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D3 Dispersion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E5042-F058-5D2F-EDF2-B5E4A2CD0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0592" cy="4281877"/>
          </a:xfrm>
        </p:spPr>
        <p:txBody>
          <a:bodyPr/>
          <a:lstStyle/>
          <a:p>
            <a:r>
              <a:rPr lang="en-US" dirty="0"/>
              <a:t>Includes weak long-range forces.</a:t>
            </a:r>
          </a:p>
          <a:p>
            <a:r>
              <a:rPr lang="en-US" dirty="0" err="1"/>
              <a:t>E.g</a:t>
            </a:r>
            <a:r>
              <a:rPr lang="en-US" dirty="0"/>
              <a:t> : London dispersion interaction.</a:t>
            </a:r>
          </a:p>
          <a:p>
            <a:r>
              <a:rPr lang="en-US" dirty="0"/>
              <a:t>Improved binding energy values.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DE79A4-C1CC-680E-2F7F-AA4757075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34985"/>
              </p:ext>
            </p:extLst>
          </p:nvPr>
        </p:nvGraphicFramePr>
        <p:xfrm>
          <a:off x="7039155" y="1895085"/>
          <a:ext cx="4314645" cy="428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432">
                  <a:extLst>
                    <a:ext uri="{9D8B030D-6E8A-4147-A177-3AD203B41FA5}">
                      <a16:colId xmlns:a16="http://schemas.microsoft.com/office/drawing/2014/main" val="1915684748"/>
                    </a:ext>
                  </a:extLst>
                </a:gridCol>
                <a:gridCol w="1386239">
                  <a:extLst>
                    <a:ext uri="{9D8B030D-6E8A-4147-A177-3AD203B41FA5}">
                      <a16:colId xmlns:a16="http://schemas.microsoft.com/office/drawing/2014/main" val="3119180533"/>
                    </a:ext>
                  </a:extLst>
                </a:gridCol>
                <a:gridCol w="1792974">
                  <a:extLst>
                    <a:ext uri="{9D8B030D-6E8A-4147-A177-3AD203B41FA5}">
                      <a16:colId xmlns:a16="http://schemas.microsoft.com/office/drawing/2014/main" val="1100069914"/>
                    </a:ext>
                  </a:extLst>
                </a:gridCol>
              </a:tblGrid>
              <a:tr h="6515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Functional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B.E(eV)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303252"/>
                  </a:ext>
                </a:extLst>
              </a:tr>
              <a:tr h="65159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Ho-(</a:t>
                      </a:r>
                      <a:r>
                        <a:rPr lang="en-US" dirty="0" err="1"/>
                        <a:t>Bz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BPW91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-0.14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113597"/>
                  </a:ext>
                </a:extLst>
              </a:tr>
              <a:tr h="6515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BPW91+D3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17588"/>
                  </a:ext>
                </a:extLst>
              </a:tr>
              <a:tr h="372337">
                <a:tc rowSpan="2">
                  <a:txBody>
                    <a:bodyPr/>
                    <a:lstStyle/>
                    <a:p>
                      <a:r>
                        <a:rPr lang="en-US" dirty="0"/>
                        <a:t>Er-(</a:t>
                      </a:r>
                      <a:r>
                        <a:rPr lang="en-US" dirty="0" err="1"/>
                        <a:t>Bz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BPW91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-0.31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98480"/>
                  </a:ext>
                </a:extLst>
              </a:tr>
              <a:tr h="6515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BPW91+D3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3547"/>
                  </a:ext>
                </a:extLst>
              </a:tr>
              <a:tr h="651590">
                <a:tc rowSpan="2">
                  <a:txBody>
                    <a:bodyPr/>
                    <a:lstStyle/>
                    <a:p>
                      <a:r>
                        <a:rPr lang="en-US" dirty="0"/>
                        <a:t>Tm-(</a:t>
                      </a:r>
                      <a:r>
                        <a:rPr lang="en-US" dirty="0" err="1"/>
                        <a:t>Bz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BPW91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-0.56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3388"/>
                  </a:ext>
                </a:extLst>
              </a:tr>
              <a:tr h="6515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BPW91+D3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5130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22C5F8C-993B-C843-6E1D-9FF786E3FE9B}"/>
              </a:ext>
            </a:extLst>
          </p:cNvPr>
          <p:cNvSpPr txBox="1"/>
          <p:nvPr/>
        </p:nvSpPr>
        <p:spPr>
          <a:xfrm>
            <a:off x="733965" y="4451229"/>
            <a:ext cx="640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Analysis is in progress to understand the predicted weak RE–</a:t>
            </a:r>
            <a:r>
              <a:rPr lang="en-US" sz="2800" b="1" dirty="0" err="1">
                <a:solidFill>
                  <a:srgbClr val="C00000"/>
                </a:solidFill>
              </a:rPr>
              <a:t>Bz</a:t>
            </a:r>
            <a:r>
              <a:rPr lang="en-US" sz="2800" b="1" dirty="0">
                <a:solidFill>
                  <a:srgbClr val="C00000"/>
                </a:solidFill>
              </a:rPr>
              <a:t> interaction.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A77FEB-586B-15EC-CAC9-057BFE35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AB95-D018-4785-9087-40B72C0D25D0}" type="datetime1">
              <a:rPr lang="en-US" smtClean="0"/>
              <a:t>6/23/2025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EE797D-1842-844B-E122-23F9C6B5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15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BCCC2-795E-8535-F57A-BAF41A539381}"/>
              </a:ext>
            </a:extLst>
          </p:cNvPr>
          <p:cNvSpPr txBox="1"/>
          <p:nvPr/>
        </p:nvSpPr>
        <p:spPr>
          <a:xfrm>
            <a:off x="891397" y="598701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240453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634E-02C0-4215-8006-F6B5FA5A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 Multiplicity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F7926-5FCC-FE20-AD36-3267C521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36E-846C-4B31-ABF1-6B52A6A988A6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6FFF1-6241-1DCA-144B-59057F52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B97BB-FC02-54FA-DE16-64FA9451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41" t="2477" r="4132" b="3114"/>
          <a:stretch>
            <a:fillRect/>
          </a:stretch>
        </p:blipFill>
        <p:spPr>
          <a:xfrm>
            <a:off x="1095555" y="1870074"/>
            <a:ext cx="5909094" cy="44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95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4F2E-3A58-99A9-0485-298560B5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Machine Learning in DFT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83F3B-58BF-A5FF-B1BA-2E5540F87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12"/>
          <a:stretch>
            <a:fillRect/>
          </a:stretch>
        </p:blipFill>
        <p:spPr>
          <a:xfrm>
            <a:off x="6193766" y="2357635"/>
            <a:ext cx="4323309" cy="21427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89C9A5-C712-21E0-9DEA-59F8BF9350D4}"/>
              </a:ext>
            </a:extLst>
          </p:cNvPr>
          <p:cNvSpPr txBox="1"/>
          <p:nvPr/>
        </p:nvSpPr>
        <p:spPr>
          <a:xfrm>
            <a:off x="284672" y="1820174"/>
            <a:ext cx="55381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HOMO–LUMO energies are crucial for understanding optical properties of RE–substrate complexes.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ML models can quickly predict HOMO/LUMO values across a large RE–substrate dataset using BPW91 results.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FCD432C-5DEC-A073-46CE-5754F9E1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3834-226B-4B4F-A830-1A0CCCD80CC3}" type="datetime1">
              <a:rPr lang="en-US" smtClean="0"/>
              <a:t>6/23/2025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90258-4BB3-557B-8E6A-14D41BC0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17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2C1962-05AC-9152-DBEE-37A5FDB5906C}"/>
              </a:ext>
            </a:extLst>
          </p:cNvPr>
          <p:cNvSpPr txBox="1"/>
          <p:nvPr/>
        </p:nvSpPr>
        <p:spPr>
          <a:xfrm>
            <a:off x="838200" y="5987018"/>
            <a:ext cx="619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2123548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5561-BBD6-12D3-8136-6EDC457E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46DE5-69DC-46D2-AA8D-59D0E372F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[1] </a:t>
            </a:r>
            <a:r>
              <a:rPr lang="en-US" sz="1600" dirty="0" err="1"/>
              <a:t>Kohanoff</a:t>
            </a:r>
            <a:r>
              <a:rPr lang="en-US" sz="1600" dirty="0"/>
              <a:t>, J., &amp; </a:t>
            </a:r>
            <a:r>
              <a:rPr lang="en-US" sz="1600" dirty="0" err="1"/>
              <a:t>Gidopoulos</a:t>
            </a:r>
            <a:r>
              <a:rPr lang="en-US" sz="1600" dirty="0"/>
              <a:t>, N. I. (2003). Density functional theory: basics, new trends and applications. </a:t>
            </a:r>
            <a:r>
              <a:rPr lang="en-US" sz="1600" i="1" dirty="0"/>
              <a:t>Handbook of molecular physics and quantum chemistry</a:t>
            </a:r>
            <a:r>
              <a:rPr lang="en-US" sz="1600" dirty="0"/>
              <a:t>, </a:t>
            </a:r>
            <a:r>
              <a:rPr lang="en-US" sz="1600" i="1" dirty="0"/>
              <a:t>2</a:t>
            </a:r>
            <a:r>
              <a:rPr lang="en-US" sz="1600" dirty="0"/>
              <a:t>(Part 5), 532-568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sz="1600" dirty="0"/>
              <a:t>[2] Koch, W., &amp; Holthausen, M. C. (2015). </a:t>
            </a:r>
            <a:r>
              <a:rPr lang="en-US" sz="1600" i="1" dirty="0"/>
              <a:t>A chemist's guide to density functional theory</a:t>
            </a:r>
            <a:r>
              <a:rPr lang="en-US" sz="1600" dirty="0"/>
              <a:t>. John Wiley &amp; Sons.</a:t>
            </a:r>
          </a:p>
          <a:p>
            <a:pPr marL="0" indent="0">
              <a:buNone/>
            </a:pPr>
            <a:r>
              <a:rPr lang="en-US" sz="1600" dirty="0"/>
              <a:t>[3]</a:t>
            </a:r>
            <a:r>
              <a:rPr lang="en-US" dirty="0"/>
              <a:t> </a:t>
            </a:r>
            <a:r>
              <a:rPr lang="en-US" sz="1600" dirty="0"/>
              <a:t>Liu, Y., Kumari, S., </a:t>
            </a:r>
            <a:r>
              <a:rPr lang="en-US" sz="1600" dirty="0" err="1"/>
              <a:t>Roudjane</a:t>
            </a:r>
            <a:r>
              <a:rPr lang="en-US" sz="1600" dirty="0"/>
              <a:t>, M., Li, S., &amp; Yang, D. S. (2012). Electronic states and pseudo Jahn-Teller distortion of heavy metal-</a:t>
            </a:r>
            <a:r>
              <a:rPr lang="en-US" sz="1600" dirty="0" err="1"/>
              <a:t>monobenzene</a:t>
            </a:r>
            <a:r>
              <a:rPr lang="en-US" sz="1600" dirty="0"/>
              <a:t> complexes: M (C6H6)(M= Y, La, and Lu). </a:t>
            </a:r>
            <a:r>
              <a:rPr lang="en-US" sz="1600" i="1" dirty="0"/>
              <a:t>The Journal of Chemical Physics</a:t>
            </a:r>
            <a:r>
              <a:rPr lang="en-US" sz="1600" dirty="0"/>
              <a:t>, </a:t>
            </a:r>
            <a:r>
              <a:rPr lang="en-US" sz="1600" i="1" dirty="0"/>
              <a:t>136</a:t>
            </a:r>
            <a:r>
              <a:rPr lang="en-US" sz="1600" dirty="0"/>
              <a:t>(13).</a:t>
            </a:r>
          </a:p>
          <a:p>
            <a:pPr marL="0" indent="0">
              <a:buNone/>
            </a:pPr>
            <a:r>
              <a:rPr lang="en-US" sz="1600" dirty="0"/>
              <a:t>[4] </a:t>
            </a:r>
            <a:r>
              <a:rPr lang="en-US" sz="1600" dirty="0" err="1"/>
              <a:t>Stöckigt</a:t>
            </a:r>
            <a:r>
              <a:rPr lang="en-US" sz="1600" dirty="0"/>
              <a:t>, D. (1999). Contra-Binding Rotation in Al+− L Complexes (L= C6H6, C4H4O, C5H6, C4H4NH): A New Degenerate Rearrangement. </a:t>
            </a:r>
            <a:r>
              <a:rPr lang="en-US" sz="1600" i="1" dirty="0"/>
              <a:t>Organometallics</a:t>
            </a:r>
            <a:r>
              <a:rPr lang="en-US" sz="1600" dirty="0"/>
              <a:t>, </a:t>
            </a:r>
            <a:r>
              <a:rPr lang="en-US" sz="1600" i="1" dirty="0"/>
              <a:t>18</a:t>
            </a:r>
            <a:r>
              <a:rPr lang="en-US" sz="1600" dirty="0"/>
              <a:t>(6), 1050-1058.</a:t>
            </a:r>
          </a:p>
          <a:p>
            <a:pPr marL="0" indent="0">
              <a:buNone/>
            </a:pPr>
            <a:r>
              <a:rPr lang="en-US" sz="1600" dirty="0"/>
              <a:t>[5]</a:t>
            </a:r>
            <a:r>
              <a:rPr lang="en-US" dirty="0"/>
              <a:t> </a:t>
            </a:r>
            <a:r>
              <a:rPr lang="en-US" sz="1600" dirty="0"/>
              <a:t>Stefan, G., Andreas, H., Gerit, B. J., &amp; Christoph, B. (2016). Dispersion-Corrected Mean-Field Electronic Structure Methods.</a:t>
            </a:r>
          </a:p>
          <a:p>
            <a:pPr marL="0" indent="0">
              <a:buNone/>
            </a:pPr>
            <a:r>
              <a:rPr lang="en-US" sz="1600" dirty="0"/>
              <a:t>[6]</a:t>
            </a:r>
            <a:r>
              <a:rPr lang="en-US" dirty="0"/>
              <a:t> </a:t>
            </a:r>
            <a:r>
              <a:rPr lang="en-US" sz="1700" dirty="0"/>
              <a:t>Pereira, F., Xiao, K., Latino, D. A., Wu, C., Zhang, Q., &amp; Aires-de-Sousa, J. (2017). Machine learning methods to predict density functional theory B3LYP energies of HOMO and LUMO orbitals. </a:t>
            </a:r>
            <a:r>
              <a:rPr lang="en-US" sz="1700" i="1" dirty="0"/>
              <a:t>Journal of chemical information and modeling</a:t>
            </a:r>
            <a:r>
              <a:rPr lang="en-US" sz="1700" dirty="0"/>
              <a:t>, </a:t>
            </a:r>
            <a:r>
              <a:rPr lang="en-US" sz="1700" i="1" dirty="0"/>
              <a:t>57</a:t>
            </a:r>
            <a:r>
              <a:rPr lang="en-US" sz="1700" dirty="0"/>
              <a:t>(1), 11-21.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9C1E1-9F6C-DBCF-D713-C13C3EFD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2F94-13FC-417F-9D6C-615BC8CAD524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DF8D6-41EB-27D8-60FD-1FEA31F6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92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3729-CBF8-C428-ED74-941CADE4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BB5DB-B54B-E564-489E-2F051E676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CF3E2-2EF6-1C35-8873-7F384116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1A6C-52CA-47CB-8D03-86DE792AB6E1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083F5-7CEF-072F-7528-E3303F3C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81C49-4051-78F2-04E5-A7A8C571A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57685"/>
            <a:ext cx="10585496" cy="26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491-D3FF-6979-FD1D-03D5A44D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Time-Independent Schrödinger Equation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8472-A0A5-3758-5388-956A8522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goal of most quantum chemical approaches is to find the solution of the time-independent Schrödinger equation for a multi-electron system.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Where</a:t>
            </a:r>
          </a:p>
          <a:p>
            <a:endParaRPr lang="en-US" sz="2400" dirty="0"/>
          </a:p>
          <a:p>
            <a:r>
              <a:rPr lang="en-US" sz="2400" dirty="0"/>
              <a:t> Strong Coulombic correlations → non-factorizable wavefunction → not easy to solve multi-particle systems.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248FEE-4834-7999-CA14-CF9D9D10C994}"/>
              </a:ext>
            </a:extLst>
          </p:cNvPr>
          <p:cNvSpPr txBox="1"/>
          <p:nvPr/>
        </p:nvSpPr>
        <p:spPr>
          <a:xfrm>
            <a:off x="5637276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4387E2-44A3-2454-DBD0-6C51FE66C94A}"/>
                  </a:ext>
                </a:extLst>
              </p:cNvPr>
              <p:cNvSpPr txBox="1"/>
              <p:nvPr/>
            </p:nvSpPr>
            <p:spPr>
              <a:xfrm>
                <a:off x="5166360" y="2787135"/>
                <a:ext cx="3392424" cy="47153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4387E2-44A3-2454-DBD0-6C51FE66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360" y="2787135"/>
                <a:ext cx="3392424" cy="471539"/>
              </a:xfrm>
              <a:prstGeom prst="rect">
                <a:avLst/>
              </a:prstGeom>
              <a:blipFill>
                <a:blip r:embed="rId3"/>
                <a:stretch>
                  <a:fillRect t="-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0FB5BE8E-3589-8EFB-976B-ABC0F5D6F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72" y="3777098"/>
            <a:ext cx="2264087" cy="4483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15E4D-24EB-8A88-83AA-45A2D5B4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AFED-0601-4182-8BD2-C874588BF80A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28A97-2262-CB94-8A97-C171520C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10312"/>
            <a:ext cx="2743200" cy="365125"/>
          </a:xfrm>
        </p:spPr>
        <p:txBody>
          <a:bodyPr/>
          <a:lstStyle/>
          <a:p>
            <a:fld id="{1E8038F2-D551-472E-AA7F-4711C5D61585}" type="slidenum">
              <a:rPr lang="en-US" smtClean="0"/>
              <a:t>2</a:t>
            </a:fld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29F83-EC19-8743-B5B7-B658A6FD0889}"/>
              </a:ext>
            </a:extLst>
          </p:cNvPr>
          <p:cNvSpPr txBox="1"/>
          <p:nvPr/>
        </p:nvSpPr>
        <p:spPr>
          <a:xfrm>
            <a:off x="905774" y="608162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83766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83D0-9AF7-B25A-DEF5-F34AAF0F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1087100" cy="1387475"/>
          </a:xfrm>
        </p:spPr>
        <p:txBody>
          <a:bodyPr/>
          <a:lstStyle/>
          <a:p>
            <a:r>
              <a:rPr lang="en-US" b="1" dirty="0"/>
              <a:t>Adiabatic approximation(Born–Oppenheimer)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A0F85-F9DF-1C5D-C0F3-DF60C6E18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Electron motion is much faster than nuclear motion due to their small mass (mass ratio ≈ 1/1836).</a:t>
                </a:r>
              </a:p>
              <a:p>
                <a:r>
                  <a:rPr lang="en-US" sz="2400" dirty="0"/>
                  <a:t>Born-Oppenheimer approximation: Electrons adjust instantaneously to nuclear positions.</a:t>
                </a:r>
              </a:p>
              <a:p>
                <a:r>
                  <a:rPr lang="en-US" sz="2400" dirty="0"/>
                  <a:t>The full wave function factorizes as:</a:t>
                </a:r>
              </a:p>
              <a:p>
                <a:endParaRPr lang="en-US" sz="2400" i="1" dirty="0"/>
              </a:p>
              <a:p>
                <a:pPr marL="0" indent="0">
                  <a:buNone/>
                </a:pP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/>
                      <m:t>uclear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wave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function</m:t>
                    </m:r>
                    <m:r>
                      <m:rPr>
                        <m:nor/>
                      </m:rPr>
                      <a:rPr lang="en-US" sz="2400" b="0" i="0" smtClean="0"/>
                      <m:t> 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400" dirty="0"/>
                  <a:t>: Electronic wave function</a:t>
                </a:r>
              </a:p>
              <a:p>
                <a:r>
                  <a:rPr lang="en-US" sz="2400" dirty="0"/>
                  <a:t>Simplifies the Hamiltonian, enabling explicit solution of hydrogen atom ground state.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A0F85-F9DF-1C5D-C0F3-DF60C6E18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68348C-D0A8-0E5E-42D7-DAF9C74D9FF4}"/>
                  </a:ext>
                </a:extLst>
              </p:cNvPr>
              <p:cNvSpPr txBox="1"/>
              <p:nvPr/>
            </p:nvSpPr>
            <p:spPr>
              <a:xfrm>
                <a:off x="5029200" y="4001294"/>
                <a:ext cx="4645152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68348C-D0A8-0E5E-42D7-DAF9C74D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001294"/>
                <a:ext cx="4645152" cy="461665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47E65-0975-2447-38E3-43C0D15A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468-99AB-4F5D-A97A-2658622D2F83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68E0B-EB99-73FB-B4B6-ABBE2E34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DBBC-7693-03F9-B038-D67A14B380FB}"/>
              </a:ext>
            </a:extLst>
          </p:cNvPr>
          <p:cNvSpPr txBox="1"/>
          <p:nvPr/>
        </p:nvSpPr>
        <p:spPr>
          <a:xfrm>
            <a:off x="1073988" y="6081712"/>
            <a:ext cx="100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[1,2]</a:t>
            </a:r>
          </a:p>
        </p:txBody>
      </p:sp>
    </p:spTree>
    <p:extLst>
      <p:ext uri="{BB962C8B-B14F-4D97-AF65-F5344CB8AC3E}">
        <p14:creationId xmlns:p14="http://schemas.microsoft.com/office/powerpoint/2010/main" val="166152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6D0A-7417-C908-CF27-7664FB28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Electronic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01E1D-0963-44E9-A4A9-51F6DE027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Solve Schrödinger Equation for N interacting electrons in the field of atomic nuclei is a challenge in many body theory.</a:t>
            </a:r>
          </a:p>
          <a:p>
            <a:r>
              <a:rPr lang="en-US" sz="2400" dirty="0"/>
              <a:t>Analytical solutions require approximation.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559119CA-2305-F4B4-7EED-223282199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332967"/>
              </p:ext>
            </p:extLst>
          </p:nvPr>
        </p:nvGraphicFramePr>
        <p:xfrm>
          <a:off x="4480560" y="2532887"/>
          <a:ext cx="7397496" cy="425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D02A9-4AA0-D2B9-022F-A9D1BAF0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68D3-B3A6-45A5-B121-82636BE3C934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0310E-0D38-0CE3-DC4D-531EEDAA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2FAE4-9BB0-19A1-FE3D-EF55F1155530}"/>
              </a:ext>
            </a:extLst>
          </p:cNvPr>
          <p:cNvSpPr txBox="1"/>
          <p:nvPr/>
        </p:nvSpPr>
        <p:spPr>
          <a:xfrm>
            <a:off x="838200" y="5930876"/>
            <a:ext cx="809445" cy="38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75213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F5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CAA3E-2655-4659-24E1-B5342358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2200830"/>
            <a:ext cx="3282696" cy="2452949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Hartree-Fock Theory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FDE6D3-E4AC-2ADE-E8D7-A2BA6FEE8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8600" y="1306787"/>
            <a:ext cx="7188199" cy="424103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1D7BA-EF16-C39E-FB62-16A99371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13C8-E729-4F62-8562-3FF2C616D509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FA2D0-B57D-2294-5C4E-87A865F8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7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1F83-062F-AE44-D59B-F83036C4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Hartree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113D-682D-324A-E48D-B4471AE38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Many-electron wave function can be written as a simple product of one-electron wave functions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The energy of many-body system: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7A102E-7AD0-0623-1516-CD398343FEB8}"/>
                  </a:ext>
                </a:extLst>
              </p:cNvPr>
              <p:cNvSpPr txBox="1"/>
              <p:nvPr/>
            </p:nvSpPr>
            <p:spPr>
              <a:xfrm>
                <a:off x="4114800" y="2798064"/>
                <a:ext cx="2212848" cy="76431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7A102E-7AD0-0623-1516-CD398343F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798064"/>
                <a:ext cx="2212848" cy="7643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3D1406-CEBD-EE03-CEE6-D58BE1EEA2EC}"/>
                  </a:ext>
                </a:extLst>
              </p:cNvPr>
              <p:cNvSpPr txBox="1"/>
              <p:nvPr/>
            </p:nvSpPr>
            <p:spPr>
              <a:xfrm>
                <a:off x="905256" y="3848979"/>
                <a:ext cx="4425696" cy="80823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/>
                                <m:t>eff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3D1406-CEBD-EE03-CEE6-D58BE1EEA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56" y="3848979"/>
                <a:ext cx="4425696" cy="80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E24B47-2A43-492F-4486-70CEEF2E4A00}"/>
                  </a:ext>
                </a:extLst>
              </p:cNvPr>
              <p:cNvSpPr txBox="1"/>
              <p:nvPr/>
            </p:nvSpPr>
            <p:spPr>
              <a:xfrm>
                <a:off x="5727192" y="3848979"/>
                <a:ext cx="4587240" cy="85722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eff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E24B47-2A43-492F-4486-70CEEF2E4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192" y="3848979"/>
                <a:ext cx="4587240" cy="857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419C1F-8C29-FA71-FA26-5D483A3BFB7D}"/>
                  </a:ext>
                </a:extLst>
              </p:cNvPr>
              <p:cNvSpPr txBox="1"/>
              <p:nvPr/>
            </p:nvSpPr>
            <p:spPr>
              <a:xfrm>
                <a:off x="3465576" y="5788152"/>
                <a:ext cx="4946904" cy="91210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419C1F-8C29-FA71-FA26-5D483A3BF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76" y="5788152"/>
                <a:ext cx="4946904" cy="9121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AF9717B-1780-D80A-E7FA-ACE74CE2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48A-6851-4CE1-9D46-05FC5336E3B4}" type="datetime1">
              <a:rPr lang="en-US" smtClean="0"/>
              <a:t>6/23/2025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A63D7-6E4F-5AD4-5F83-73501A2C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EEB04A-11CA-B091-D0E4-85BF705BED02}"/>
              </a:ext>
            </a:extLst>
          </p:cNvPr>
          <p:cNvSpPr txBox="1"/>
          <p:nvPr/>
        </p:nvSpPr>
        <p:spPr>
          <a:xfrm>
            <a:off x="1067519" y="613559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10806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5466-1508-D81A-49B1-F0F7E3FB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Hartree-Fock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EAF5-2FCC-62C6-F42C-05F25FED1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Improves upon Hartree method by treating electrons as indistinguishable fermions.</a:t>
            </a:r>
          </a:p>
          <a:p>
            <a:r>
              <a:rPr lang="en-US" sz="2400" dirty="0"/>
              <a:t>Enforces Pauli exclusion principle using an antisymmetrized wavefunction.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600" dirty="0"/>
          </a:p>
          <a:p>
            <a:r>
              <a:rPr lang="en-US" sz="2600" dirty="0"/>
              <a:t>Accounts for exchange interaction exactly.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11E8A7-A66A-0B1B-A5A7-A549633F20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60"/>
          <a:stretch>
            <a:fillRect/>
          </a:stretch>
        </p:blipFill>
        <p:spPr>
          <a:xfrm>
            <a:off x="1764741" y="3429000"/>
            <a:ext cx="7955331" cy="22068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991E-127A-3F94-08DC-59CAAC6E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0C7-31F6-40C9-AB08-2426935CE7AD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C67E2-C320-E894-D5F3-C1CF829E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771EC-D277-48BA-D57F-5641C68ECEAF}"/>
              </a:ext>
            </a:extLst>
          </p:cNvPr>
          <p:cNvSpPr txBox="1"/>
          <p:nvPr/>
        </p:nvSpPr>
        <p:spPr>
          <a:xfrm>
            <a:off x="933809" y="616958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[1,2]</a:t>
            </a:r>
          </a:p>
        </p:txBody>
      </p:sp>
    </p:spTree>
    <p:extLst>
      <p:ext uri="{BB962C8B-B14F-4D97-AF65-F5344CB8AC3E}">
        <p14:creationId xmlns:p14="http://schemas.microsoft.com/office/powerpoint/2010/main" val="63115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Rot="1" noChangeArrowheads="1"/>
          </p:cNvSpPr>
          <p:nvPr/>
        </p:nvSpPr>
        <p:spPr bwMode="auto">
          <a:xfrm>
            <a:off x="1981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3600" b="1" dirty="0">
                <a:latin typeface="Arial" pitchFamily="34" charset="0"/>
                <a:cs typeface="Arial" charset="0"/>
              </a:rPr>
              <a:t>Density Functional Theory (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DFT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02115" name="Rectangle 3"/>
          <p:cNvSpPr>
            <a:spLocks noChangeArrowheads="1"/>
          </p:cNvSpPr>
          <p:nvPr/>
        </p:nvSpPr>
        <p:spPr bwMode="auto">
          <a:xfrm>
            <a:off x="804672" y="1504951"/>
            <a:ext cx="109910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Ground state energy of a many electron system is a unique functional of the electron density </a:t>
            </a:r>
            <a:r>
              <a:rPr lang="en-US" sz="2400" i="1" dirty="0">
                <a:latin typeface="Arial" pitchFamily="34" charset="0"/>
                <a:cs typeface="Arial" pitchFamily="34" charset="0"/>
                <a:sym typeface="Symbol" pitchFamily="18" charset="2"/>
              </a:rPr>
              <a:t>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  <a:sym typeface="Symbol" pitchFamily="18" charset="2"/>
              </a:rPr>
              <a:t>r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).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</a:pPr>
            <a:endParaRPr lang="en-US" sz="24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Kohn </a:t>
            </a:r>
            <a:r>
              <a:rPr lang="en-US" sz="2400" dirty="0">
                <a:latin typeface="Times New Roman"/>
                <a:cs typeface="Arial" pitchFamily="34" charset="0"/>
              </a:rPr>
              <a:t>–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Sham equations</a:t>
            </a:r>
            <a:endParaRPr lang="en-US" sz="240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602116" name="Object 4"/>
          <p:cNvGraphicFramePr>
            <a:graphicFrameLocks noChangeAspect="1"/>
          </p:cNvGraphicFramePr>
          <p:nvPr/>
        </p:nvGraphicFramePr>
        <p:xfrm>
          <a:off x="1524000" y="3886200"/>
          <a:ext cx="91440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54480" imgH="469800" progId="">
                  <p:embed/>
                </p:oleObj>
              </mc:Choice>
              <mc:Fallback>
                <p:oleObj name="Equation" r:id="rId2" imgW="4254480" imgH="469800" progId="">
                  <p:embed/>
                  <p:pic>
                    <p:nvPicPr>
                      <p:cNvPr id="6021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86200"/>
                        <a:ext cx="9144000" cy="10096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2117" name="Object 5"/>
          <p:cNvGraphicFramePr>
            <a:graphicFrameLocks noChangeAspect="1"/>
          </p:cNvGraphicFramePr>
          <p:nvPr/>
        </p:nvGraphicFramePr>
        <p:xfrm>
          <a:off x="3657600" y="5715000"/>
          <a:ext cx="3505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444240" progId="">
                  <p:embed/>
                </p:oleObj>
              </mc:Choice>
              <mc:Fallback>
                <p:oleObj name="Equation" r:id="rId4" imgW="1574640" imgH="444240" progId="">
                  <p:embed/>
                  <p:pic>
                    <p:nvPicPr>
                      <p:cNvPr id="6021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715000"/>
                        <a:ext cx="3505200" cy="990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1524000" y="4953001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Arial" pitchFamily="34" charset="0"/>
              </a:rPr>
              <a:t>External Potential</a:t>
            </a:r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3505200" y="5257801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6600"/>
                </a:solidFill>
                <a:latin typeface="Times New Roman" pitchFamily="18" charset="0"/>
                <a:cs typeface="Arial" pitchFamily="34" charset="0"/>
              </a:rPr>
              <a:t>Coulomb Potential</a:t>
            </a:r>
          </a:p>
        </p:txBody>
      </p:sp>
      <p:sp>
        <p:nvSpPr>
          <p:cNvPr id="602120" name="Text Box 8"/>
          <p:cNvSpPr txBox="1">
            <a:spLocks noChangeArrowheads="1"/>
          </p:cNvSpPr>
          <p:nvPr/>
        </p:nvSpPr>
        <p:spPr bwMode="auto">
          <a:xfrm>
            <a:off x="5562600" y="4953001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Arial" pitchFamily="34" charset="0"/>
              </a:rPr>
              <a:t>Potential due to Exchange Correlation Energy</a:t>
            </a:r>
          </a:p>
        </p:txBody>
      </p:sp>
      <p:sp>
        <p:nvSpPr>
          <p:cNvPr id="602121" name="Line 9"/>
          <p:cNvSpPr>
            <a:spLocks noChangeShapeType="1"/>
          </p:cNvSpPr>
          <p:nvPr/>
        </p:nvSpPr>
        <p:spPr bwMode="auto">
          <a:xfrm flipH="1">
            <a:off x="3200400" y="4648200"/>
            <a:ext cx="1219200" cy="3810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2122" name="Line 10"/>
          <p:cNvSpPr>
            <a:spLocks noChangeShapeType="1"/>
          </p:cNvSpPr>
          <p:nvPr/>
        </p:nvSpPr>
        <p:spPr bwMode="auto">
          <a:xfrm flipH="1">
            <a:off x="4572000" y="4800600"/>
            <a:ext cx="1295400" cy="5334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2123" name="Line 11"/>
          <p:cNvSpPr>
            <a:spLocks noChangeShapeType="1"/>
          </p:cNvSpPr>
          <p:nvPr/>
        </p:nvSpPr>
        <p:spPr bwMode="auto">
          <a:xfrm flipH="1">
            <a:off x="7543800" y="4572000"/>
            <a:ext cx="0" cy="3810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2659B-5818-F2B0-C5E1-0E5ACD3DA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ABCB-CF96-4266-B667-091A643749F2}" type="datetime1">
              <a:rPr lang="en-US" smtClean="0"/>
              <a:t>6/23/2025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10D71-2B62-21AB-9D01-9E554EC4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38F2-D551-472E-AA7F-4711C5D615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219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01838-BE0C-4481-A9F8-3614126A9A56}" type="slidenum">
              <a:rPr lang="zh-CN" altLang="zh-CN" sz="1400">
                <a:solidFill>
                  <a:prstClr val="black">
                    <a:tint val="75000"/>
                  </a:prstClr>
                </a:solidFill>
                <a:latin typeface="Calibri"/>
                <a:ea typeface="等线" panose="02010600030101010101" pitchFamily="2" charset="-122"/>
                <a:cs typeface="Arial" pitchFamily="34" charset="0"/>
              </a:rPr>
              <a:pPr>
                <a:defRPr/>
              </a:pPr>
              <a:t>9</a:t>
            </a:fld>
            <a:endParaRPr lang="zh-CN" altLang="zh-CN" sz="1400" dirty="0">
              <a:solidFill>
                <a:prstClr val="black">
                  <a:tint val="75000"/>
                </a:prstClr>
              </a:solidFill>
              <a:latin typeface="Calibri"/>
              <a:ea typeface="等线" panose="02010600030101010101" pitchFamily="2" charset="-122"/>
              <a:cs typeface="Arial" pitchFamily="34" charset="0"/>
            </a:endParaRPr>
          </a:p>
        </p:txBody>
      </p:sp>
      <p:sp>
        <p:nvSpPr>
          <p:cNvPr id="14339" name="Shape 69"/>
          <p:cNvSpPr txBox="1">
            <a:spLocks/>
          </p:cNvSpPr>
          <p:nvPr/>
        </p:nvSpPr>
        <p:spPr bwMode="auto">
          <a:xfrm>
            <a:off x="1905000" y="363538"/>
            <a:ext cx="8229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4400" b="1" dirty="0">
                <a:solidFill>
                  <a:prstClr val="black"/>
                </a:solidFill>
                <a:latin typeface="+mj-lt"/>
                <a:ea typeface="SimSun" panose="02010600030101010101" pitchFamily="2" charset="-122"/>
                <a:cs typeface="Helvetica Neue" charset="0"/>
                <a:sym typeface="Helvetica Neue" charset="0"/>
              </a:rPr>
              <a:t>Density Functional Theory (DFT)</a:t>
            </a:r>
            <a:endParaRPr lang="en-US" altLang="en-US" sz="4400" b="1" dirty="0">
              <a:solidFill>
                <a:prstClr val="black"/>
              </a:solidFill>
              <a:latin typeface="+mj-lt"/>
              <a:ea typeface="SimSun" panose="02010600030101010101" pitchFamily="2" charset="-122"/>
              <a:cs typeface="Helvetica Neue" charset="0"/>
              <a:sym typeface="Helvetica Neue" charset="0"/>
            </a:endParaRPr>
          </a:p>
        </p:txBody>
      </p:sp>
      <p:graphicFrame>
        <p:nvGraphicFramePr>
          <p:cNvPr id="187" name="Object 5"/>
          <p:cNvGraphicFramePr>
            <a:graphicFrameLocks noChangeAspect="1"/>
          </p:cNvGraphicFramePr>
          <p:nvPr/>
        </p:nvGraphicFramePr>
        <p:xfrm>
          <a:off x="2180488" y="2477069"/>
          <a:ext cx="45545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55800" imgH="685800" progId="Equation.3">
                  <p:embed/>
                </p:oleObj>
              </mc:Choice>
              <mc:Fallback>
                <p:oleObj name="Equation" r:id="rId3" imgW="2755800" imgH="685800" progId="Equation.3">
                  <p:embed/>
                  <p:pic>
                    <p:nvPicPr>
                      <p:cNvPr id="18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488" y="2477069"/>
                        <a:ext cx="4554537" cy="1125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14337"/>
          <p:cNvSpPr/>
          <p:nvPr/>
        </p:nvSpPr>
        <p:spPr>
          <a:xfrm>
            <a:off x="2063553" y="1124744"/>
            <a:ext cx="2256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Arial" pitchFamily="34" charset="0"/>
              </a:rPr>
              <a:t>Kohn-Sham equation:</a:t>
            </a:r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" name="Group 261"/>
          <p:cNvGrpSpPr/>
          <p:nvPr/>
        </p:nvGrpSpPr>
        <p:grpSpPr>
          <a:xfrm>
            <a:off x="7528412" y="1106167"/>
            <a:ext cx="1786890" cy="1398270"/>
            <a:chOff x="5920233" y="1224259"/>
            <a:chExt cx="1786890" cy="1398270"/>
          </a:xfrm>
        </p:grpSpPr>
        <p:sp>
          <p:nvSpPr>
            <p:cNvPr id="264" name="Freeform: Shape 263"/>
            <p:cNvSpPr/>
            <p:nvPr/>
          </p:nvSpPr>
          <p:spPr>
            <a:xfrm>
              <a:off x="5920233" y="1224259"/>
              <a:ext cx="1786890" cy="1398270"/>
            </a:xfrm>
            <a:custGeom>
              <a:avLst/>
              <a:gdLst>
                <a:gd name="connsiteX0" fmla="*/ 438150 w 1786890"/>
                <a:gd name="connsiteY0" fmla="*/ 243840 h 1398270"/>
                <a:gd name="connsiteX1" fmla="*/ 495300 w 1786890"/>
                <a:gd name="connsiteY1" fmla="*/ 247650 h 1398270"/>
                <a:gd name="connsiteX2" fmla="*/ 518160 w 1786890"/>
                <a:gd name="connsiteY2" fmla="*/ 251460 h 1398270"/>
                <a:gd name="connsiteX3" fmla="*/ 605790 w 1786890"/>
                <a:gd name="connsiteY3" fmla="*/ 255270 h 1398270"/>
                <a:gd name="connsiteX4" fmla="*/ 720090 w 1786890"/>
                <a:gd name="connsiteY4" fmla="*/ 251460 h 1398270"/>
                <a:gd name="connsiteX5" fmla="*/ 731520 w 1786890"/>
                <a:gd name="connsiteY5" fmla="*/ 247650 h 1398270"/>
                <a:gd name="connsiteX6" fmla="*/ 758190 w 1786890"/>
                <a:gd name="connsiteY6" fmla="*/ 240030 h 1398270"/>
                <a:gd name="connsiteX7" fmla="*/ 792480 w 1786890"/>
                <a:gd name="connsiteY7" fmla="*/ 220980 h 1398270"/>
                <a:gd name="connsiteX8" fmla="*/ 811530 w 1786890"/>
                <a:gd name="connsiteY8" fmla="*/ 186690 h 1398270"/>
                <a:gd name="connsiteX9" fmla="*/ 819150 w 1786890"/>
                <a:gd name="connsiteY9" fmla="*/ 175260 h 1398270"/>
                <a:gd name="connsiteX10" fmla="*/ 834390 w 1786890"/>
                <a:gd name="connsiteY10" fmla="*/ 152400 h 1398270"/>
                <a:gd name="connsiteX11" fmla="*/ 838200 w 1786890"/>
                <a:gd name="connsiteY11" fmla="*/ 140970 h 1398270"/>
                <a:gd name="connsiteX12" fmla="*/ 845820 w 1786890"/>
                <a:gd name="connsiteY12" fmla="*/ 129540 h 1398270"/>
                <a:gd name="connsiteX13" fmla="*/ 849630 w 1786890"/>
                <a:gd name="connsiteY13" fmla="*/ 114300 h 1398270"/>
                <a:gd name="connsiteX14" fmla="*/ 864870 w 1786890"/>
                <a:gd name="connsiteY14" fmla="*/ 80010 h 1398270"/>
                <a:gd name="connsiteX15" fmla="*/ 876300 w 1786890"/>
                <a:gd name="connsiteY15" fmla="*/ 72390 h 1398270"/>
                <a:gd name="connsiteX16" fmla="*/ 891540 w 1786890"/>
                <a:gd name="connsiteY16" fmla="*/ 26670 h 1398270"/>
                <a:gd name="connsiteX17" fmla="*/ 895350 w 1786890"/>
                <a:gd name="connsiteY17" fmla="*/ 15240 h 1398270"/>
                <a:gd name="connsiteX18" fmla="*/ 918210 w 1786890"/>
                <a:gd name="connsiteY18" fmla="*/ 0 h 1398270"/>
                <a:gd name="connsiteX19" fmla="*/ 986790 w 1786890"/>
                <a:gd name="connsiteY19" fmla="*/ 3810 h 1398270"/>
                <a:gd name="connsiteX20" fmla="*/ 998220 w 1786890"/>
                <a:gd name="connsiteY20" fmla="*/ 7620 h 1398270"/>
                <a:gd name="connsiteX21" fmla="*/ 1028700 w 1786890"/>
                <a:gd name="connsiteY21" fmla="*/ 15240 h 1398270"/>
                <a:gd name="connsiteX22" fmla="*/ 1040130 w 1786890"/>
                <a:gd name="connsiteY22" fmla="*/ 22860 h 1398270"/>
                <a:gd name="connsiteX23" fmla="*/ 1047750 w 1786890"/>
                <a:gd name="connsiteY23" fmla="*/ 45720 h 1398270"/>
                <a:gd name="connsiteX24" fmla="*/ 1051560 w 1786890"/>
                <a:gd name="connsiteY24" fmla="*/ 57150 h 1398270"/>
                <a:gd name="connsiteX25" fmla="*/ 1078230 w 1786890"/>
                <a:gd name="connsiteY25" fmla="*/ 76200 h 1398270"/>
                <a:gd name="connsiteX26" fmla="*/ 1089660 w 1786890"/>
                <a:gd name="connsiteY26" fmla="*/ 87630 h 1398270"/>
                <a:gd name="connsiteX27" fmla="*/ 1101090 w 1786890"/>
                <a:gd name="connsiteY27" fmla="*/ 91440 h 1398270"/>
                <a:gd name="connsiteX28" fmla="*/ 1112520 w 1786890"/>
                <a:gd name="connsiteY28" fmla="*/ 99060 h 1398270"/>
                <a:gd name="connsiteX29" fmla="*/ 1123950 w 1786890"/>
                <a:gd name="connsiteY29" fmla="*/ 102870 h 1398270"/>
                <a:gd name="connsiteX30" fmla="*/ 1135380 w 1786890"/>
                <a:gd name="connsiteY30" fmla="*/ 110490 h 1398270"/>
                <a:gd name="connsiteX31" fmla="*/ 1162050 w 1786890"/>
                <a:gd name="connsiteY31" fmla="*/ 114300 h 1398270"/>
                <a:gd name="connsiteX32" fmla="*/ 1177290 w 1786890"/>
                <a:gd name="connsiteY32" fmla="*/ 118110 h 1398270"/>
                <a:gd name="connsiteX33" fmla="*/ 1360170 w 1786890"/>
                <a:gd name="connsiteY33" fmla="*/ 118110 h 1398270"/>
                <a:gd name="connsiteX34" fmla="*/ 1398270 w 1786890"/>
                <a:gd name="connsiteY34" fmla="*/ 129540 h 1398270"/>
                <a:gd name="connsiteX35" fmla="*/ 1409700 w 1786890"/>
                <a:gd name="connsiteY35" fmla="*/ 133350 h 1398270"/>
                <a:gd name="connsiteX36" fmla="*/ 1432560 w 1786890"/>
                <a:gd name="connsiteY36" fmla="*/ 148590 h 1398270"/>
                <a:gd name="connsiteX37" fmla="*/ 1455420 w 1786890"/>
                <a:gd name="connsiteY37" fmla="*/ 160020 h 1398270"/>
                <a:gd name="connsiteX38" fmla="*/ 1478280 w 1786890"/>
                <a:gd name="connsiteY38" fmla="*/ 171450 h 1398270"/>
                <a:gd name="connsiteX39" fmla="*/ 1485900 w 1786890"/>
                <a:gd name="connsiteY39" fmla="*/ 182880 h 1398270"/>
                <a:gd name="connsiteX40" fmla="*/ 1508760 w 1786890"/>
                <a:gd name="connsiteY40" fmla="*/ 198120 h 1398270"/>
                <a:gd name="connsiteX41" fmla="*/ 1516380 w 1786890"/>
                <a:gd name="connsiteY41" fmla="*/ 209550 h 1398270"/>
                <a:gd name="connsiteX42" fmla="*/ 1527810 w 1786890"/>
                <a:gd name="connsiteY42" fmla="*/ 232410 h 1398270"/>
                <a:gd name="connsiteX43" fmla="*/ 1550670 w 1786890"/>
                <a:gd name="connsiteY43" fmla="*/ 247650 h 1398270"/>
                <a:gd name="connsiteX44" fmla="*/ 1573530 w 1786890"/>
                <a:gd name="connsiteY44" fmla="*/ 262890 h 1398270"/>
                <a:gd name="connsiteX45" fmla="*/ 1584960 w 1786890"/>
                <a:gd name="connsiteY45" fmla="*/ 270510 h 1398270"/>
                <a:gd name="connsiteX46" fmla="*/ 1619250 w 1786890"/>
                <a:gd name="connsiteY46" fmla="*/ 300990 h 1398270"/>
                <a:gd name="connsiteX47" fmla="*/ 1626870 w 1786890"/>
                <a:gd name="connsiteY47" fmla="*/ 312420 h 1398270"/>
                <a:gd name="connsiteX48" fmla="*/ 1638300 w 1786890"/>
                <a:gd name="connsiteY48" fmla="*/ 320040 h 1398270"/>
                <a:gd name="connsiteX49" fmla="*/ 1664970 w 1786890"/>
                <a:gd name="connsiteY49" fmla="*/ 350520 h 1398270"/>
                <a:gd name="connsiteX50" fmla="*/ 1680210 w 1786890"/>
                <a:gd name="connsiteY50" fmla="*/ 373380 h 1398270"/>
                <a:gd name="connsiteX51" fmla="*/ 1695450 w 1786890"/>
                <a:gd name="connsiteY51" fmla="*/ 396240 h 1398270"/>
                <a:gd name="connsiteX52" fmla="*/ 1706880 w 1786890"/>
                <a:gd name="connsiteY52" fmla="*/ 407670 h 1398270"/>
                <a:gd name="connsiteX53" fmla="*/ 1722120 w 1786890"/>
                <a:gd name="connsiteY53" fmla="*/ 430530 h 1398270"/>
                <a:gd name="connsiteX54" fmla="*/ 1737360 w 1786890"/>
                <a:gd name="connsiteY54" fmla="*/ 453390 h 1398270"/>
                <a:gd name="connsiteX55" fmla="*/ 1744980 w 1786890"/>
                <a:gd name="connsiteY55" fmla="*/ 464820 h 1398270"/>
                <a:gd name="connsiteX56" fmla="*/ 1752600 w 1786890"/>
                <a:gd name="connsiteY56" fmla="*/ 476250 h 1398270"/>
                <a:gd name="connsiteX57" fmla="*/ 1764030 w 1786890"/>
                <a:gd name="connsiteY57" fmla="*/ 499110 h 1398270"/>
                <a:gd name="connsiteX58" fmla="*/ 1767840 w 1786890"/>
                <a:gd name="connsiteY58" fmla="*/ 552450 h 1398270"/>
                <a:gd name="connsiteX59" fmla="*/ 1771650 w 1786890"/>
                <a:gd name="connsiteY59" fmla="*/ 571500 h 1398270"/>
                <a:gd name="connsiteX60" fmla="*/ 1775460 w 1786890"/>
                <a:gd name="connsiteY60" fmla="*/ 594360 h 1398270"/>
                <a:gd name="connsiteX61" fmla="*/ 1779270 w 1786890"/>
                <a:gd name="connsiteY61" fmla="*/ 632460 h 1398270"/>
                <a:gd name="connsiteX62" fmla="*/ 1783080 w 1786890"/>
                <a:gd name="connsiteY62" fmla="*/ 643890 h 1398270"/>
                <a:gd name="connsiteX63" fmla="*/ 1786890 w 1786890"/>
                <a:gd name="connsiteY63" fmla="*/ 662940 h 1398270"/>
                <a:gd name="connsiteX64" fmla="*/ 1783080 w 1786890"/>
                <a:gd name="connsiteY64" fmla="*/ 773430 h 1398270"/>
                <a:gd name="connsiteX65" fmla="*/ 1756410 w 1786890"/>
                <a:gd name="connsiteY65" fmla="*/ 800100 h 1398270"/>
                <a:gd name="connsiteX66" fmla="*/ 1714500 w 1786890"/>
                <a:gd name="connsiteY66" fmla="*/ 811530 h 1398270"/>
                <a:gd name="connsiteX67" fmla="*/ 1607820 w 1786890"/>
                <a:gd name="connsiteY67" fmla="*/ 807720 h 1398270"/>
                <a:gd name="connsiteX68" fmla="*/ 1577340 w 1786890"/>
                <a:gd name="connsiteY68" fmla="*/ 803910 h 1398270"/>
                <a:gd name="connsiteX69" fmla="*/ 1409700 w 1786890"/>
                <a:gd name="connsiteY69" fmla="*/ 811530 h 1398270"/>
                <a:gd name="connsiteX70" fmla="*/ 1398270 w 1786890"/>
                <a:gd name="connsiteY70" fmla="*/ 815340 h 1398270"/>
                <a:gd name="connsiteX71" fmla="*/ 1383030 w 1786890"/>
                <a:gd name="connsiteY71" fmla="*/ 819150 h 1398270"/>
                <a:gd name="connsiteX72" fmla="*/ 1371600 w 1786890"/>
                <a:gd name="connsiteY72" fmla="*/ 826770 h 1398270"/>
                <a:gd name="connsiteX73" fmla="*/ 1360170 w 1786890"/>
                <a:gd name="connsiteY73" fmla="*/ 861060 h 1398270"/>
                <a:gd name="connsiteX74" fmla="*/ 1356360 w 1786890"/>
                <a:gd name="connsiteY74" fmla="*/ 872490 h 1398270"/>
                <a:gd name="connsiteX75" fmla="*/ 1360170 w 1786890"/>
                <a:gd name="connsiteY75" fmla="*/ 1120140 h 1398270"/>
                <a:gd name="connsiteX76" fmla="*/ 1352550 w 1786890"/>
                <a:gd name="connsiteY76" fmla="*/ 1146810 h 1398270"/>
                <a:gd name="connsiteX77" fmla="*/ 1344930 w 1786890"/>
                <a:gd name="connsiteY77" fmla="*/ 1158240 h 1398270"/>
                <a:gd name="connsiteX78" fmla="*/ 1341120 w 1786890"/>
                <a:gd name="connsiteY78" fmla="*/ 1169670 h 1398270"/>
                <a:gd name="connsiteX79" fmla="*/ 1318260 w 1786890"/>
                <a:gd name="connsiteY79" fmla="*/ 1203960 h 1398270"/>
                <a:gd name="connsiteX80" fmla="*/ 1310640 w 1786890"/>
                <a:gd name="connsiteY80" fmla="*/ 1215390 h 1398270"/>
                <a:gd name="connsiteX81" fmla="*/ 1303020 w 1786890"/>
                <a:gd name="connsiteY81" fmla="*/ 1226820 h 1398270"/>
                <a:gd name="connsiteX82" fmla="*/ 1291590 w 1786890"/>
                <a:gd name="connsiteY82" fmla="*/ 1238250 h 1398270"/>
                <a:gd name="connsiteX83" fmla="*/ 1272540 w 1786890"/>
                <a:gd name="connsiteY83" fmla="*/ 1272540 h 1398270"/>
                <a:gd name="connsiteX84" fmla="*/ 1264920 w 1786890"/>
                <a:gd name="connsiteY84" fmla="*/ 1283970 h 1398270"/>
                <a:gd name="connsiteX85" fmla="*/ 1261110 w 1786890"/>
                <a:gd name="connsiteY85" fmla="*/ 1295400 h 1398270"/>
                <a:gd name="connsiteX86" fmla="*/ 1249680 w 1786890"/>
                <a:gd name="connsiteY86" fmla="*/ 1299210 h 1398270"/>
                <a:gd name="connsiteX87" fmla="*/ 1238250 w 1786890"/>
                <a:gd name="connsiteY87" fmla="*/ 1322070 h 1398270"/>
                <a:gd name="connsiteX88" fmla="*/ 1226820 w 1786890"/>
                <a:gd name="connsiteY88" fmla="*/ 1329690 h 1398270"/>
                <a:gd name="connsiteX89" fmla="*/ 1215390 w 1786890"/>
                <a:gd name="connsiteY89" fmla="*/ 1341120 h 1398270"/>
                <a:gd name="connsiteX90" fmla="*/ 1203960 w 1786890"/>
                <a:gd name="connsiteY90" fmla="*/ 1344930 h 1398270"/>
                <a:gd name="connsiteX91" fmla="*/ 1181100 w 1786890"/>
                <a:gd name="connsiteY91" fmla="*/ 1360170 h 1398270"/>
                <a:gd name="connsiteX92" fmla="*/ 1158240 w 1786890"/>
                <a:gd name="connsiteY92" fmla="*/ 1371600 h 1398270"/>
                <a:gd name="connsiteX93" fmla="*/ 1135380 w 1786890"/>
                <a:gd name="connsiteY93" fmla="*/ 1379220 h 1398270"/>
                <a:gd name="connsiteX94" fmla="*/ 1123950 w 1786890"/>
                <a:gd name="connsiteY94" fmla="*/ 1383030 h 1398270"/>
                <a:gd name="connsiteX95" fmla="*/ 1093470 w 1786890"/>
                <a:gd name="connsiteY95" fmla="*/ 1390650 h 1398270"/>
                <a:gd name="connsiteX96" fmla="*/ 853440 w 1786890"/>
                <a:gd name="connsiteY96" fmla="*/ 1398270 h 1398270"/>
                <a:gd name="connsiteX97" fmla="*/ 742950 w 1786890"/>
                <a:gd name="connsiteY97" fmla="*/ 1394460 h 1398270"/>
                <a:gd name="connsiteX98" fmla="*/ 720090 w 1786890"/>
                <a:gd name="connsiteY98" fmla="*/ 1390650 h 1398270"/>
                <a:gd name="connsiteX99" fmla="*/ 636270 w 1786890"/>
                <a:gd name="connsiteY99" fmla="*/ 1383030 h 1398270"/>
                <a:gd name="connsiteX100" fmla="*/ 613410 w 1786890"/>
                <a:gd name="connsiteY100" fmla="*/ 1379220 h 1398270"/>
                <a:gd name="connsiteX101" fmla="*/ 590550 w 1786890"/>
                <a:gd name="connsiteY101" fmla="*/ 1371600 h 1398270"/>
                <a:gd name="connsiteX102" fmla="*/ 560070 w 1786890"/>
                <a:gd name="connsiteY102" fmla="*/ 1367790 h 1398270"/>
                <a:gd name="connsiteX103" fmla="*/ 518160 w 1786890"/>
                <a:gd name="connsiteY103" fmla="*/ 1356360 h 1398270"/>
                <a:gd name="connsiteX104" fmla="*/ 506730 w 1786890"/>
                <a:gd name="connsiteY104" fmla="*/ 1352550 h 1398270"/>
                <a:gd name="connsiteX105" fmla="*/ 491490 w 1786890"/>
                <a:gd name="connsiteY105" fmla="*/ 1348740 h 1398270"/>
                <a:gd name="connsiteX106" fmla="*/ 480060 w 1786890"/>
                <a:gd name="connsiteY106" fmla="*/ 1344930 h 1398270"/>
                <a:gd name="connsiteX107" fmla="*/ 464820 w 1786890"/>
                <a:gd name="connsiteY107" fmla="*/ 1341120 h 1398270"/>
                <a:gd name="connsiteX108" fmla="*/ 453390 w 1786890"/>
                <a:gd name="connsiteY108" fmla="*/ 1337310 h 1398270"/>
                <a:gd name="connsiteX109" fmla="*/ 438150 w 1786890"/>
                <a:gd name="connsiteY109" fmla="*/ 1333500 h 1398270"/>
                <a:gd name="connsiteX110" fmla="*/ 415290 w 1786890"/>
                <a:gd name="connsiteY110" fmla="*/ 1325880 h 1398270"/>
                <a:gd name="connsiteX111" fmla="*/ 377190 w 1786890"/>
                <a:gd name="connsiteY111" fmla="*/ 1318260 h 1398270"/>
                <a:gd name="connsiteX112" fmla="*/ 365760 w 1786890"/>
                <a:gd name="connsiteY112" fmla="*/ 1314450 h 1398270"/>
                <a:gd name="connsiteX113" fmla="*/ 335280 w 1786890"/>
                <a:gd name="connsiteY113" fmla="*/ 1306830 h 1398270"/>
                <a:gd name="connsiteX114" fmla="*/ 308610 w 1786890"/>
                <a:gd name="connsiteY114" fmla="*/ 1295400 h 1398270"/>
                <a:gd name="connsiteX115" fmla="*/ 297180 w 1786890"/>
                <a:gd name="connsiteY115" fmla="*/ 1287780 h 1398270"/>
                <a:gd name="connsiteX116" fmla="*/ 281940 w 1786890"/>
                <a:gd name="connsiteY116" fmla="*/ 1283970 h 1398270"/>
                <a:gd name="connsiteX117" fmla="*/ 266700 w 1786890"/>
                <a:gd name="connsiteY117" fmla="*/ 1272540 h 1398270"/>
                <a:gd name="connsiteX118" fmla="*/ 255270 w 1786890"/>
                <a:gd name="connsiteY118" fmla="*/ 1268730 h 1398270"/>
                <a:gd name="connsiteX119" fmla="*/ 240030 w 1786890"/>
                <a:gd name="connsiteY119" fmla="*/ 1257300 h 1398270"/>
                <a:gd name="connsiteX120" fmla="*/ 217170 w 1786890"/>
                <a:gd name="connsiteY120" fmla="*/ 1249680 h 1398270"/>
                <a:gd name="connsiteX121" fmla="*/ 194310 w 1786890"/>
                <a:gd name="connsiteY121" fmla="*/ 1238250 h 1398270"/>
                <a:gd name="connsiteX122" fmla="*/ 167640 w 1786890"/>
                <a:gd name="connsiteY122" fmla="*/ 1223010 h 1398270"/>
                <a:gd name="connsiteX123" fmla="*/ 156210 w 1786890"/>
                <a:gd name="connsiteY123" fmla="*/ 1219200 h 1398270"/>
                <a:gd name="connsiteX124" fmla="*/ 144780 w 1786890"/>
                <a:gd name="connsiteY124" fmla="*/ 1211580 h 1398270"/>
                <a:gd name="connsiteX125" fmla="*/ 133350 w 1786890"/>
                <a:gd name="connsiteY125" fmla="*/ 1200150 h 1398270"/>
                <a:gd name="connsiteX126" fmla="*/ 118110 w 1786890"/>
                <a:gd name="connsiteY126" fmla="*/ 1196340 h 1398270"/>
                <a:gd name="connsiteX127" fmla="*/ 83820 w 1786890"/>
                <a:gd name="connsiteY127" fmla="*/ 1165860 h 1398270"/>
                <a:gd name="connsiteX128" fmla="*/ 76200 w 1786890"/>
                <a:gd name="connsiteY128" fmla="*/ 1154430 h 1398270"/>
                <a:gd name="connsiteX129" fmla="*/ 72390 w 1786890"/>
                <a:gd name="connsiteY129" fmla="*/ 1143000 h 1398270"/>
                <a:gd name="connsiteX130" fmla="*/ 57150 w 1786890"/>
                <a:gd name="connsiteY130" fmla="*/ 1120140 h 1398270"/>
                <a:gd name="connsiteX131" fmla="*/ 41910 w 1786890"/>
                <a:gd name="connsiteY131" fmla="*/ 1089660 h 1398270"/>
                <a:gd name="connsiteX132" fmla="*/ 38100 w 1786890"/>
                <a:gd name="connsiteY132" fmla="*/ 1074420 h 1398270"/>
                <a:gd name="connsiteX133" fmla="*/ 34290 w 1786890"/>
                <a:gd name="connsiteY133" fmla="*/ 1062990 h 1398270"/>
                <a:gd name="connsiteX134" fmla="*/ 26670 w 1786890"/>
                <a:gd name="connsiteY134" fmla="*/ 1036320 h 1398270"/>
                <a:gd name="connsiteX135" fmla="*/ 19050 w 1786890"/>
                <a:gd name="connsiteY135" fmla="*/ 1017270 h 1398270"/>
                <a:gd name="connsiteX136" fmla="*/ 15240 w 1786890"/>
                <a:gd name="connsiteY136" fmla="*/ 994410 h 1398270"/>
                <a:gd name="connsiteX137" fmla="*/ 11430 w 1786890"/>
                <a:gd name="connsiteY137" fmla="*/ 979170 h 1398270"/>
                <a:gd name="connsiteX138" fmla="*/ 7620 w 1786890"/>
                <a:gd name="connsiteY138" fmla="*/ 944880 h 1398270"/>
                <a:gd name="connsiteX139" fmla="*/ 0 w 1786890"/>
                <a:gd name="connsiteY139" fmla="*/ 914400 h 1398270"/>
                <a:gd name="connsiteX140" fmla="*/ 3810 w 1786890"/>
                <a:gd name="connsiteY140" fmla="*/ 720090 h 1398270"/>
                <a:gd name="connsiteX141" fmla="*/ 7620 w 1786890"/>
                <a:gd name="connsiteY141" fmla="*/ 708660 h 1398270"/>
                <a:gd name="connsiteX142" fmla="*/ 15240 w 1786890"/>
                <a:gd name="connsiteY142" fmla="*/ 666750 h 1398270"/>
                <a:gd name="connsiteX143" fmla="*/ 22860 w 1786890"/>
                <a:gd name="connsiteY143" fmla="*/ 647700 h 1398270"/>
                <a:gd name="connsiteX144" fmla="*/ 30480 w 1786890"/>
                <a:gd name="connsiteY144" fmla="*/ 624840 h 1398270"/>
                <a:gd name="connsiteX145" fmla="*/ 49530 w 1786890"/>
                <a:gd name="connsiteY145" fmla="*/ 594360 h 1398270"/>
                <a:gd name="connsiteX146" fmla="*/ 60960 w 1786890"/>
                <a:gd name="connsiteY146" fmla="*/ 563880 h 1398270"/>
                <a:gd name="connsiteX147" fmla="*/ 72390 w 1786890"/>
                <a:gd name="connsiteY147" fmla="*/ 552450 h 1398270"/>
                <a:gd name="connsiteX148" fmla="*/ 80010 w 1786890"/>
                <a:gd name="connsiteY148" fmla="*/ 541020 h 1398270"/>
                <a:gd name="connsiteX149" fmla="*/ 91440 w 1786890"/>
                <a:gd name="connsiteY149" fmla="*/ 525780 h 1398270"/>
                <a:gd name="connsiteX150" fmla="*/ 95250 w 1786890"/>
                <a:gd name="connsiteY150" fmla="*/ 514350 h 1398270"/>
                <a:gd name="connsiteX151" fmla="*/ 106680 w 1786890"/>
                <a:gd name="connsiteY151" fmla="*/ 499110 h 1398270"/>
                <a:gd name="connsiteX152" fmla="*/ 125730 w 1786890"/>
                <a:gd name="connsiteY152" fmla="*/ 476250 h 1398270"/>
                <a:gd name="connsiteX153" fmla="*/ 129540 w 1786890"/>
                <a:gd name="connsiteY153" fmla="*/ 464820 h 1398270"/>
                <a:gd name="connsiteX154" fmla="*/ 152400 w 1786890"/>
                <a:gd name="connsiteY154" fmla="*/ 445770 h 1398270"/>
                <a:gd name="connsiteX155" fmla="*/ 163830 w 1786890"/>
                <a:gd name="connsiteY155" fmla="*/ 434340 h 1398270"/>
                <a:gd name="connsiteX156" fmla="*/ 175260 w 1786890"/>
                <a:gd name="connsiteY156" fmla="*/ 419100 h 1398270"/>
                <a:gd name="connsiteX157" fmla="*/ 198120 w 1786890"/>
                <a:gd name="connsiteY157" fmla="*/ 396240 h 1398270"/>
                <a:gd name="connsiteX158" fmla="*/ 205740 w 1786890"/>
                <a:gd name="connsiteY158" fmla="*/ 384810 h 1398270"/>
                <a:gd name="connsiteX159" fmla="*/ 217170 w 1786890"/>
                <a:gd name="connsiteY159" fmla="*/ 377190 h 1398270"/>
                <a:gd name="connsiteX160" fmla="*/ 228600 w 1786890"/>
                <a:gd name="connsiteY160" fmla="*/ 365760 h 1398270"/>
                <a:gd name="connsiteX161" fmla="*/ 240030 w 1786890"/>
                <a:gd name="connsiteY161" fmla="*/ 358140 h 1398270"/>
                <a:gd name="connsiteX162" fmla="*/ 251460 w 1786890"/>
                <a:gd name="connsiteY162" fmla="*/ 346710 h 1398270"/>
                <a:gd name="connsiteX163" fmla="*/ 274320 w 1786890"/>
                <a:gd name="connsiteY163" fmla="*/ 331470 h 1398270"/>
                <a:gd name="connsiteX164" fmla="*/ 285750 w 1786890"/>
                <a:gd name="connsiteY164" fmla="*/ 320040 h 1398270"/>
                <a:gd name="connsiteX165" fmla="*/ 300990 w 1786890"/>
                <a:gd name="connsiteY165" fmla="*/ 312420 h 1398270"/>
                <a:gd name="connsiteX166" fmla="*/ 323850 w 1786890"/>
                <a:gd name="connsiteY166" fmla="*/ 297180 h 1398270"/>
                <a:gd name="connsiteX167" fmla="*/ 350520 w 1786890"/>
                <a:gd name="connsiteY167" fmla="*/ 278130 h 1398270"/>
                <a:gd name="connsiteX168" fmla="*/ 373380 w 1786890"/>
                <a:gd name="connsiteY168" fmla="*/ 262890 h 1398270"/>
                <a:gd name="connsiteX169" fmla="*/ 384810 w 1786890"/>
                <a:gd name="connsiteY169" fmla="*/ 259080 h 1398270"/>
                <a:gd name="connsiteX170" fmla="*/ 392430 w 1786890"/>
                <a:gd name="connsiteY170" fmla="*/ 247650 h 1398270"/>
                <a:gd name="connsiteX171" fmla="*/ 438150 w 1786890"/>
                <a:gd name="connsiteY171" fmla="*/ 243840 h 139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786890" h="1398270">
                  <a:moveTo>
                    <a:pt x="438150" y="243840"/>
                  </a:moveTo>
                  <a:cubicBezTo>
                    <a:pt x="455295" y="243840"/>
                    <a:pt x="476294" y="245840"/>
                    <a:pt x="495300" y="247650"/>
                  </a:cubicBezTo>
                  <a:cubicBezTo>
                    <a:pt x="502990" y="248382"/>
                    <a:pt x="510453" y="250928"/>
                    <a:pt x="518160" y="251460"/>
                  </a:cubicBezTo>
                  <a:cubicBezTo>
                    <a:pt x="547328" y="253472"/>
                    <a:pt x="576580" y="254000"/>
                    <a:pt x="605790" y="255270"/>
                  </a:cubicBezTo>
                  <a:cubicBezTo>
                    <a:pt x="643890" y="254000"/>
                    <a:pt x="682039" y="253766"/>
                    <a:pt x="720090" y="251460"/>
                  </a:cubicBezTo>
                  <a:cubicBezTo>
                    <a:pt x="724099" y="251217"/>
                    <a:pt x="727658" y="248753"/>
                    <a:pt x="731520" y="247650"/>
                  </a:cubicBezTo>
                  <a:cubicBezTo>
                    <a:pt x="735582" y="246489"/>
                    <a:pt x="753354" y="242717"/>
                    <a:pt x="758190" y="240030"/>
                  </a:cubicBezTo>
                  <a:cubicBezTo>
                    <a:pt x="797492" y="218195"/>
                    <a:pt x="766617" y="229601"/>
                    <a:pt x="792480" y="220980"/>
                  </a:cubicBezTo>
                  <a:cubicBezTo>
                    <a:pt x="799186" y="200862"/>
                    <a:pt x="794062" y="212892"/>
                    <a:pt x="811530" y="186690"/>
                  </a:cubicBezTo>
                  <a:cubicBezTo>
                    <a:pt x="814070" y="182880"/>
                    <a:pt x="817702" y="179604"/>
                    <a:pt x="819150" y="175260"/>
                  </a:cubicBezTo>
                  <a:cubicBezTo>
                    <a:pt x="824664" y="158718"/>
                    <a:pt x="820120" y="166670"/>
                    <a:pt x="834390" y="152400"/>
                  </a:cubicBezTo>
                  <a:cubicBezTo>
                    <a:pt x="835660" y="148590"/>
                    <a:pt x="836404" y="144562"/>
                    <a:pt x="838200" y="140970"/>
                  </a:cubicBezTo>
                  <a:cubicBezTo>
                    <a:pt x="840248" y="136874"/>
                    <a:pt x="844016" y="133749"/>
                    <a:pt x="845820" y="129540"/>
                  </a:cubicBezTo>
                  <a:cubicBezTo>
                    <a:pt x="847883" y="124727"/>
                    <a:pt x="848125" y="119316"/>
                    <a:pt x="849630" y="114300"/>
                  </a:cubicBezTo>
                  <a:cubicBezTo>
                    <a:pt x="852864" y="103521"/>
                    <a:pt x="856121" y="88759"/>
                    <a:pt x="864870" y="80010"/>
                  </a:cubicBezTo>
                  <a:cubicBezTo>
                    <a:pt x="868108" y="76772"/>
                    <a:pt x="872490" y="74930"/>
                    <a:pt x="876300" y="72390"/>
                  </a:cubicBezTo>
                  <a:lnTo>
                    <a:pt x="891540" y="26670"/>
                  </a:lnTo>
                  <a:cubicBezTo>
                    <a:pt x="892810" y="22860"/>
                    <a:pt x="892008" y="17468"/>
                    <a:pt x="895350" y="15240"/>
                  </a:cubicBezTo>
                  <a:lnTo>
                    <a:pt x="918210" y="0"/>
                  </a:lnTo>
                  <a:cubicBezTo>
                    <a:pt x="941070" y="1270"/>
                    <a:pt x="963998" y="1639"/>
                    <a:pt x="986790" y="3810"/>
                  </a:cubicBezTo>
                  <a:cubicBezTo>
                    <a:pt x="990788" y="4191"/>
                    <a:pt x="994324" y="6646"/>
                    <a:pt x="998220" y="7620"/>
                  </a:cubicBezTo>
                  <a:cubicBezTo>
                    <a:pt x="1006915" y="9794"/>
                    <a:pt x="1019991" y="10885"/>
                    <a:pt x="1028700" y="15240"/>
                  </a:cubicBezTo>
                  <a:cubicBezTo>
                    <a:pt x="1032796" y="17288"/>
                    <a:pt x="1036320" y="20320"/>
                    <a:pt x="1040130" y="22860"/>
                  </a:cubicBezTo>
                  <a:lnTo>
                    <a:pt x="1047750" y="45720"/>
                  </a:lnTo>
                  <a:cubicBezTo>
                    <a:pt x="1049020" y="49530"/>
                    <a:pt x="1048720" y="54310"/>
                    <a:pt x="1051560" y="57150"/>
                  </a:cubicBezTo>
                  <a:cubicBezTo>
                    <a:pt x="1081279" y="86869"/>
                    <a:pt x="1043126" y="51126"/>
                    <a:pt x="1078230" y="76200"/>
                  </a:cubicBezTo>
                  <a:cubicBezTo>
                    <a:pt x="1082615" y="79332"/>
                    <a:pt x="1085177" y="84641"/>
                    <a:pt x="1089660" y="87630"/>
                  </a:cubicBezTo>
                  <a:cubicBezTo>
                    <a:pt x="1093002" y="89858"/>
                    <a:pt x="1097498" y="89644"/>
                    <a:pt x="1101090" y="91440"/>
                  </a:cubicBezTo>
                  <a:cubicBezTo>
                    <a:pt x="1105186" y="93488"/>
                    <a:pt x="1108424" y="97012"/>
                    <a:pt x="1112520" y="99060"/>
                  </a:cubicBezTo>
                  <a:cubicBezTo>
                    <a:pt x="1116112" y="100856"/>
                    <a:pt x="1120358" y="101074"/>
                    <a:pt x="1123950" y="102870"/>
                  </a:cubicBezTo>
                  <a:cubicBezTo>
                    <a:pt x="1128046" y="104918"/>
                    <a:pt x="1130994" y="109174"/>
                    <a:pt x="1135380" y="110490"/>
                  </a:cubicBezTo>
                  <a:cubicBezTo>
                    <a:pt x="1143982" y="113070"/>
                    <a:pt x="1153215" y="112694"/>
                    <a:pt x="1162050" y="114300"/>
                  </a:cubicBezTo>
                  <a:cubicBezTo>
                    <a:pt x="1167202" y="115237"/>
                    <a:pt x="1172210" y="116840"/>
                    <a:pt x="1177290" y="118110"/>
                  </a:cubicBezTo>
                  <a:cubicBezTo>
                    <a:pt x="1267126" y="114367"/>
                    <a:pt x="1270334" y="111693"/>
                    <a:pt x="1360170" y="118110"/>
                  </a:cubicBezTo>
                  <a:cubicBezTo>
                    <a:pt x="1367498" y="118633"/>
                    <a:pt x="1394531" y="128294"/>
                    <a:pt x="1398270" y="129540"/>
                  </a:cubicBezTo>
                  <a:cubicBezTo>
                    <a:pt x="1402080" y="130810"/>
                    <a:pt x="1406358" y="131122"/>
                    <a:pt x="1409700" y="133350"/>
                  </a:cubicBezTo>
                  <a:cubicBezTo>
                    <a:pt x="1417320" y="138430"/>
                    <a:pt x="1423872" y="145694"/>
                    <a:pt x="1432560" y="148590"/>
                  </a:cubicBezTo>
                  <a:cubicBezTo>
                    <a:pt x="1461290" y="158167"/>
                    <a:pt x="1425877" y="145248"/>
                    <a:pt x="1455420" y="160020"/>
                  </a:cubicBezTo>
                  <a:cubicBezTo>
                    <a:pt x="1486968" y="175794"/>
                    <a:pt x="1445523" y="149612"/>
                    <a:pt x="1478280" y="171450"/>
                  </a:cubicBezTo>
                  <a:cubicBezTo>
                    <a:pt x="1480820" y="175260"/>
                    <a:pt x="1482454" y="179865"/>
                    <a:pt x="1485900" y="182880"/>
                  </a:cubicBezTo>
                  <a:cubicBezTo>
                    <a:pt x="1492792" y="188911"/>
                    <a:pt x="1508760" y="198120"/>
                    <a:pt x="1508760" y="198120"/>
                  </a:cubicBezTo>
                  <a:cubicBezTo>
                    <a:pt x="1511300" y="201930"/>
                    <a:pt x="1514332" y="205454"/>
                    <a:pt x="1516380" y="209550"/>
                  </a:cubicBezTo>
                  <a:cubicBezTo>
                    <a:pt x="1521513" y="219817"/>
                    <a:pt x="1518104" y="223917"/>
                    <a:pt x="1527810" y="232410"/>
                  </a:cubicBezTo>
                  <a:cubicBezTo>
                    <a:pt x="1534702" y="238441"/>
                    <a:pt x="1543050" y="242570"/>
                    <a:pt x="1550670" y="247650"/>
                  </a:cubicBezTo>
                  <a:lnTo>
                    <a:pt x="1573530" y="262890"/>
                  </a:lnTo>
                  <a:cubicBezTo>
                    <a:pt x="1577340" y="265430"/>
                    <a:pt x="1581722" y="267272"/>
                    <a:pt x="1584960" y="270510"/>
                  </a:cubicBezTo>
                  <a:cubicBezTo>
                    <a:pt x="1611058" y="296608"/>
                    <a:pt x="1598854" y="287392"/>
                    <a:pt x="1619250" y="300990"/>
                  </a:cubicBezTo>
                  <a:cubicBezTo>
                    <a:pt x="1621790" y="304800"/>
                    <a:pt x="1623632" y="309182"/>
                    <a:pt x="1626870" y="312420"/>
                  </a:cubicBezTo>
                  <a:cubicBezTo>
                    <a:pt x="1630108" y="315658"/>
                    <a:pt x="1635285" y="316594"/>
                    <a:pt x="1638300" y="320040"/>
                  </a:cubicBezTo>
                  <a:cubicBezTo>
                    <a:pt x="1669415" y="355600"/>
                    <a:pt x="1639253" y="333375"/>
                    <a:pt x="1664970" y="350520"/>
                  </a:cubicBezTo>
                  <a:cubicBezTo>
                    <a:pt x="1672257" y="372380"/>
                    <a:pt x="1663562" y="351975"/>
                    <a:pt x="1680210" y="373380"/>
                  </a:cubicBezTo>
                  <a:cubicBezTo>
                    <a:pt x="1685833" y="380609"/>
                    <a:pt x="1688974" y="389764"/>
                    <a:pt x="1695450" y="396240"/>
                  </a:cubicBezTo>
                  <a:cubicBezTo>
                    <a:pt x="1699260" y="400050"/>
                    <a:pt x="1703572" y="403417"/>
                    <a:pt x="1706880" y="407670"/>
                  </a:cubicBezTo>
                  <a:cubicBezTo>
                    <a:pt x="1712503" y="414899"/>
                    <a:pt x="1717040" y="422910"/>
                    <a:pt x="1722120" y="430530"/>
                  </a:cubicBezTo>
                  <a:lnTo>
                    <a:pt x="1737360" y="453390"/>
                  </a:lnTo>
                  <a:lnTo>
                    <a:pt x="1744980" y="464820"/>
                  </a:lnTo>
                  <a:cubicBezTo>
                    <a:pt x="1747520" y="468630"/>
                    <a:pt x="1751152" y="471906"/>
                    <a:pt x="1752600" y="476250"/>
                  </a:cubicBezTo>
                  <a:cubicBezTo>
                    <a:pt x="1757858" y="492024"/>
                    <a:pt x="1754182" y="484338"/>
                    <a:pt x="1764030" y="499110"/>
                  </a:cubicBezTo>
                  <a:cubicBezTo>
                    <a:pt x="1765300" y="516890"/>
                    <a:pt x="1765974" y="534723"/>
                    <a:pt x="1767840" y="552450"/>
                  </a:cubicBezTo>
                  <a:cubicBezTo>
                    <a:pt x="1768518" y="558890"/>
                    <a:pt x="1770492" y="565129"/>
                    <a:pt x="1771650" y="571500"/>
                  </a:cubicBezTo>
                  <a:cubicBezTo>
                    <a:pt x="1773032" y="579101"/>
                    <a:pt x="1774502" y="586695"/>
                    <a:pt x="1775460" y="594360"/>
                  </a:cubicBezTo>
                  <a:cubicBezTo>
                    <a:pt x="1777043" y="607025"/>
                    <a:pt x="1777329" y="619845"/>
                    <a:pt x="1779270" y="632460"/>
                  </a:cubicBezTo>
                  <a:cubicBezTo>
                    <a:pt x="1779881" y="636429"/>
                    <a:pt x="1782106" y="639994"/>
                    <a:pt x="1783080" y="643890"/>
                  </a:cubicBezTo>
                  <a:cubicBezTo>
                    <a:pt x="1784651" y="650172"/>
                    <a:pt x="1785620" y="656590"/>
                    <a:pt x="1786890" y="662940"/>
                  </a:cubicBezTo>
                  <a:cubicBezTo>
                    <a:pt x="1785620" y="699770"/>
                    <a:pt x="1785379" y="736650"/>
                    <a:pt x="1783080" y="773430"/>
                  </a:cubicBezTo>
                  <a:cubicBezTo>
                    <a:pt x="1782183" y="787782"/>
                    <a:pt x="1769365" y="795782"/>
                    <a:pt x="1756410" y="800100"/>
                  </a:cubicBezTo>
                  <a:cubicBezTo>
                    <a:pt x="1727407" y="809768"/>
                    <a:pt x="1741426" y="806145"/>
                    <a:pt x="1714500" y="811530"/>
                  </a:cubicBezTo>
                  <a:lnTo>
                    <a:pt x="1607820" y="807720"/>
                  </a:lnTo>
                  <a:cubicBezTo>
                    <a:pt x="1597597" y="807152"/>
                    <a:pt x="1587577" y="803713"/>
                    <a:pt x="1577340" y="803910"/>
                  </a:cubicBezTo>
                  <a:cubicBezTo>
                    <a:pt x="1521413" y="804986"/>
                    <a:pt x="1409700" y="811530"/>
                    <a:pt x="1409700" y="811530"/>
                  </a:cubicBezTo>
                  <a:cubicBezTo>
                    <a:pt x="1405890" y="812800"/>
                    <a:pt x="1402132" y="814237"/>
                    <a:pt x="1398270" y="815340"/>
                  </a:cubicBezTo>
                  <a:cubicBezTo>
                    <a:pt x="1393235" y="816779"/>
                    <a:pt x="1387843" y="817087"/>
                    <a:pt x="1383030" y="819150"/>
                  </a:cubicBezTo>
                  <a:cubicBezTo>
                    <a:pt x="1378821" y="820954"/>
                    <a:pt x="1375410" y="824230"/>
                    <a:pt x="1371600" y="826770"/>
                  </a:cubicBezTo>
                  <a:lnTo>
                    <a:pt x="1360170" y="861060"/>
                  </a:lnTo>
                  <a:lnTo>
                    <a:pt x="1356360" y="872490"/>
                  </a:lnTo>
                  <a:cubicBezTo>
                    <a:pt x="1361632" y="991105"/>
                    <a:pt x="1368383" y="1021588"/>
                    <a:pt x="1360170" y="1120140"/>
                  </a:cubicBezTo>
                  <a:cubicBezTo>
                    <a:pt x="1359926" y="1123070"/>
                    <a:pt x="1354534" y="1142842"/>
                    <a:pt x="1352550" y="1146810"/>
                  </a:cubicBezTo>
                  <a:cubicBezTo>
                    <a:pt x="1350502" y="1150906"/>
                    <a:pt x="1346978" y="1154144"/>
                    <a:pt x="1344930" y="1158240"/>
                  </a:cubicBezTo>
                  <a:cubicBezTo>
                    <a:pt x="1343134" y="1161832"/>
                    <a:pt x="1343070" y="1166159"/>
                    <a:pt x="1341120" y="1169670"/>
                  </a:cubicBezTo>
                  <a:lnTo>
                    <a:pt x="1318260" y="1203960"/>
                  </a:lnTo>
                  <a:lnTo>
                    <a:pt x="1310640" y="1215390"/>
                  </a:lnTo>
                  <a:cubicBezTo>
                    <a:pt x="1308100" y="1219200"/>
                    <a:pt x="1306258" y="1223582"/>
                    <a:pt x="1303020" y="1226820"/>
                  </a:cubicBezTo>
                  <a:cubicBezTo>
                    <a:pt x="1299210" y="1230630"/>
                    <a:pt x="1294898" y="1233997"/>
                    <a:pt x="1291590" y="1238250"/>
                  </a:cubicBezTo>
                  <a:cubicBezTo>
                    <a:pt x="1257954" y="1281497"/>
                    <a:pt x="1286336" y="1244947"/>
                    <a:pt x="1272540" y="1272540"/>
                  </a:cubicBezTo>
                  <a:cubicBezTo>
                    <a:pt x="1270492" y="1276636"/>
                    <a:pt x="1266968" y="1279874"/>
                    <a:pt x="1264920" y="1283970"/>
                  </a:cubicBezTo>
                  <a:cubicBezTo>
                    <a:pt x="1263124" y="1287562"/>
                    <a:pt x="1263950" y="1292560"/>
                    <a:pt x="1261110" y="1295400"/>
                  </a:cubicBezTo>
                  <a:cubicBezTo>
                    <a:pt x="1258270" y="1298240"/>
                    <a:pt x="1253490" y="1297940"/>
                    <a:pt x="1249680" y="1299210"/>
                  </a:cubicBezTo>
                  <a:cubicBezTo>
                    <a:pt x="1246581" y="1308506"/>
                    <a:pt x="1245636" y="1314684"/>
                    <a:pt x="1238250" y="1322070"/>
                  </a:cubicBezTo>
                  <a:cubicBezTo>
                    <a:pt x="1235012" y="1325308"/>
                    <a:pt x="1230338" y="1326759"/>
                    <a:pt x="1226820" y="1329690"/>
                  </a:cubicBezTo>
                  <a:cubicBezTo>
                    <a:pt x="1222681" y="1333139"/>
                    <a:pt x="1219873" y="1338131"/>
                    <a:pt x="1215390" y="1341120"/>
                  </a:cubicBezTo>
                  <a:cubicBezTo>
                    <a:pt x="1212048" y="1343348"/>
                    <a:pt x="1207471" y="1342980"/>
                    <a:pt x="1203960" y="1344930"/>
                  </a:cubicBezTo>
                  <a:cubicBezTo>
                    <a:pt x="1195954" y="1349378"/>
                    <a:pt x="1189788" y="1357274"/>
                    <a:pt x="1181100" y="1360170"/>
                  </a:cubicBezTo>
                  <a:cubicBezTo>
                    <a:pt x="1139415" y="1374065"/>
                    <a:pt x="1202555" y="1351905"/>
                    <a:pt x="1158240" y="1371600"/>
                  </a:cubicBezTo>
                  <a:cubicBezTo>
                    <a:pt x="1150900" y="1374862"/>
                    <a:pt x="1143000" y="1376680"/>
                    <a:pt x="1135380" y="1379220"/>
                  </a:cubicBezTo>
                  <a:lnTo>
                    <a:pt x="1123950" y="1383030"/>
                  </a:lnTo>
                  <a:cubicBezTo>
                    <a:pt x="1114061" y="1386326"/>
                    <a:pt x="1104068" y="1390182"/>
                    <a:pt x="1093470" y="1390650"/>
                  </a:cubicBezTo>
                  <a:cubicBezTo>
                    <a:pt x="1013497" y="1394178"/>
                    <a:pt x="853440" y="1398270"/>
                    <a:pt x="853440" y="1398270"/>
                  </a:cubicBezTo>
                  <a:cubicBezTo>
                    <a:pt x="816610" y="1397000"/>
                    <a:pt x="779742" y="1396562"/>
                    <a:pt x="742950" y="1394460"/>
                  </a:cubicBezTo>
                  <a:cubicBezTo>
                    <a:pt x="735237" y="1394019"/>
                    <a:pt x="727771" y="1391473"/>
                    <a:pt x="720090" y="1390650"/>
                  </a:cubicBezTo>
                  <a:cubicBezTo>
                    <a:pt x="692194" y="1387661"/>
                    <a:pt x="663943" y="1387642"/>
                    <a:pt x="636270" y="1383030"/>
                  </a:cubicBezTo>
                  <a:cubicBezTo>
                    <a:pt x="628650" y="1381760"/>
                    <a:pt x="620904" y="1381094"/>
                    <a:pt x="613410" y="1379220"/>
                  </a:cubicBezTo>
                  <a:cubicBezTo>
                    <a:pt x="605618" y="1377272"/>
                    <a:pt x="598520" y="1372596"/>
                    <a:pt x="590550" y="1371600"/>
                  </a:cubicBezTo>
                  <a:lnTo>
                    <a:pt x="560070" y="1367790"/>
                  </a:lnTo>
                  <a:cubicBezTo>
                    <a:pt x="511028" y="1351443"/>
                    <a:pt x="561242" y="1367130"/>
                    <a:pt x="518160" y="1356360"/>
                  </a:cubicBezTo>
                  <a:cubicBezTo>
                    <a:pt x="514264" y="1355386"/>
                    <a:pt x="510592" y="1353653"/>
                    <a:pt x="506730" y="1352550"/>
                  </a:cubicBezTo>
                  <a:cubicBezTo>
                    <a:pt x="501695" y="1351111"/>
                    <a:pt x="496525" y="1350179"/>
                    <a:pt x="491490" y="1348740"/>
                  </a:cubicBezTo>
                  <a:cubicBezTo>
                    <a:pt x="487628" y="1347637"/>
                    <a:pt x="483922" y="1346033"/>
                    <a:pt x="480060" y="1344930"/>
                  </a:cubicBezTo>
                  <a:cubicBezTo>
                    <a:pt x="475025" y="1343491"/>
                    <a:pt x="469855" y="1342559"/>
                    <a:pt x="464820" y="1341120"/>
                  </a:cubicBezTo>
                  <a:cubicBezTo>
                    <a:pt x="460958" y="1340017"/>
                    <a:pt x="457252" y="1338413"/>
                    <a:pt x="453390" y="1337310"/>
                  </a:cubicBezTo>
                  <a:cubicBezTo>
                    <a:pt x="448355" y="1335871"/>
                    <a:pt x="443166" y="1335005"/>
                    <a:pt x="438150" y="1333500"/>
                  </a:cubicBezTo>
                  <a:cubicBezTo>
                    <a:pt x="430457" y="1331192"/>
                    <a:pt x="423166" y="1327455"/>
                    <a:pt x="415290" y="1325880"/>
                  </a:cubicBezTo>
                  <a:cubicBezTo>
                    <a:pt x="402590" y="1323340"/>
                    <a:pt x="389477" y="1322356"/>
                    <a:pt x="377190" y="1318260"/>
                  </a:cubicBezTo>
                  <a:cubicBezTo>
                    <a:pt x="373380" y="1316990"/>
                    <a:pt x="369635" y="1315507"/>
                    <a:pt x="365760" y="1314450"/>
                  </a:cubicBezTo>
                  <a:cubicBezTo>
                    <a:pt x="355656" y="1311694"/>
                    <a:pt x="345215" y="1310142"/>
                    <a:pt x="335280" y="1306830"/>
                  </a:cubicBezTo>
                  <a:cubicBezTo>
                    <a:pt x="322457" y="1302556"/>
                    <a:pt x="321792" y="1302933"/>
                    <a:pt x="308610" y="1295400"/>
                  </a:cubicBezTo>
                  <a:cubicBezTo>
                    <a:pt x="304634" y="1293128"/>
                    <a:pt x="301389" y="1289584"/>
                    <a:pt x="297180" y="1287780"/>
                  </a:cubicBezTo>
                  <a:cubicBezTo>
                    <a:pt x="292367" y="1285717"/>
                    <a:pt x="287020" y="1285240"/>
                    <a:pt x="281940" y="1283970"/>
                  </a:cubicBezTo>
                  <a:cubicBezTo>
                    <a:pt x="276860" y="1280160"/>
                    <a:pt x="272213" y="1275690"/>
                    <a:pt x="266700" y="1272540"/>
                  </a:cubicBezTo>
                  <a:cubicBezTo>
                    <a:pt x="263213" y="1270547"/>
                    <a:pt x="258757" y="1270723"/>
                    <a:pt x="255270" y="1268730"/>
                  </a:cubicBezTo>
                  <a:cubicBezTo>
                    <a:pt x="249757" y="1265580"/>
                    <a:pt x="245710" y="1260140"/>
                    <a:pt x="240030" y="1257300"/>
                  </a:cubicBezTo>
                  <a:cubicBezTo>
                    <a:pt x="232846" y="1253708"/>
                    <a:pt x="223853" y="1254135"/>
                    <a:pt x="217170" y="1249680"/>
                  </a:cubicBezTo>
                  <a:cubicBezTo>
                    <a:pt x="184413" y="1227842"/>
                    <a:pt x="225858" y="1254024"/>
                    <a:pt x="194310" y="1238250"/>
                  </a:cubicBezTo>
                  <a:cubicBezTo>
                    <a:pt x="156046" y="1219118"/>
                    <a:pt x="214397" y="1243049"/>
                    <a:pt x="167640" y="1223010"/>
                  </a:cubicBezTo>
                  <a:cubicBezTo>
                    <a:pt x="163949" y="1221428"/>
                    <a:pt x="159802" y="1220996"/>
                    <a:pt x="156210" y="1219200"/>
                  </a:cubicBezTo>
                  <a:cubicBezTo>
                    <a:pt x="152114" y="1217152"/>
                    <a:pt x="148298" y="1214511"/>
                    <a:pt x="144780" y="1211580"/>
                  </a:cubicBezTo>
                  <a:cubicBezTo>
                    <a:pt x="140641" y="1208131"/>
                    <a:pt x="138028" y="1202823"/>
                    <a:pt x="133350" y="1200150"/>
                  </a:cubicBezTo>
                  <a:cubicBezTo>
                    <a:pt x="128804" y="1197552"/>
                    <a:pt x="123190" y="1197610"/>
                    <a:pt x="118110" y="1196340"/>
                  </a:cubicBezTo>
                  <a:cubicBezTo>
                    <a:pt x="104367" y="1187178"/>
                    <a:pt x="94259" y="1181519"/>
                    <a:pt x="83820" y="1165860"/>
                  </a:cubicBezTo>
                  <a:cubicBezTo>
                    <a:pt x="81280" y="1162050"/>
                    <a:pt x="78248" y="1158526"/>
                    <a:pt x="76200" y="1154430"/>
                  </a:cubicBezTo>
                  <a:cubicBezTo>
                    <a:pt x="74404" y="1150838"/>
                    <a:pt x="74340" y="1146511"/>
                    <a:pt x="72390" y="1143000"/>
                  </a:cubicBezTo>
                  <a:cubicBezTo>
                    <a:pt x="67942" y="1134994"/>
                    <a:pt x="57150" y="1120140"/>
                    <a:pt x="57150" y="1120140"/>
                  </a:cubicBezTo>
                  <a:cubicBezTo>
                    <a:pt x="47794" y="1082718"/>
                    <a:pt x="61339" y="1128518"/>
                    <a:pt x="41910" y="1089660"/>
                  </a:cubicBezTo>
                  <a:cubicBezTo>
                    <a:pt x="39568" y="1084976"/>
                    <a:pt x="39539" y="1079455"/>
                    <a:pt x="38100" y="1074420"/>
                  </a:cubicBezTo>
                  <a:cubicBezTo>
                    <a:pt x="36997" y="1070558"/>
                    <a:pt x="35393" y="1066852"/>
                    <a:pt x="34290" y="1062990"/>
                  </a:cubicBezTo>
                  <a:cubicBezTo>
                    <a:pt x="29486" y="1046177"/>
                    <a:pt x="32151" y="1050936"/>
                    <a:pt x="26670" y="1036320"/>
                  </a:cubicBezTo>
                  <a:cubicBezTo>
                    <a:pt x="24269" y="1029916"/>
                    <a:pt x="21590" y="1023620"/>
                    <a:pt x="19050" y="1017270"/>
                  </a:cubicBezTo>
                  <a:cubicBezTo>
                    <a:pt x="17780" y="1009650"/>
                    <a:pt x="16755" y="1001985"/>
                    <a:pt x="15240" y="994410"/>
                  </a:cubicBezTo>
                  <a:cubicBezTo>
                    <a:pt x="14213" y="989275"/>
                    <a:pt x="12226" y="984345"/>
                    <a:pt x="11430" y="979170"/>
                  </a:cubicBezTo>
                  <a:cubicBezTo>
                    <a:pt x="9681" y="967803"/>
                    <a:pt x="9619" y="956205"/>
                    <a:pt x="7620" y="944880"/>
                  </a:cubicBezTo>
                  <a:cubicBezTo>
                    <a:pt x="5800" y="934567"/>
                    <a:pt x="0" y="914400"/>
                    <a:pt x="0" y="914400"/>
                  </a:cubicBezTo>
                  <a:cubicBezTo>
                    <a:pt x="1270" y="849630"/>
                    <a:pt x="1412" y="784828"/>
                    <a:pt x="3810" y="720090"/>
                  </a:cubicBezTo>
                  <a:cubicBezTo>
                    <a:pt x="3959" y="716077"/>
                    <a:pt x="6749" y="712580"/>
                    <a:pt x="7620" y="708660"/>
                  </a:cubicBezTo>
                  <a:cubicBezTo>
                    <a:pt x="9687" y="699358"/>
                    <a:pt x="12268" y="676655"/>
                    <a:pt x="15240" y="666750"/>
                  </a:cubicBezTo>
                  <a:cubicBezTo>
                    <a:pt x="17205" y="660199"/>
                    <a:pt x="20523" y="654127"/>
                    <a:pt x="22860" y="647700"/>
                  </a:cubicBezTo>
                  <a:cubicBezTo>
                    <a:pt x="25605" y="640151"/>
                    <a:pt x="26025" y="631523"/>
                    <a:pt x="30480" y="624840"/>
                  </a:cubicBezTo>
                  <a:cubicBezTo>
                    <a:pt x="42208" y="607248"/>
                    <a:pt x="35744" y="617337"/>
                    <a:pt x="49530" y="594360"/>
                  </a:cubicBezTo>
                  <a:cubicBezTo>
                    <a:pt x="52598" y="582088"/>
                    <a:pt x="53297" y="574608"/>
                    <a:pt x="60960" y="563880"/>
                  </a:cubicBezTo>
                  <a:cubicBezTo>
                    <a:pt x="64092" y="559495"/>
                    <a:pt x="68941" y="556589"/>
                    <a:pt x="72390" y="552450"/>
                  </a:cubicBezTo>
                  <a:cubicBezTo>
                    <a:pt x="75321" y="548932"/>
                    <a:pt x="77348" y="544746"/>
                    <a:pt x="80010" y="541020"/>
                  </a:cubicBezTo>
                  <a:cubicBezTo>
                    <a:pt x="83701" y="535853"/>
                    <a:pt x="87630" y="530860"/>
                    <a:pt x="91440" y="525780"/>
                  </a:cubicBezTo>
                  <a:cubicBezTo>
                    <a:pt x="92710" y="521970"/>
                    <a:pt x="93257" y="517837"/>
                    <a:pt x="95250" y="514350"/>
                  </a:cubicBezTo>
                  <a:cubicBezTo>
                    <a:pt x="98400" y="508837"/>
                    <a:pt x="102989" y="504277"/>
                    <a:pt x="106680" y="499110"/>
                  </a:cubicBezTo>
                  <a:cubicBezTo>
                    <a:pt x="119941" y="480545"/>
                    <a:pt x="107941" y="494039"/>
                    <a:pt x="125730" y="476250"/>
                  </a:cubicBezTo>
                  <a:cubicBezTo>
                    <a:pt x="127000" y="472440"/>
                    <a:pt x="127312" y="468162"/>
                    <a:pt x="129540" y="464820"/>
                  </a:cubicBezTo>
                  <a:cubicBezTo>
                    <a:pt x="137888" y="452298"/>
                    <a:pt x="141857" y="454555"/>
                    <a:pt x="152400" y="445770"/>
                  </a:cubicBezTo>
                  <a:cubicBezTo>
                    <a:pt x="156539" y="442321"/>
                    <a:pt x="160323" y="438431"/>
                    <a:pt x="163830" y="434340"/>
                  </a:cubicBezTo>
                  <a:cubicBezTo>
                    <a:pt x="167963" y="429519"/>
                    <a:pt x="171012" y="423820"/>
                    <a:pt x="175260" y="419100"/>
                  </a:cubicBezTo>
                  <a:cubicBezTo>
                    <a:pt x="182469" y="411090"/>
                    <a:pt x="192142" y="405206"/>
                    <a:pt x="198120" y="396240"/>
                  </a:cubicBezTo>
                  <a:cubicBezTo>
                    <a:pt x="200660" y="392430"/>
                    <a:pt x="202502" y="388048"/>
                    <a:pt x="205740" y="384810"/>
                  </a:cubicBezTo>
                  <a:cubicBezTo>
                    <a:pt x="208978" y="381572"/>
                    <a:pt x="213652" y="380121"/>
                    <a:pt x="217170" y="377190"/>
                  </a:cubicBezTo>
                  <a:cubicBezTo>
                    <a:pt x="221309" y="373741"/>
                    <a:pt x="224461" y="369209"/>
                    <a:pt x="228600" y="365760"/>
                  </a:cubicBezTo>
                  <a:cubicBezTo>
                    <a:pt x="232118" y="362829"/>
                    <a:pt x="236512" y="361071"/>
                    <a:pt x="240030" y="358140"/>
                  </a:cubicBezTo>
                  <a:cubicBezTo>
                    <a:pt x="244169" y="354691"/>
                    <a:pt x="247207" y="350018"/>
                    <a:pt x="251460" y="346710"/>
                  </a:cubicBezTo>
                  <a:cubicBezTo>
                    <a:pt x="258689" y="341087"/>
                    <a:pt x="267844" y="337946"/>
                    <a:pt x="274320" y="331470"/>
                  </a:cubicBezTo>
                  <a:cubicBezTo>
                    <a:pt x="278130" y="327660"/>
                    <a:pt x="281365" y="323172"/>
                    <a:pt x="285750" y="320040"/>
                  </a:cubicBezTo>
                  <a:cubicBezTo>
                    <a:pt x="290372" y="316739"/>
                    <a:pt x="296120" y="315342"/>
                    <a:pt x="300990" y="312420"/>
                  </a:cubicBezTo>
                  <a:cubicBezTo>
                    <a:pt x="308843" y="307708"/>
                    <a:pt x="316230" y="302260"/>
                    <a:pt x="323850" y="297180"/>
                  </a:cubicBezTo>
                  <a:cubicBezTo>
                    <a:pt x="361010" y="272406"/>
                    <a:pt x="303262" y="311211"/>
                    <a:pt x="350520" y="278130"/>
                  </a:cubicBezTo>
                  <a:cubicBezTo>
                    <a:pt x="358023" y="272878"/>
                    <a:pt x="364692" y="265786"/>
                    <a:pt x="373380" y="262890"/>
                  </a:cubicBezTo>
                  <a:lnTo>
                    <a:pt x="384810" y="259080"/>
                  </a:lnTo>
                  <a:cubicBezTo>
                    <a:pt x="387350" y="255270"/>
                    <a:pt x="388547" y="250077"/>
                    <a:pt x="392430" y="247650"/>
                  </a:cubicBezTo>
                  <a:cubicBezTo>
                    <a:pt x="411048" y="236014"/>
                    <a:pt x="421005" y="243840"/>
                    <a:pt x="438150" y="243840"/>
                  </a:cubicBezTo>
                  <a:close/>
                </a:path>
              </a:pathLst>
            </a:cu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noFill/>
                <a:latin typeface="Calibri"/>
              </a:endParaRPr>
            </a:p>
          </p:txBody>
        </p:sp>
        <p:grpSp>
          <p:nvGrpSpPr>
            <p:cNvPr id="3" name="Group 1"/>
            <p:cNvGrpSpPr>
              <a:grpSpLocks noChangeAspect="1"/>
            </p:cNvGrpSpPr>
            <p:nvPr/>
          </p:nvGrpSpPr>
          <p:grpSpPr bwMode="auto">
            <a:xfrm>
              <a:off x="5954850" y="1237143"/>
              <a:ext cx="1750364" cy="1351846"/>
              <a:chOff x="1143128" y="1903742"/>
              <a:chExt cx="3808721" cy="2897877"/>
            </a:xfrm>
          </p:grpSpPr>
          <p:sp>
            <p:nvSpPr>
              <p:cNvPr id="266" name="Oval 6"/>
              <p:cNvSpPr>
                <a:spLocks noChangeArrowheads="1"/>
              </p:cNvSpPr>
              <p:nvPr/>
            </p:nvSpPr>
            <p:spPr bwMode="auto">
              <a:xfrm>
                <a:off x="3125158" y="3808802"/>
                <a:ext cx="457393" cy="4575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67" name="Oval 7"/>
              <p:cNvSpPr>
                <a:spLocks noChangeArrowheads="1"/>
              </p:cNvSpPr>
              <p:nvPr/>
            </p:nvSpPr>
            <p:spPr bwMode="auto">
              <a:xfrm>
                <a:off x="1295591" y="3961321"/>
                <a:ext cx="457393" cy="4575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68" name="Oval 8"/>
              <p:cNvSpPr>
                <a:spLocks noChangeArrowheads="1"/>
              </p:cNvSpPr>
              <p:nvPr/>
            </p:nvSpPr>
            <p:spPr bwMode="auto">
              <a:xfrm>
                <a:off x="3199951" y="2286480"/>
                <a:ext cx="457393" cy="4575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69" name="Oval 12"/>
              <p:cNvSpPr>
                <a:spLocks noChangeArrowheads="1"/>
              </p:cNvSpPr>
              <p:nvPr/>
            </p:nvSpPr>
            <p:spPr bwMode="auto">
              <a:xfrm>
                <a:off x="4192406" y="2666340"/>
                <a:ext cx="606978" cy="61008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70" name="Oval 13"/>
              <p:cNvSpPr>
                <a:spLocks noChangeArrowheads="1"/>
              </p:cNvSpPr>
              <p:nvPr/>
            </p:nvSpPr>
            <p:spPr bwMode="auto">
              <a:xfrm>
                <a:off x="1980240" y="2896559"/>
                <a:ext cx="609856" cy="607203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71" name="Oval 14"/>
              <p:cNvSpPr>
                <a:spLocks noChangeArrowheads="1"/>
              </p:cNvSpPr>
              <p:nvPr/>
            </p:nvSpPr>
            <p:spPr bwMode="auto">
              <a:xfrm>
                <a:off x="1752983" y="3503762"/>
                <a:ext cx="152463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72" name="Oval 15"/>
              <p:cNvSpPr>
                <a:spLocks noChangeArrowheads="1"/>
              </p:cNvSpPr>
              <p:nvPr/>
            </p:nvSpPr>
            <p:spPr bwMode="auto">
              <a:xfrm>
                <a:off x="1905446" y="3886500"/>
                <a:ext cx="152465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73" name="Oval 16"/>
              <p:cNvSpPr>
                <a:spLocks noChangeArrowheads="1"/>
              </p:cNvSpPr>
              <p:nvPr/>
            </p:nvSpPr>
            <p:spPr bwMode="auto">
              <a:xfrm>
                <a:off x="1522849" y="2818861"/>
                <a:ext cx="152463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74" name="Oval 17"/>
              <p:cNvSpPr>
                <a:spLocks noChangeArrowheads="1"/>
              </p:cNvSpPr>
              <p:nvPr/>
            </p:nvSpPr>
            <p:spPr bwMode="auto">
              <a:xfrm>
                <a:off x="1980240" y="2439000"/>
                <a:ext cx="152465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75" name="Oval 18"/>
              <p:cNvSpPr>
                <a:spLocks noChangeArrowheads="1"/>
              </p:cNvSpPr>
              <p:nvPr/>
            </p:nvSpPr>
            <p:spPr bwMode="auto">
              <a:xfrm>
                <a:off x="2590096" y="3656281"/>
                <a:ext cx="152465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76" name="Oval 19"/>
              <p:cNvSpPr>
                <a:spLocks noChangeArrowheads="1"/>
              </p:cNvSpPr>
              <p:nvPr/>
            </p:nvSpPr>
            <p:spPr bwMode="auto">
              <a:xfrm>
                <a:off x="2972695" y="2896559"/>
                <a:ext cx="152463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77" name="Oval 20"/>
              <p:cNvSpPr>
                <a:spLocks noChangeArrowheads="1"/>
              </p:cNvSpPr>
              <p:nvPr/>
            </p:nvSpPr>
            <p:spPr bwMode="auto">
              <a:xfrm>
                <a:off x="2515302" y="2513821"/>
                <a:ext cx="152465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78" name="Oval 21"/>
              <p:cNvSpPr>
                <a:spLocks noChangeArrowheads="1"/>
              </p:cNvSpPr>
              <p:nvPr/>
            </p:nvSpPr>
            <p:spPr bwMode="auto">
              <a:xfrm>
                <a:off x="3504879" y="3354120"/>
                <a:ext cx="152465" cy="14964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79" name="Oval 22"/>
              <p:cNvSpPr>
                <a:spLocks noChangeArrowheads="1"/>
              </p:cNvSpPr>
              <p:nvPr/>
            </p:nvSpPr>
            <p:spPr bwMode="auto">
              <a:xfrm>
                <a:off x="3887478" y="4113842"/>
                <a:ext cx="152463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80" name="Oval 23"/>
              <p:cNvSpPr>
                <a:spLocks noChangeArrowheads="1"/>
              </p:cNvSpPr>
              <p:nvPr/>
            </p:nvSpPr>
            <p:spPr bwMode="auto">
              <a:xfrm>
                <a:off x="3504879" y="4649100"/>
                <a:ext cx="152465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81" name="Oval 24"/>
              <p:cNvSpPr>
                <a:spLocks noChangeArrowheads="1"/>
              </p:cNvSpPr>
              <p:nvPr/>
            </p:nvSpPr>
            <p:spPr bwMode="auto">
              <a:xfrm>
                <a:off x="2820230" y="4649100"/>
                <a:ext cx="152465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82" name="Oval 25"/>
              <p:cNvSpPr>
                <a:spLocks noChangeArrowheads="1"/>
              </p:cNvSpPr>
              <p:nvPr/>
            </p:nvSpPr>
            <p:spPr bwMode="auto">
              <a:xfrm>
                <a:off x="2437633" y="4571400"/>
                <a:ext cx="152463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83" name="Oval 27"/>
              <p:cNvSpPr>
                <a:spLocks noChangeArrowheads="1"/>
              </p:cNvSpPr>
              <p:nvPr/>
            </p:nvSpPr>
            <p:spPr bwMode="auto">
              <a:xfrm>
                <a:off x="1827777" y="4496579"/>
                <a:ext cx="152463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84" name="Oval 28"/>
              <p:cNvSpPr>
                <a:spLocks noChangeArrowheads="1"/>
              </p:cNvSpPr>
              <p:nvPr/>
            </p:nvSpPr>
            <p:spPr bwMode="auto">
              <a:xfrm>
                <a:off x="2972695" y="3276420"/>
                <a:ext cx="152463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85" name="Oval 34"/>
              <p:cNvSpPr>
                <a:spLocks noChangeArrowheads="1"/>
              </p:cNvSpPr>
              <p:nvPr/>
            </p:nvSpPr>
            <p:spPr bwMode="auto">
              <a:xfrm>
                <a:off x="3962272" y="2208782"/>
                <a:ext cx="152463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86" name="Oval 35"/>
              <p:cNvSpPr>
                <a:spLocks noChangeArrowheads="1"/>
              </p:cNvSpPr>
              <p:nvPr/>
            </p:nvSpPr>
            <p:spPr bwMode="auto">
              <a:xfrm>
                <a:off x="3887478" y="2818861"/>
                <a:ext cx="152463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87" name="Oval 37"/>
              <p:cNvSpPr>
                <a:spLocks noChangeArrowheads="1"/>
              </p:cNvSpPr>
              <p:nvPr/>
            </p:nvSpPr>
            <p:spPr bwMode="auto">
              <a:xfrm>
                <a:off x="1143128" y="3581460"/>
                <a:ext cx="152463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88" name="Oval 38"/>
              <p:cNvSpPr>
                <a:spLocks noChangeArrowheads="1"/>
              </p:cNvSpPr>
              <p:nvPr/>
            </p:nvSpPr>
            <p:spPr bwMode="auto">
              <a:xfrm>
                <a:off x="4799384" y="3428941"/>
                <a:ext cx="152465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289" name="Oval 40"/>
              <p:cNvSpPr>
                <a:spLocks noChangeArrowheads="1"/>
              </p:cNvSpPr>
              <p:nvPr/>
            </p:nvSpPr>
            <p:spPr bwMode="auto">
              <a:xfrm>
                <a:off x="3125158" y="1903742"/>
                <a:ext cx="152465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</p:grpSp>
      </p:grpSp>
      <p:sp>
        <p:nvSpPr>
          <p:cNvPr id="14341" name="TextBox 14340"/>
          <p:cNvSpPr txBox="1"/>
          <p:nvPr/>
        </p:nvSpPr>
        <p:spPr>
          <a:xfrm>
            <a:off x="7747727" y="2576146"/>
            <a:ext cx="128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 Light"/>
                <a:cs typeface="Arial" pitchFamily="34" charset="0"/>
              </a:rPr>
              <a:t>Real System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7217773" y="5240443"/>
            <a:ext cx="2346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 Light"/>
                <a:cs typeface="Arial" pitchFamily="34" charset="0"/>
              </a:rPr>
              <a:t>Kohn-Sham 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 Light"/>
                <a:cs typeface="Arial" pitchFamily="34" charset="0"/>
              </a:rPr>
              <a:t>Non-interacting System</a:t>
            </a:r>
          </a:p>
        </p:txBody>
      </p:sp>
      <p:graphicFrame>
        <p:nvGraphicFramePr>
          <p:cNvPr id="80" name="Object 5"/>
          <p:cNvGraphicFramePr>
            <a:graphicFrameLocks noChangeAspect="1"/>
          </p:cNvGraphicFramePr>
          <p:nvPr/>
        </p:nvGraphicFramePr>
        <p:xfrm>
          <a:off x="2180488" y="1533583"/>
          <a:ext cx="31273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92160" imgH="419040" progId="Equation.3">
                  <p:embed/>
                </p:oleObj>
              </mc:Choice>
              <mc:Fallback>
                <p:oleObj name="Equation" r:id="rId5" imgW="1892160" imgH="419040" progId="Equation.3">
                  <p:embed/>
                  <p:pic>
                    <p:nvPicPr>
                      <p:cNvPr id="8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488" y="1533583"/>
                        <a:ext cx="3127375" cy="6905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80"/>
          <p:cNvGrpSpPr/>
          <p:nvPr/>
        </p:nvGrpSpPr>
        <p:grpSpPr>
          <a:xfrm>
            <a:off x="7528412" y="3774103"/>
            <a:ext cx="1786890" cy="1398270"/>
            <a:chOff x="5920233" y="1224259"/>
            <a:chExt cx="1786890" cy="1398270"/>
          </a:xfrm>
        </p:grpSpPr>
        <p:sp>
          <p:nvSpPr>
            <p:cNvPr id="86" name="Freeform: Shape 85"/>
            <p:cNvSpPr/>
            <p:nvPr/>
          </p:nvSpPr>
          <p:spPr>
            <a:xfrm>
              <a:off x="5920233" y="1224259"/>
              <a:ext cx="1786890" cy="1398270"/>
            </a:xfrm>
            <a:custGeom>
              <a:avLst/>
              <a:gdLst>
                <a:gd name="connsiteX0" fmla="*/ 438150 w 1786890"/>
                <a:gd name="connsiteY0" fmla="*/ 243840 h 1398270"/>
                <a:gd name="connsiteX1" fmla="*/ 495300 w 1786890"/>
                <a:gd name="connsiteY1" fmla="*/ 247650 h 1398270"/>
                <a:gd name="connsiteX2" fmla="*/ 518160 w 1786890"/>
                <a:gd name="connsiteY2" fmla="*/ 251460 h 1398270"/>
                <a:gd name="connsiteX3" fmla="*/ 605790 w 1786890"/>
                <a:gd name="connsiteY3" fmla="*/ 255270 h 1398270"/>
                <a:gd name="connsiteX4" fmla="*/ 720090 w 1786890"/>
                <a:gd name="connsiteY4" fmla="*/ 251460 h 1398270"/>
                <a:gd name="connsiteX5" fmla="*/ 731520 w 1786890"/>
                <a:gd name="connsiteY5" fmla="*/ 247650 h 1398270"/>
                <a:gd name="connsiteX6" fmla="*/ 758190 w 1786890"/>
                <a:gd name="connsiteY6" fmla="*/ 240030 h 1398270"/>
                <a:gd name="connsiteX7" fmla="*/ 792480 w 1786890"/>
                <a:gd name="connsiteY7" fmla="*/ 220980 h 1398270"/>
                <a:gd name="connsiteX8" fmla="*/ 811530 w 1786890"/>
                <a:gd name="connsiteY8" fmla="*/ 186690 h 1398270"/>
                <a:gd name="connsiteX9" fmla="*/ 819150 w 1786890"/>
                <a:gd name="connsiteY9" fmla="*/ 175260 h 1398270"/>
                <a:gd name="connsiteX10" fmla="*/ 834390 w 1786890"/>
                <a:gd name="connsiteY10" fmla="*/ 152400 h 1398270"/>
                <a:gd name="connsiteX11" fmla="*/ 838200 w 1786890"/>
                <a:gd name="connsiteY11" fmla="*/ 140970 h 1398270"/>
                <a:gd name="connsiteX12" fmla="*/ 845820 w 1786890"/>
                <a:gd name="connsiteY12" fmla="*/ 129540 h 1398270"/>
                <a:gd name="connsiteX13" fmla="*/ 849630 w 1786890"/>
                <a:gd name="connsiteY13" fmla="*/ 114300 h 1398270"/>
                <a:gd name="connsiteX14" fmla="*/ 864870 w 1786890"/>
                <a:gd name="connsiteY14" fmla="*/ 80010 h 1398270"/>
                <a:gd name="connsiteX15" fmla="*/ 876300 w 1786890"/>
                <a:gd name="connsiteY15" fmla="*/ 72390 h 1398270"/>
                <a:gd name="connsiteX16" fmla="*/ 891540 w 1786890"/>
                <a:gd name="connsiteY16" fmla="*/ 26670 h 1398270"/>
                <a:gd name="connsiteX17" fmla="*/ 895350 w 1786890"/>
                <a:gd name="connsiteY17" fmla="*/ 15240 h 1398270"/>
                <a:gd name="connsiteX18" fmla="*/ 918210 w 1786890"/>
                <a:gd name="connsiteY18" fmla="*/ 0 h 1398270"/>
                <a:gd name="connsiteX19" fmla="*/ 986790 w 1786890"/>
                <a:gd name="connsiteY19" fmla="*/ 3810 h 1398270"/>
                <a:gd name="connsiteX20" fmla="*/ 998220 w 1786890"/>
                <a:gd name="connsiteY20" fmla="*/ 7620 h 1398270"/>
                <a:gd name="connsiteX21" fmla="*/ 1028700 w 1786890"/>
                <a:gd name="connsiteY21" fmla="*/ 15240 h 1398270"/>
                <a:gd name="connsiteX22" fmla="*/ 1040130 w 1786890"/>
                <a:gd name="connsiteY22" fmla="*/ 22860 h 1398270"/>
                <a:gd name="connsiteX23" fmla="*/ 1047750 w 1786890"/>
                <a:gd name="connsiteY23" fmla="*/ 45720 h 1398270"/>
                <a:gd name="connsiteX24" fmla="*/ 1051560 w 1786890"/>
                <a:gd name="connsiteY24" fmla="*/ 57150 h 1398270"/>
                <a:gd name="connsiteX25" fmla="*/ 1078230 w 1786890"/>
                <a:gd name="connsiteY25" fmla="*/ 76200 h 1398270"/>
                <a:gd name="connsiteX26" fmla="*/ 1089660 w 1786890"/>
                <a:gd name="connsiteY26" fmla="*/ 87630 h 1398270"/>
                <a:gd name="connsiteX27" fmla="*/ 1101090 w 1786890"/>
                <a:gd name="connsiteY27" fmla="*/ 91440 h 1398270"/>
                <a:gd name="connsiteX28" fmla="*/ 1112520 w 1786890"/>
                <a:gd name="connsiteY28" fmla="*/ 99060 h 1398270"/>
                <a:gd name="connsiteX29" fmla="*/ 1123950 w 1786890"/>
                <a:gd name="connsiteY29" fmla="*/ 102870 h 1398270"/>
                <a:gd name="connsiteX30" fmla="*/ 1135380 w 1786890"/>
                <a:gd name="connsiteY30" fmla="*/ 110490 h 1398270"/>
                <a:gd name="connsiteX31" fmla="*/ 1162050 w 1786890"/>
                <a:gd name="connsiteY31" fmla="*/ 114300 h 1398270"/>
                <a:gd name="connsiteX32" fmla="*/ 1177290 w 1786890"/>
                <a:gd name="connsiteY32" fmla="*/ 118110 h 1398270"/>
                <a:gd name="connsiteX33" fmla="*/ 1360170 w 1786890"/>
                <a:gd name="connsiteY33" fmla="*/ 118110 h 1398270"/>
                <a:gd name="connsiteX34" fmla="*/ 1398270 w 1786890"/>
                <a:gd name="connsiteY34" fmla="*/ 129540 h 1398270"/>
                <a:gd name="connsiteX35" fmla="*/ 1409700 w 1786890"/>
                <a:gd name="connsiteY35" fmla="*/ 133350 h 1398270"/>
                <a:gd name="connsiteX36" fmla="*/ 1432560 w 1786890"/>
                <a:gd name="connsiteY36" fmla="*/ 148590 h 1398270"/>
                <a:gd name="connsiteX37" fmla="*/ 1455420 w 1786890"/>
                <a:gd name="connsiteY37" fmla="*/ 160020 h 1398270"/>
                <a:gd name="connsiteX38" fmla="*/ 1478280 w 1786890"/>
                <a:gd name="connsiteY38" fmla="*/ 171450 h 1398270"/>
                <a:gd name="connsiteX39" fmla="*/ 1485900 w 1786890"/>
                <a:gd name="connsiteY39" fmla="*/ 182880 h 1398270"/>
                <a:gd name="connsiteX40" fmla="*/ 1508760 w 1786890"/>
                <a:gd name="connsiteY40" fmla="*/ 198120 h 1398270"/>
                <a:gd name="connsiteX41" fmla="*/ 1516380 w 1786890"/>
                <a:gd name="connsiteY41" fmla="*/ 209550 h 1398270"/>
                <a:gd name="connsiteX42" fmla="*/ 1527810 w 1786890"/>
                <a:gd name="connsiteY42" fmla="*/ 232410 h 1398270"/>
                <a:gd name="connsiteX43" fmla="*/ 1550670 w 1786890"/>
                <a:gd name="connsiteY43" fmla="*/ 247650 h 1398270"/>
                <a:gd name="connsiteX44" fmla="*/ 1573530 w 1786890"/>
                <a:gd name="connsiteY44" fmla="*/ 262890 h 1398270"/>
                <a:gd name="connsiteX45" fmla="*/ 1584960 w 1786890"/>
                <a:gd name="connsiteY45" fmla="*/ 270510 h 1398270"/>
                <a:gd name="connsiteX46" fmla="*/ 1619250 w 1786890"/>
                <a:gd name="connsiteY46" fmla="*/ 300990 h 1398270"/>
                <a:gd name="connsiteX47" fmla="*/ 1626870 w 1786890"/>
                <a:gd name="connsiteY47" fmla="*/ 312420 h 1398270"/>
                <a:gd name="connsiteX48" fmla="*/ 1638300 w 1786890"/>
                <a:gd name="connsiteY48" fmla="*/ 320040 h 1398270"/>
                <a:gd name="connsiteX49" fmla="*/ 1664970 w 1786890"/>
                <a:gd name="connsiteY49" fmla="*/ 350520 h 1398270"/>
                <a:gd name="connsiteX50" fmla="*/ 1680210 w 1786890"/>
                <a:gd name="connsiteY50" fmla="*/ 373380 h 1398270"/>
                <a:gd name="connsiteX51" fmla="*/ 1695450 w 1786890"/>
                <a:gd name="connsiteY51" fmla="*/ 396240 h 1398270"/>
                <a:gd name="connsiteX52" fmla="*/ 1706880 w 1786890"/>
                <a:gd name="connsiteY52" fmla="*/ 407670 h 1398270"/>
                <a:gd name="connsiteX53" fmla="*/ 1722120 w 1786890"/>
                <a:gd name="connsiteY53" fmla="*/ 430530 h 1398270"/>
                <a:gd name="connsiteX54" fmla="*/ 1737360 w 1786890"/>
                <a:gd name="connsiteY54" fmla="*/ 453390 h 1398270"/>
                <a:gd name="connsiteX55" fmla="*/ 1744980 w 1786890"/>
                <a:gd name="connsiteY55" fmla="*/ 464820 h 1398270"/>
                <a:gd name="connsiteX56" fmla="*/ 1752600 w 1786890"/>
                <a:gd name="connsiteY56" fmla="*/ 476250 h 1398270"/>
                <a:gd name="connsiteX57" fmla="*/ 1764030 w 1786890"/>
                <a:gd name="connsiteY57" fmla="*/ 499110 h 1398270"/>
                <a:gd name="connsiteX58" fmla="*/ 1767840 w 1786890"/>
                <a:gd name="connsiteY58" fmla="*/ 552450 h 1398270"/>
                <a:gd name="connsiteX59" fmla="*/ 1771650 w 1786890"/>
                <a:gd name="connsiteY59" fmla="*/ 571500 h 1398270"/>
                <a:gd name="connsiteX60" fmla="*/ 1775460 w 1786890"/>
                <a:gd name="connsiteY60" fmla="*/ 594360 h 1398270"/>
                <a:gd name="connsiteX61" fmla="*/ 1779270 w 1786890"/>
                <a:gd name="connsiteY61" fmla="*/ 632460 h 1398270"/>
                <a:gd name="connsiteX62" fmla="*/ 1783080 w 1786890"/>
                <a:gd name="connsiteY62" fmla="*/ 643890 h 1398270"/>
                <a:gd name="connsiteX63" fmla="*/ 1786890 w 1786890"/>
                <a:gd name="connsiteY63" fmla="*/ 662940 h 1398270"/>
                <a:gd name="connsiteX64" fmla="*/ 1783080 w 1786890"/>
                <a:gd name="connsiteY64" fmla="*/ 773430 h 1398270"/>
                <a:gd name="connsiteX65" fmla="*/ 1756410 w 1786890"/>
                <a:gd name="connsiteY65" fmla="*/ 800100 h 1398270"/>
                <a:gd name="connsiteX66" fmla="*/ 1714500 w 1786890"/>
                <a:gd name="connsiteY66" fmla="*/ 811530 h 1398270"/>
                <a:gd name="connsiteX67" fmla="*/ 1607820 w 1786890"/>
                <a:gd name="connsiteY67" fmla="*/ 807720 h 1398270"/>
                <a:gd name="connsiteX68" fmla="*/ 1577340 w 1786890"/>
                <a:gd name="connsiteY68" fmla="*/ 803910 h 1398270"/>
                <a:gd name="connsiteX69" fmla="*/ 1409700 w 1786890"/>
                <a:gd name="connsiteY69" fmla="*/ 811530 h 1398270"/>
                <a:gd name="connsiteX70" fmla="*/ 1398270 w 1786890"/>
                <a:gd name="connsiteY70" fmla="*/ 815340 h 1398270"/>
                <a:gd name="connsiteX71" fmla="*/ 1383030 w 1786890"/>
                <a:gd name="connsiteY71" fmla="*/ 819150 h 1398270"/>
                <a:gd name="connsiteX72" fmla="*/ 1371600 w 1786890"/>
                <a:gd name="connsiteY72" fmla="*/ 826770 h 1398270"/>
                <a:gd name="connsiteX73" fmla="*/ 1360170 w 1786890"/>
                <a:gd name="connsiteY73" fmla="*/ 861060 h 1398270"/>
                <a:gd name="connsiteX74" fmla="*/ 1356360 w 1786890"/>
                <a:gd name="connsiteY74" fmla="*/ 872490 h 1398270"/>
                <a:gd name="connsiteX75" fmla="*/ 1360170 w 1786890"/>
                <a:gd name="connsiteY75" fmla="*/ 1120140 h 1398270"/>
                <a:gd name="connsiteX76" fmla="*/ 1352550 w 1786890"/>
                <a:gd name="connsiteY76" fmla="*/ 1146810 h 1398270"/>
                <a:gd name="connsiteX77" fmla="*/ 1344930 w 1786890"/>
                <a:gd name="connsiteY77" fmla="*/ 1158240 h 1398270"/>
                <a:gd name="connsiteX78" fmla="*/ 1341120 w 1786890"/>
                <a:gd name="connsiteY78" fmla="*/ 1169670 h 1398270"/>
                <a:gd name="connsiteX79" fmla="*/ 1318260 w 1786890"/>
                <a:gd name="connsiteY79" fmla="*/ 1203960 h 1398270"/>
                <a:gd name="connsiteX80" fmla="*/ 1310640 w 1786890"/>
                <a:gd name="connsiteY80" fmla="*/ 1215390 h 1398270"/>
                <a:gd name="connsiteX81" fmla="*/ 1303020 w 1786890"/>
                <a:gd name="connsiteY81" fmla="*/ 1226820 h 1398270"/>
                <a:gd name="connsiteX82" fmla="*/ 1291590 w 1786890"/>
                <a:gd name="connsiteY82" fmla="*/ 1238250 h 1398270"/>
                <a:gd name="connsiteX83" fmla="*/ 1272540 w 1786890"/>
                <a:gd name="connsiteY83" fmla="*/ 1272540 h 1398270"/>
                <a:gd name="connsiteX84" fmla="*/ 1264920 w 1786890"/>
                <a:gd name="connsiteY84" fmla="*/ 1283970 h 1398270"/>
                <a:gd name="connsiteX85" fmla="*/ 1261110 w 1786890"/>
                <a:gd name="connsiteY85" fmla="*/ 1295400 h 1398270"/>
                <a:gd name="connsiteX86" fmla="*/ 1249680 w 1786890"/>
                <a:gd name="connsiteY86" fmla="*/ 1299210 h 1398270"/>
                <a:gd name="connsiteX87" fmla="*/ 1238250 w 1786890"/>
                <a:gd name="connsiteY87" fmla="*/ 1322070 h 1398270"/>
                <a:gd name="connsiteX88" fmla="*/ 1226820 w 1786890"/>
                <a:gd name="connsiteY88" fmla="*/ 1329690 h 1398270"/>
                <a:gd name="connsiteX89" fmla="*/ 1215390 w 1786890"/>
                <a:gd name="connsiteY89" fmla="*/ 1341120 h 1398270"/>
                <a:gd name="connsiteX90" fmla="*/ 1203960 w 1786890"/>
                <a:gd name="connsiteY90" fmla="*/ 1344930 h 1398270"/>
                <a:gd name="connsiteX91" fmla="*/ 1181100 w 1786890"/>
                <a:gd name="connsiteY91" fmla="*/ 1360170 h 1398270"/>
                <a:gd name="connsiteX92" fmla="*/ 1158240 w 1786890"/>
                <a:gd name="connsiteY92" fmla="*/ 1371600 h 1398270"/>
                <a:gd name="connsiteX93" fmla="*/ 1135380 w 1786890"/>
                <a:gd name="connsiteY93" fmla="*/ 1379220 h 1398270"/>
                <a:gd name="connsiteX94" fmla="*/ 1123950 w 1786890"/>
                <a:gd name="connsiteY94" fmla="*/ 1383030 h 1398270"/>
                <a:gd name="connsiteX95" fmla="*/ 1093470 w 1786890"/>
                <a:gd name="connsiteY95" fmla="*/ 1390650 h 1398270"/>
                <a:gd name="connsiteX96" fmla="*/ 853440 w 1786890"/>
                <a:gd name="connsiteY96" fmla="*/ 1398270 h 1398270"/>
                <a:gd name="connsiteX97" fmla="*/ 742950 w 1786890"/>
                <a:gd name="connsiteY97" fmla="*/ 1394460 h 1398270"/>
                <a:gd name="connsiteX98" fmla="*/ 720090 w 1786890"/>
                <a:gd name="connsiteY98" fmla="*/ 1390650 h 1398270"/>
                <a:gd name="connsiteX99" fmla="*/ 636270 w 1786890"/>
                <a:gd name="connsiteY99" fmla="*/ 1383030 h 1398270"/>
                <a:gd name="connsiteX100" fmla="*/ 613410 w 1786890"/>
                <a:gd name="connsiteY100" fmla="*/ 1379220 h 1398270"/>
                <a:gd name="connsiteX101" fmla="*/ 590550 w 1786890"/>
                <a:gd name="connsiteY101" fmla="*/ 1371600 h 1398270"/>
                <a:gd name="connsiteX102" fmla="*/ 560070 w 1786890"/>
                <a:gd name="connsiteY102" fmla="*/ 1367790 h 1398270"/>
                <a:gd name="connsiteX103" fmla="*/ 518160 w 1786890"/>
                <a:gd name="connsiteY103" fmla="*/ 1356360 h 1398270"/>
                <a:gd name="connsiteX104" fmla="*/ 506730 w 1786890"/>
                <a:gd name="connsiteY104" fmla="*/ 1352550 h 1398270"/>
                <a:gd name="connsiteX105" fmla="*/ 491490 w 1786890"/>
                <a:gd name="connsiteY105" fmla="*/ 1348740 h 1398270"/>
                <a:gd name="connsiteX106" fmla="*/ 480060 w 1786890"/>
                <a:gd name="connsiteY106" fmla="*/ 1344930 h 1398270"/>
                <a:gd name="connsiteX107" fmla="*/ 464820 w 1786890"/>
                <a:gd name="connsiteY107" fmla="*/ 1341120 h 1398270"/>
                <a:gd name="connsiteX108" fmla="*/ 453390 w 1786890"/>
                <a:gd name="connsiteY108" fmla="*/ 1337310 h 1398270"/>
                <a:gd name="connsiteX109" fmla="*/ 438150 w 1786890"/>
                <a:gd name="connsiteY109" fmla="*/ 1333500 h 1398270"/>
                <a:gd name="connsiteX110" fmla="*/ 415290 w 1786890"/>
                <a:gd name="connsiteY110" fmla="*/ 1325880 h 1398270"/>
                <a:gd name="connsiteX111" fmla="*/ 377190 w 1786890"/>
                <a:gd name="connsiteY111" fmla="*/ 1318260 h 1398270"/>
                <a:gd name="connsiteX112" fmla="*/ 365760 w 1786890"/>
                <a:gd name="connsiteY112" fmla="*/ 1314450 h 1398270"/>
                <a:gd name="connsiteX113" fmla="*/ 335280 w 1786890"/>
                <a:gd name="connsiteY113" fmla="*/ 1306830 h 1398270"/>
                <a:gd name="connsiteX114" fmla="*/ 308610 w 1786890"/>
                <a:gd name="connsiteY114" fmla="*/ 1295400 h 1398270"/>
                <a:gd name="connsiteX115" fmla="*/ 297180 w 1786890"/>
                <a:gd name="connsiteY115" fmla="*/ 1287780 h 1398270"/>
                <a:gd name="connsiteX116" fmla="*/ 281940 w 1786890"/>
                <a:gd name="connsiteY116" fmla="*/ 1283970 h 1398270"/>
                <a:gd name="connsiteX117" fmla="*/ 266700 w 1786890"/>
                <a:gd name="connsiteY117" fmla="*/ 1272540 h 1398270"/>
                <a:gd name="connsiteX118" fmla="*/ 255270 w 1786890"/>
                <a:gd name="connsiteY118" fmla="*/ 1268730 h 1398270"/>
                <a:gd name="connsiteX119" fmla="*/ 240030 w 1786890"/>
                <a:gd name="connsiteY119" fmla="*/ 1257300 h 1398270"/>
                <a:gd name="connsiteX120" fmla="*/ 217170 w 1786890"/>
                <a:gd name="connsiteY120" fmla="*/ 1249680 h 1398270"/>
                <a:gd name="connsiteX121" fmla="*/ 194310 w 1786890"/>
                <a:gd name="connsiteY121" fmla="*/ 1238250 h 1398270"/>
                <a:gd name="connsiteX122" fmla="*/ 167640 w 1786890"/>
                <a:gd name="connsiteY122" fmla="*/ 1223010 h 1398270"/>
                <a:gd name="connsiteX123" fmla="*/ 156210 w 1786890"/>
                <a:gd name="connsiteY123" fmla="*/ 1219200 h 1398270"/>
                <a:gd name="connsiteX124" fmla="*/ 144780 w 1786890"/>
                <a:gd name="connsiteY124" fmla="*/ 1211580 h 1398270"/>
                <a:gd name="connsiteX125" fmla="*/ 133350 w 1786890"/>
                <a:gd name="connsiteY125" fmla="*/ 1200150 h 1398270"/>
                <a:gd name="connsiteX126" fmla="*/ 118110 w 1786890"/>
                <a:gd name="connsiteY126" fmla="*/ 1196340 h 1398270"/>
                <a:gd name="connsiteX127" fmla="*/ 83820 w 1786890"/>
                <a:gd name="connsiteY127" fmla="*/ 1165860 h 1398270"/>
                <a:gd name="connsiteX128" fmla="*/ 76200 w 1786890"/>
                <a:gd name="connsiteY128" fmla="*/ 1154430 h 1398270"/>
                <a:gd name="connsiteX129" fmla="*/ 72390 w 1786890"/>
                <a:gd name="connsiteY129" fmla="*/ 1143000 h 1398270"/>
                <a:gd name="connsiteX130" fmla="*/ 57150 w 1786890"/>
                <a:gd name="connsiteY130" fmla="*/ 1120140 h 1398270"/>
                <a:gd name="connsiteX131" fmla="*/ 41910 w 1786890"/>
                <a:gd name="connsiteY131" fmla="*/ 1089660 h 1398270"/>
                <a:gd name="connsiteX132" fmla="*/ 38100 w 1786890"/>
                <a:gd name="connsiteY132" fmla="*/ 1074420 h 1398270"/>
                <a:gd name="connsiteX133" fmla="*/ 34290 w 1786890"/>
                <a:gd name="connsiteY133" fmla="*/ 1062990 h 1398270"/>
                <a:gd name="connsiteX134" fmla="*/ 26670 w 1786890"/>
                <a:gd name="connsiteY134" fmla="*/ 1036320 h 1398270"/>
                <a:gd name="connsiteX135" fmla="*/ 19050 w 1786890"/>
                <a:gd name="connsiteY135" fmla="*/ 1017270 h 1398270"/>
                <a:gd name="connsiteX136" fmla="*/ 15240 w 1786890"/>
                <a:gd name="connsiteY136" fmla="*/ 994410 h 1398270"/>
                <a:gd name="connsiteX137" fmla="*/ 11430 w 1786890"/>
                <a:gd name="connsiteY137" fmla="*/ 979170 h 1398270"/>
                <a:gd name="connsiteX138" fmla="*/ 7620 w 1786890"/>
                <a:gd name="connsiteY138" fmla="*/ 944880 h 1398270"/>
                <a:gd name="connsiteX139" fmla="*/ 0 w 1786890"/>
                <a:gd name="connsiteY139" fmla="*/ 914400 h 1398270"/>
                <a:gd name="connsiteX140" fmla="*/ 3810 w 1786890"/>
                <a:gd name="connsiteY140" fmla="*/ 720090 h 1398270"/>
                <a:gd name="connsiteX141" fmla="*/ 7620 w 1786890"/>
                <a:gd name="connsiteY141" fmla="*/ 708660 h 1398270"/>
                <a:gd name="connsiteX142" fmla="*/ 15240 w 1786890"/>
                <a:gd name="connsiteY142" fmla="*/ 666750 h 1398270"/>
                <a:gd name="connsiteX143" fmla="*/ 22860 w 1786890"/>
                <a:gd name="connsiteY143" fmla="*/ 647700 h 1398270"/>
                <a:gd name="connsiteX144" fmla="*/ 30480 w 1786890"/>
                <a:gd name="connsiteY144" fmla="*/ 624840 h 1398270"/>
                <a:gd name="connsiteX145" fmla="*/ 49530 w 1786890"/>
                <a:gd name="connsiteY145" fmla="*/ 594360 h 1398270"/>
                <a:gd name="connsiteX146" fmla="*/ 60960 w 1786890"/>
                <a:gd name="connsiteY146" fmla="*/ 563880 h 1398270"/>
                <a:gd name="connsiteX147" fmla="*/ 72390 w 1786890"/>
                <a:gd name="connsiteY147" fmla="*/ 552450 h 1398270"/>
                <a:gd name="connsiteX148" fmla="*/ 80010 w 1786890"/>
                <a:gd name="connsiteY148" fmla="*/ 541020 h 1398270"/>
                <a:gd name="connsiteX149" fmla="*/ 91440 w 1786890"/>
                <a:gd name="connsiteY149" fmla="*/ 525780 h 1398270"/>
                <a:gd name="connsiteX150" fmla="*/ 95250 w 1786890"/>
                <a:gd name="connsiteY150" fmla="*/ 514350 h 1398270"/>
                <a:gd name="connsiteX151" fmla="*/ 106680 w 1786890"/>
                <a:gd name="connsiteY151" fmla="*/ 499110 h 1398270"/>
                <a:gd name="connsiteX152" fmla="*/ 125730 w 1786890"/>
                <a:gd name="connsiteY152" fmla="*/ 476250 h 1398270"/>
                <a:gd name="connsiteX153" fmla="*/ 129540 w 1786890"/>
                <a:gd name="connsiteY153" fmla="*/ 464820 h 1398270"/>
                <a:gd name="connsiteX154" fmla="*/ 152400 w 1786890"/>
                <a:gd name="connsiteY154" fmla="*/ 445770 h 1398270"/>
                <a:gd name="connsiteX155" fmla="*/ 163830 w 1786890"/>
                <a:gd name="connsiteY155" fmla="*/ 434340 h 1398270"/>
                <a:gd name="connsiteX156" fmla="*/ 175260 w 1786890"/>
                <a:gd name="connsiteY156" fmla="*/ 419100 h 1398270"/>
                <a:gd name="connsiteX157" fmla="*/ 198120 w 1786890"/>
                <a:gd name="connsiteY157" fmla="*/ 396240 h 1398270"/>
                <a:gd name="connsiteX158" fmla="*/ 205740 w 1786890"/>
                <a:gd name="connsiteY158" fmla="*/ 384810 h 1398270"/>
                <a:gd name="connsiteX159" fmla="*/ 217170 w 1786890"/>
                <a:gd name="connsiteY159" fmla="*/ 377190 h 1398270"/>
                <a:gd name="connsiteX160" fmla="*/ 228600 w 1786890"/>
                <a:gd name="connsiteY160" fmla="*/ 365760 h 1398270"/>
                <a:gd name="connsiteX161" fmla="*/ 240030 w 1786890"/>
                <a:gd name="connsiteY161" fmla="*/ 358140 h 1398270"/>
                <a:gd name="connsiteX162" fmla="*/ 251460 w 1786890"/>
                <a:gd name="connsiteY162" fmla="*/ 346710 h 1398270"/>
                <a:gd name="connsiteX163" fmla="*/ 274320 w 1786890"/>
                <a:gd name="connsiteY163" fmla="*/ 331470 h 1398270"/>
                <a:gd name="connsiteX164" fmla="*/ 285750 w 1786890"/>
                <a:gd name="connsiteY164" fmla="*/ 320040 h 1398270"/>
                <a:gd name="connsiteX165" fmla="*/ 300990 w 1786890"/>
                <a:gd name="connsiteY165" fmla="*/ 312420 h 1398270"/>
                <a:gd name="connsiteX166" fmla="*/ 323850 w 1786890"/>
                <a:gd name="connsiteY166" fmla="*/ 297180 h 1398270"/>
                <a:gd name="connsiteX167" fmla="*/ 350520 w 1786890"/>
                <a:gd name="connsiteY167" fmla="*/ 278130 h 1398270"/>
                <a:gd name="connsiteX168" fmla="*/ 373380 w 1786890"/>
                <a:gd name="connsiteY168" fmla="*/ 262890 h 1398270"/>
                <a:gd name="connsiteX169" fmla="*/ 384810 w 1786890"/>
                <a:gd name="connsiteY169" fmla="*/ 259080 h 1398270"/>
                <a:gd name="connsiteX170" fmla="*/ 392430 w 1786890"/>
                <a:gd name="connsiteY170" fmla="*/ 247650 h 1398270"/>
                <a:gd name="connsiteX171" fmla="*/ 438150 w 1786890"/>
                <a:gd name="connsiteY171" fmla="*/ 243840 h 139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786890" h="1398270">
                  <a:moveTo>
                    <a:pt x="438150" y="243840"/>
                  </a:moveTo>
                  <a:cubicBezTo>
                    <a:pt x="455295" y="243840"/>
                    <a:pt x="476294" y="245840"/>
                    <a:pt x="495300" y="247650"/>
                  </a:cubicBezTo>
                  <a:cubicBezTo>
                    <a:pt x="502990" y="248382"/>
                    <a:pt x="510453" y="250928"/>
                    <a:pt x="518160" y="251460"/>
                  </a:cubicBezTo>
                  <a:cubicBezTo>
                    <a:pt x="547328" y="253472"/>
                    <a:pt x="576580" y="254000"/>
                    <a:pt x="605790" y="255270"/>
                  </a:cubicBezTo>
                  <a:cubicBezTo>
                    <a:pt x="643890" y="254000"/>
                    <a:pt x="682039" y="253766"/>
                    <a:pt x="720090" y="251460"/>
                  </a:cubicBezTo>
                  <a:cubicBezTo>
                    <a:pt x="724099" y="251217"/>
                    <a:pt x="727658" y="248753"/>
                    <a:pt x="731520" y="247650"/>
                  </a:cubicBezTo>
                  <a:cubicBezTo>
                    <a:pt x="735582" y="246489"/>
                    <a:pt x="753354" y="242717"/>
                    <a:pt x="758190" y="240030"/>
                  </a:cubicBezTo>
                  <a:cubicBezTo>
                    <a:pt x="797492" y="218195"/>
                    <a:pt x="766617" y="229601"/>
                    <a:pt x="792480" y="220980"/>
                  </a:cubicBezTo>
                  <a:cubicBezTo>
                    <a:pt x="799186" y="200862"/>
                    <a:pt x="794062" y="212892"/>
                    <a:pt x="811530" y="186690"/>
                  </a:cubicBezTo>
                  <a:cubicBezTo>
                    <a:pt x="814070" y="182880"/>
                    <a:pt x="817702" y="179604"/>
                    <a:pt x="819150" y="175260"/>
                  </a:cubicBezTo>
                  <a:cubicBezTo>
                    <a:pt x="824664" y="158718"/>
                    <a:pt x="820120" y="166670"/>
                    <a:pt x="834390" y="152400"/>
                  </a:cubicBezTo>
                  <a:cubicBezTo>
                    <a:pt x="835660" y="148590"/>
                    <a:pt x="836404" y="144562"/>
                    <a:pt x="838200" y="140970"/>
                  </a:cubicBezTo>
                  <a:cubicBezTo>
                    <a:pt x="840248" y="136874"/>
                    <a:pt x="844016" y="133749"/>
                    <a:pt x="845820" y="129540"/>
                  </a:cubicBezTo>
                  <a:cubicBezTo>
                    <a:pt x="847883" y="124727"/>
                    <a:pt x="848125" y="119316"/>
                    <a:pt x="849630" y="114300"/>
                  </a:cubicBezTo>
                  <a:cubicBezTo>
                    <a:pt x="852864" y="103521"/>
                    <a:pt x="856121" y="88759"/>
                    <a:pt x="864870" y="80010"/>
                  </a:cubicBezTo>
                  <a:cubicBezTo>
                    <a:pt x="868108" y="76772"/>
                    <a:pt x="872490" y="74930"/>
                    <a:pt x="876300" y="72390"/>
                  </a:cubicBezTo>
                  <a:lnTo>
                    <a:pt x="891540" y="26670"/>
                  </a:lnTo>
                  <a:cubicBezTo>
                    <a:pt x="892810" y="22860"/>
                    <a:pt x="892008" y="17468"/>
                    <a:pt x="895350" y="15240"/>
                  </a:cubicBezTo>
                  <a:lnTo>
                    <a:pt x="918210" y="0"/>
                  </a:lnTo>
                  <a:cubicBezTo>
                    <a:pt x="941070" y="1270"/>
                    <a:pt x="963998" y="1639"/>
                    <a:pt x="986790" y="3810"/>
                  </a:cubicBezTo>
                  <a:cubicBezTo>
                    <a:pt x="990788" y="4191"/>
                    <a:pt x="994324" y="6646"/>
                    <a:pt x="998220" y="7620"/>
                  </a:cubicBezTo>
                  <a:cubicBezTo>
                    <a:pt x="1006915" y="9794"/>
                    <a:pt x="1019991" y="10885"/>
                    <a:pt x="1028700" y="15240"/>
                  </a:cubicBezTo>
                  <a:cubicBezTo>
                    <a:pt x="1032796" y="17288"/>
                    <a:pt x="1036320" y="20320"/>
                    <a:pt x="1040130" y="22860"/>
                  </a:cubicBezTo>
                  <a:lnTo>
                    <a:pt x="1047750" y="45720"/>
                  </a:lnTo>
                  <a:cubicBezTo>
                    <a:pt x="1049020" y="49530"/>
                    <a:pt x="1048720" y="54310"/>
                    <a:pt x="1051560" y="57150"/>
                  </a:cubicBezTo>
                  <a:cubicBezTo>
                    <a:pt x="1081279" y="86869"/>
                    <a:pt x="1043126" y="51126"/>
                    <a:pt x="1078230" y="76200"/>
                  </a:cubicBezTo>
                  <a:cubicBezTo>
                    <a:pt x="1082615" y="79332"/>
                    <a:pt x="1085177" y="84641"/>
                    <a:pt x="1089660" y="87630"/>
                  </a:cubicBezTo>
                  <a:cubicBezTo>
                    <a:pt x="1093002" y="89858"/>
                    <a:pt x="1097498" y="89644"/>
                    <a:pt x="1101090" y="91440"/>
                  </a:cubicBezTo>
                  <a:cubicBezTo>
                    <a:pt x="1105186" y="93488"/>
                    <a:pt x="1108424" y="97012"/>
                    <a:pt x="1112520" y="99060"/>
                  </a:cubicBezTo>
                  <a:cubicBezTo>
                    <a:pt x="1116112" y="100856"/>
                    <a:pt x="1120358" y="101074"/>
                    <a:pt x="1123950" y="102870"/>
                  </a:cubicBezTo>
                  <a:cubicBezTo>
                    <a:pt x="1128046" y="104918"/>
                    <a:pt x="1130994" y="109174"/>
                    <a:pt x="1135380" y="110490"/>
                  </a:cubicBezTo>
                  <a:cubicBezTo>
                    <a:pt x="1143982" y="113070"/>
                    <a:pt x="1153215" y="112694"/>
                    <a:pt x="1162050" y="114300"/>
                  </a:cubicBezTo>
                  <a:cubicBezTo>
                    <a:pt x="1167202" y="115237"/>
                    <a:pt x="1172210" y="116840"/>
                    <a:pt x="1177290" y="118110"/>
                  </a:cubicBezTo>
                  <a:cubicBezTo>
                    <a:pt x="1267126" y="114367"/>
                    <a:pt x="1270334" y="111693"/>
                    <a:pt x="1360170" y="118110"/>
                  </a:cubicBezTo>
                  <a:cubicBezTo>
                    <a:pt x="1367498" y="118633"/>
                    <a:pt x="1394531" y="128294"/>
                    <a:pt x="1398270" y="129540"/>
                  </a:cubicBezTo>
                  <a:cubicBezTo>
                    <a:pt x="1402080" y="130810"/>
                    <a:pt x="1406358" y="131122"/>
                    <a:pt x="1409700" y="133350"/>
                  </a:cubicBezTo>
                  <a:cubicBezTo>
                    <a:pt x="1417320" y="138430"/>
                    <a:pt x="1423872" y="145694"/>
                    <a:pt x="1432560" y="148590"/>
                  </a:cubicBezTo>
                  <a:cubicBezTo>
                    <a:pt x="1461290" y="158167"/>
                    <a:pt x="1425877" y="145248"/>
                    <a:pt x="1455420" y="160020"/>
                  </a:cubicBezTo>
                  <a:cubicBezTo>
                    <a:pt x="1486968" y="175794"/>
                    <a:pt x="1445523" y="149612"/>
                    <a:pt x="1478280" y="171450"/>
                  </a:cubicBezTo>
                  <a:cubicBezTo>
                    <a:pt x="1480820" y="175260"/>
                    <a:pt x="1482454" y="179865"/>
                    <a:pt x="1485900" y="182880"/>
                  </a:cubicBezTo>
                  <a:cubicBezTo>
                    <a:pt x="1492792" y="188911"/>
                    <a:pt x="1508760" y="198120"/>
                    <a:pt x="1508760" y="198120"/>
                  </a:cubicBezTo>
                  <a:cubicBezTo>
                    <a:pt x="1511300" y="201930"/>
                    <a:pt x="1514332" y="205454"/>
                    <a:pt x="1516380" y="209550"/>
                  </a:cubicBezTo>
                  <a:cubicBezTo>
                    <a:pt x="1521513" y="219817"/>
                    <a:pt x="1518104" y="223917"/>
                    <a:pt x="1527810" y="232410"/>
                  </a:cubicBezTo>
                  <a:cubicBezTo>
                    <a:pt x="1534702" y="238441"/>
                    <a:pt x="1543050" y="242570"/>
                    <a:pt x="1550670" y="247650"/>
                  </a:cubicBezTo>
                  <a:lnTo>
                    <a:pt x="1573530" y="262890"/>
                  </a:lnTo>
                  <a:cubicBezTo>
                    <a:pt x="1577340" y="265430"/>
                    <a:pt x="1581722" y="267272"/>
                    <a:pt x="1584960" y="270510"/>
                  </a:cubicBezTo>
                  <a:cubicBezTo>
                    <a:pt x="1611058" y="296608"/>
                    <a:pt x="1598854" y="287392"/>
                    <a:pt x="1619250" y="300990"/>
                  </a:cubicBezTo>
                  <a:cubicBezTo>
                    <a:pt x="1621790" y="304800"/>
                    <a:pt x="1623632" y="309182"/>
                    <a:pt x="1626870" y="312420"/>
                  </a:cubicBezTo>
                  <a:cubicBezTo>
                    <a:pt x="1630108" y="315658"/>
                    <a:pt x="1635285" y="316594"/>
                    <a:pt x="1638300" y="320040"/>
                  </a:cubicBezTo>
                  <a:cubicBezTo>
                    <a:pt x="1669415" y="355600"/>
                    <a:pt x="1639253" y="333375"/>
                    <a:pt x="1664970" y="350520"/>
                  </a:cubicBezTo>
                  <a:cubicBezTo>
                    <a:pt x="1672257" y="372380"/>
                    <a:pt x="1663562" y="351975"/>
                    <a:pt x="1680210" y="373380"/>
                  </a:cubicBezTo>
                  <a:cubicBezTo>
                    <a:pt x="1685833" y="380609"/>
                    <a:pt x="1688974" y="389764"/>
                    <a:pt x="1695450" y="396240"/>
                  </a:cubicBezTo>
                  <a:cubicBezTo>
                    <a:pt x="1699260" y="400050"/>
                    <a:pt x="1703572" y="403417"/>
                    <a:pt x="1706880" y="407670"/>
                  </a:cubicBezTo>
                  <a:cubicBezTo>
                    <a:pt x="1712503" y="414899"/>
                    <a:pt x="1717040" y="422910"/>
                    <a:pt x="1722120" y="430530"/>
                  </a:cubicBezTo>
                  <a:lnTo>
                    <a:pt x="1737360" y="453390"/>
                  </a:lnTo>
                  <a:lnTo>
                    <a:pt x="1744980" y="464820"/>
                  </a:lnTo>
                  <a:cubicBezTo>
                    <a:pt x="1747520" y="468630"/>
                    <a:pt x="1751152" y="471906"/>
                    <a:pt x="1752600" y="476250"/>
                  </a:cubicBezTo>
                  <a:cubicBezTo>
                    <a:pt x="1757858" y="492024"/>
                    <a:pt x="1754182" y="484338"/>
                    <a:pt x="1764030" y="499110"/>
                  </a:cubicBezTo>
                  <a:cubicBezTo>
                    <a:pt x="1765300" y="516890"/>
                    <a:pt x="1765974" y="534723"/>
                    <a:pt x="1767840" y="552450"/>
                  </a:cubicBezTo>
                  <a:cubicBezTo>
                    <a:pt x="1768518" y="558890"/>
                    <a:pt x="1770492" y="565129"/>
                    <a:pt x="1771650" y="571500"/>
                  </a:cubicBezTo>
                  <a:cubicBezTo>
                    <a:pt x="1773032" y="579101"/>
                    <a:pt x="1774502" y="586695"/>
                    <a:pt x="1775460" y="594360"/>
                  </a:cubicBezTo>
                  <a:cubicBezTo>
                    <a:pt x="1777043" y="607025"/>
                    <a:pt x="1777329" y="619845"/>
                    <a:pt x="1779270" y="632460"/>
                  </a:cubicBezTo>
                  <a:cubicBezTo>
                    <a:pt x="1779881" y="636429"/>
                    <a:pt x="1782106" y="639994"/>
                    <a:pt x="1783080" y="643890"/>
                  </a:cubicBezTo>
                  <a:cubicBezTo>
                    <a:pt x="1784651" y="650172"/>
                    <a:pt x="1785620" y="656590"/>
                    <a:pt x="1786890" y="662940"/>
                  </a:cubicBezTo>
                  <a:cubicBezTo>
                    <a:pt x="1785620" y="699770"/>
                    <a:pt x="1785379" y="736650"/>
                    <a:pt x="1783080" y="773430"/>
                  </a:cubicBezTo>
                  <a:cubicBezTo>
                    <a:pt x="1782183" y="787782"/>
                    <a:pt x="1769365" y="795782"/>
                    <a:pt x="1756410" y="800100"/>
                  </a:cubicBezTo>
                  <a:cubicBezTo>
                    <a:pt x="1727407" y="809768"/>
                    <a:pt x="1741426" y="806145"/>
                    <a:pt x="1714500" y="811530"/>
                  </a:cubicBezTo>
                  <a:lnTo>
                    <a:pt x="1607820" y="807720"/>
                  </a:lnTo>
                  <a:cubicBezTo>
                    <a:pt x="1597597" y="807152"/>
                    <a:pt x="1587577" y="803713"/>
                    <a:pt x="1577340" y="803910"/>
                  </a:cubicBezTo>
                  <a:cubicBezTo>
                    <a:pt x="1521413" y="804986"/>
                    <a:pt x="1409700" y="811530"/>
                    <a:pt x="1409700" y="811530"/>
                  </a:cubicBezTo>
                  <a:cubicBezTo>
                    <a:pt x="1405890" y="812800"/>
                    <a:pt x="1402132" y="814237"/>
                    <a:pt x="1398270" y="815340"/>
                  </a:cubicBezTo>
                  <a:cubicBezTo>
                    <a:pt x="1393235" y="816779"/>
                    <a:pt x="1387843" y="817087"/>
                    <a:pt x="1383030" y="819150"/>
                  </a:cubicBezTo>
                  <a:cubicBezTo>
                    <a:pt x="1378821" y="820954"/>
                    <a:pt x="1375410" y="824230"/>
                    <a:pt x="1371600" y="826770"/>
                  </a:cubicBezTo>
                  <a:lnTo>
                    <a:pt x="1360170" y="861060"/>
                  </a:lnTo>
                  <a:lnTo>
                    <a:pt x="1356360" y="872490"/>
                  </a:lnTo>
                  <a:cubicBezTo>
                    <a:pt x="1361632" y="991105"/>
                    <a:pt x="1368383" y="1021588"/>
                    <a:pt x="1360170" y="1120140"/>
                  </a:cubicBezTo>
                  <a:cubicBezTo>
                    <a:pt x="1359926" y="1123070"/>
                    <a:pt x="1354534" y="1142842"/>
                    <a:pt x="1352550" y="1146810"/>
                  </a:cubicBezTo>
                  <a:cubicBezTo>
                    <a:pt x="1350502" y="1150906"/>
                    <a:pt x="1346978" y="1154144"/>
                    <a:pt x="1344930" y="1158240"/>
                  </a:cubicBezTo>
                  <a:cubicBezTo>
                    <a:pt x="1343134" y="1161832"/>
                    <a:pt x="1343070" y="1166159"/>
                    <a:pt x="1341120" y="1169670"/>
                  </a:cubicBezTo>
                  <a:lnTo>
                    <a:pt x="1318260" y="1203960"/>
                  </a:lnTo>
                  <a:lnTo>
                    <a:pt x="1310640" y="1215390"/>
                  </a:lnTo>
                  <a:cubicBezTo>
                    <a:pt x="1308100" y="1219200"/>
                    <a:pt x="1306258" y="1223582"/>
                    <a:pt x="1303020" y="1226820"/>
                  </a:cubicBezTo>
                  <a:cubicBezTo>
                    <a:pt x="1299210" y="1230630"/>
                    <a:pt x="1294898" y="1233997"/>
                    <a:pt x="1291590" y="1238250"/>
                  </a:cubicBezTo>
                  <a:cubicBezTo>
                    <a:pt x="1257954" y="1281497"/>
                    <a:pt x="1286336" y="1244947"/>
                    <a:pt x="1272540" y="1272540"/>
                  </a:cubicBezTo>
                  <a:cubicBezTo>
                    <a:pt x="1270492" y="1276636"/>
                    <a:pt x="1266968" y="1279874"/>
                    <a:pt x="1264920" y="1283970"/>
                  </a:cubicBezTo>
                  <a:cubicBezTo>
                    <a:pt x="1263124" y="1287562"/>
                    <a:pt x="1263950" y="1292560"/>
                    <a:pt x="1261110" y="1295400"/>
                  </a:cubicBezTo>
                  <a:cubicBezTo>
                    <a:pt x="1258270" y="1298240"/>
                    <a:pt x="1253490" y="1297940"/>
                    <a:pt x="1249680" y="1299210"/>
                  </a:cubicBezTo>
                  <a:cubicBezTo>
                    <a:pt x="1246581" y="1308506"/>
                    <a:pt x="1245636" y="1314684"/>
                    <a:pt x="1238250" y="1322070"/>
                  </a:cubicBezTo>
                  <a:cubicBezTo>
                    <a:pt x="1235012" y="1325308"/>
                    <a:pt x="1230338" y="1326759"/>
                    <a:pt x="1226820" y="1329690"/>
                  </a:cubicBezTo>
                  <a:cubicBezTo>
                    <a:pt x="1222681" y="1333139"/>
                    <a:pt x="1219873" y="1338131"/>
                    <a:pt x="1215390" y="1341120"/>
                  </a:cubicBezTo>
                  <a:cubicBezTo>
                    <a:pt x="1212048" y="1343348"/>
                    <a:pt x="1207471" y="1342980"/>
                    <a:pt x="1203960" y="1344930"/>
                  </a:cubicBezTo>
                  <a:cubicBezTo>
                    <a:pt x="1195954" y="1349378"/>
                    <a:pt x="1189788" y="1357274"/>
                    <a:pt x="1181100" y="1360170"/>
                  </a:cubicBezTo>
                  <a:cubicBezTo>
                    <a:pt x="1139415" y="1374065"/>
                    <a:pt x="1202555" y="1351905"/>
                    <a:pt x="1158240" y="1371600"/>
                  </a:cubicBezTo>
                  <a:cubicBezTo>
                    <a:pt x="1150900" y="1374862"/>
                    <a:pt x="1143000" y="1376680"/>
                    <a:pt x="1135380" y="1379220"/>
                  </a:cubicBezTo>
                  <a:lnTo>
                    <a:pt x="1123950" y="1383030"/>
                  </a:lnTo>
                  <a:cubicBezTo>
                    <a:pt x="1114061" y="1386326"/>
                    <a:pt x="1104068" y="1390182"/>
                    <a:pt x="1093470" y="1390650"/>
                  </a:cubicBezTo>
                  <a:cubicBezTo>
                    <a:pt x="1013497" y="1394178"/>
                    <a:pt x="853440" y="1398270"/>
                    <a:pt x="853440" y="1398270"/>
                  </a:cubicBezTo>
                  <a:cubicBezTo>
                    <a:pt x="816610" y="1397000"/>
                    <a:pt x="779742" y="1396562"/>
                    <a:pt x="742950" y="1394460"/>
                  </a:cubicBezTo>
                  <a:cubicBezTo>
                    <a:pt x="735237" y="1394019"/>
                    <a:pt x="727771" y="1391473"/>
                    <a:pt x="720090" y="1390650"/>
                  </a:cubicBezTo>
                  <a:cubicBezTo>
                    <a:pt x="692194" y="1387661"/>
                    <a:pt x="663943" y="1387642"/>
                    <a:pt x="636270" y="1383030"/>
                  </a:cubicBezTo>
                  <a:cubicBezTo>
                    <a:pt x="628650" y="1381760"/>
                    <a:pt x="620904" y="1381094"/>
                    <a:pt x="613410" y="1379220"/>
                  </a:cubicBezTo>
                  <a:cubicBezTo>
                    <a:pt x="605618" y="1377272"/>
                    <a:pt x="598520" y="1372596"/>
                    <a:pt x="590550" y="1371600"/>
                  </a:cubicBezTo>
                  <a:lnTo>
                    <a:pt x="560070" y="1367790"/>
                  </a:lnTo>
                  <a:cubicBezTo>
                    <a:pt x="511028" y="1351443"/>
                    <a:pt x="561242" y="1367130"/>
                    <a:pt x="518160" y="1356360"/>
                  </a:cubicBezTo>
                  <a:cubicBezTo>
                    <a:pt x="514264" y="1355386"/>
                    <a:pt x="510592" y="1353653"/>
                    <a:pt x="506730" y="1352550"/>
                  </a:cubicBezTo>
                  <a:cubicBezTo>
                    <a:pt x="501695" y="1351111"/>
                    <a:pt x="496525" y="1350179"/>
                    <a:pt x="491490" y="1348740"/>
                  </a:cubicBezTo>
                  <a:cubicBezTo>
                    <a:pt x="487628" y="1347637"/>
                    <a:pt x="483922" y="1346033"/>
                    <a:pt x="480060" y="1344930"/>
                  </a:cubicBezTo>
                  <a:cubicBezTo>
                    <a:pt x="475025" y="1343491"/>
                    <a:pt x="469855" y="1342559"/>
                    <a:pt x="464820" y="1341120"/>
                  </a:cubicBezTo>
                  <a:cubicBezTo>
                    <a:pt x="460958" y="1340017"/>
                    <a:pt x="457252" y="1338413"/>
                    <a:pt x="453390" y="1337310"/>
                  </a:cubicBezTo>
                  <a:cubicBezTo>
                    <a:pt x="448355" y="1335871"/>
                    <a:pt x="443166" y="1335005"/>
                    <a:pt x="438150" y="1333500"/>
                  </a:cubicBezTo>
                  <a:cubicBezTo>
                    <a:pt x="430457" y="1331192"/>
                    <a:pt x="423166" y="1327455"/>
                    <a:pt x="415290" y="1325880"/>
                  </a:cubicBezTo>
                  <a:cubicBezTo>
                    <a:pt x="402590" y="1323340"/>
                    <a:pt x="389477" y="1322356"/>
                    <a:pt x="377190" y="1318260"/>
                  </a:cubicBezTo>
                  <a:cubicBezTo>
                    <a:pt x="373380" y="1316990"/>
                    <a:pt x="369635" y="1315507"/>
                    <a:pt x="365760" y="1314450"/>
                  </a:cubicBezTo>
                  <a:cubicBezTo>
                    <a:pt x="355656" y="1311694"/>
                    <a:pt x="345215" y="1310142"/>
                    <a:pt x="335280" y="1306830"/>
                  </a:cubicBezTo>
                  <a:cubicBezTo>
                    <a:pt x="322457" y="1302556"/>
                    <a:pt x="321792" y="1302933"/>
                    <a:pt x="308610" y="1295400"/>
                  </a:cubicBezTo>
                  <a:cubicBezTo>
                    <a:pt x="304634" y="1293128"/>
                    <a:pt x="301389" y="1289584"/>
                    <a:pt x="297180" y="1287780"/>
                  </a:cubicBezTo>
                  <a:cubicBezTo>
                    <a:pt x="292367" y="1285717"/>
                    <a:pt x="287020" y="1285240"/>
                    <a:pt x="281940" y="1283970"/>
                  </a:cubicBezTo>
                  <a:cubicBezTo>
                    <a:pt x="276860" y="1280160"/>
                    <a:pt x="272213" y="1275690"/>
                    <a:pt x="266700" y="1272540"/>
                  </a:cubicBezTo>
                  <a:cubicBezTo>
                    <a:pt x="263213" y="1270547"/>
                    <a:pt x="258757" y="1270723"/>
                    <a:pt x="255270" y="1268730"/>
                  </a:cubicBezTo>
                  <a:cubicBezTo>
                    <a:pt x="249757" y="1265580"/>
                    <a:pt x="245710" y="1260140"/>
                    <a:pt x="240030" y="1257300"/>
                  </a:cubicBezTo>
                  <a:cubicBezTo>
                    <a:pt x="232846" y="1253708"/>
                    <a:pt x="223853" y="1254135"/>
                    <a:pt x="217170" y="1249680"/>
                  </a:cubicBezTo>
                  <a:cubicBezTo>
                    <a:pt x="184413" y="1227842"/>
                    <a:pt x="225858" y="1254024"/>
                    <a:pt x="194310" y="1238250"/>
                  </a:cubicBezTo>
                  <a:cubicBezTo>
                    <a:pt x="156046" y="1219118"/>
                    <a:pt x="214397" y="1243049"/>
                    <a:pt x="167640" y="1223010"/>
                  </a:cubicBezTo>
                  <a:cubicBezTo>
                    <a:pt x="163949" y="1221428"/>
                    <a:pt x="159802" y="1220996"/>
                    <a:pt x="156210" y="1219200"/>
                  </a:cubicBezTo>
                  <a:cubicBezTo>
                    <a:pt x="152114" y="1217152"/>
                    <a:pt x="148298" y="1214511"/>
                    <a:pt x="144780" y="1211580"/>
                  </a:cubicBezTo>
                  <a:cubicBezTo>
                    <a:pt x="140641" y="1208131"/>
                    <a:pt x="138028" y="1202823"/>
                    <a:pt x="133350" y="1200150"/>
                  </a:cubicBezTo>
                  <a:cubicBezTo>
                    <a:pt x="128804" y="1197552"/>
                    <a:pt x="123190" y="1197610"/>
                    <a:pt x="118110" y="1196340"/>
                  </a:cubicBezTo>
                  <a:cubicBezTo>
                    <a:pt x="104367" y="1187178"/>
                    <a:pt x="94259" y="1181519"/>
                    <a:pt x="83820" y="1165860"/>
                  </a:cubicBezTo>
                  <a:cubicBezTo>
                    <a:pt x="81280" y="1162050"/>
                    <a:pt x="78248" y="1158526"/>
                    <a:pt x="76200" y="1154430"/>
                  </a:cubicBezTo>
                  <a:cubicBezTo>
                    <a:pt x="74404" y="1150838"/>
                    <a:pt x="74340" y="1146511"/>
                    <a:pt x="72390" y="1143000"/>
                  </a:cubicBezTo>
                  <a:cubicBezTo>
                    <a:pt x="67942" y="1134994"/>
                    <a:pt x="57150" y="1120140"/>
                    <a:pt x="57150" y="1120140"/>
                  </a:cubicBezTo>
                  <a:cubicBezTo>
                    <a:pt x="47794" y="1082718"/>
                    <a:pt x="61339" y="1128518"/>
                    <a:pt x="41910" y="1089660"/>
                  </a:cubicBezTo>
                  <a:cubicBezTo>
                    <a:pt x="39568" y="1084976"/>
                    <a:pt x="39539" y="1079455"/>
                    <a:pt x="38100" y="1074420"/>
                  </a:cubicBezTo>
                  <a:cubicBezTo>
                    <a:pt x="36997" y="1070558"/>
                    <a:pt x="35393" y="1066852"/>
                    <a:pt x="34290" y="1062990"/>
                  </a:cubicBezTo>
                  <a:cubicBezTo>
                    <a:pt x="29486" y="1046177"/>
                    <a:pt x="32151" y="1050936"/>
                    <a:pt x="26670" y="1036320"/>
                  </a:cubicBezTo>
                  <a:cubicBezTo>
                    <a:pt x="24269" y="1029916"/>
                    <a:pt x="21590" y="1023620"/>
                    <a:pt x="19050" y="1017270"/>
                  </a:cubicBezTo>
                  <a:cubicBezTo>
                    <a:pt x="17780" y="1009650"/>
                    <a:pt x="16755" y="1001985"/>
                    <a:pt x="15240" y="994410"/>
                  </a:cubicBezTo>
                  <a:cubicBezTo>
                    <a:pt x="14213" y="989275"/>
                    <a:pt x="12226" y="984345"/>
                    <a:pt x="11430" y="979170"/>
                  </a:cubicBezTo>
                  <a:cubicBezTo>
                    <a:pt x="9681" y="967803"/>
                    <a:pt x="9619" y="956205"/>
                    <a:pt x="7620" y="944880"/>
                  </a:cubicBezTo>
                  <a:cubicBezTo>
                    <a:pt x="5800" y="934567"/>
                    <a:pt x="0" y="914400"/>
                    <a:pt x="0" y="914400"/>
                  </a:cubicBezTo>
                  <a:cubicBezTo>
                    <a:pt x="1270" y="849630"/>
                    <a:pt x="1412" y="784828"/>
                    <a:pt x="3810" y="720090"/>
                  </a:cubicBezTo>
                  <a:cubicBezTo>
                    <a:pt x="3959" y="716077"/>
                    <a:pt x="6749" y="712580"/>
                    <a:pt x="7620" y="708660"/>
                  </a:cubicBezTo>
                  <a:cubicBezTo>
                    <a:pt x="9687" y="699358"/>
                    <a:pt x="12268" y="676655"/>
                    <a:pt x="15240" y="666750"/>
                  </a:cubicBezTo>
                  <a:cubicBezTo>
                    <a:pt x="17205" y="660199"/>
                    <a:pt x="20523" y="654127"/>
                    <a:pt x="22860" y="647700"/>
                  </a:cubicBezTo>
                  <a:cubicBezTo>
                    <a:pt x="25605" y="640151"/>
                    <a:pt x="26025" y="631523"/>
                    <a:pt x="30480" y="624840"/>
                  </a:cubicBezTo>
                  <a:cubicBezTo>
                    <a:pt x="42208" y="607248"/>
                    <a:pt x="35744" y="617337"/>
                    <a:pt x="49530" y="594360"/>
                  </a:cubicBezTo>
                  <a:cubicBezTo>
                    <a:pt x="52598" y="582088"/>
                    <a:pt x="53297" y="574608"/>
                    <a:pt x="60960" y="563880"/>
                  </a:cubicBezTo>
                  <a:cubicBezTo>
                    <a:pt x="64092" y="559495"/>
                    <a:pt x="68941" y="556589"/>
                    <a:pt x="72390" y="552450"/>
                  </a:cubicBezTo>
                  <a:cubicBezTo>
                    <a:pt x="75321" y="548932"/>
                    <a:pt x="77348" y="544746"/>
                    <a:pt x="80010" y="541020"/>
                  </a:cubicBezTo>
                  <a:cubicBezTo>
                    <a:pt x="83701" y="535853"/>
                    <a:pt x="87630" y="530860"/>
                    <a:pt x="91440" y="525780"/>
                  </a:cubicBezTo>
                  <a:cubicBezTo>
                    <a:pt x="92710" y="521970"/>
                    <a:pt x="93257" y="517837"/>
                    <a:pt x="95250" y="514350"/>
                  </a:cubicBezTo>
                  <a:cubicBezTo>
                    <a:pt x="98400" y="508837"/>
                    <a:pt x="102989" y="504277"/>
                    <a:pt x="106680" y="499110"/>
                  </a:cubicBezTo>
                  <a:cubicBezTo>
                    <a:pt x="119941" y="480545"/>
                    <a:pt x="107941" y="494039"/>
                    <a:pt x="125730" y="476250"/>
                  </a:cubicBezTo>
                  <a:cubicBezTo>
                    <a:pt x="127000" y="472440"/>
                    <a:pt x="127312" y="468162"/>
                    <a:pt x="129540" y="464820"/>
                  </a:cubicBezTo>
                  <a:cubicBezTo>
                    <a:pt x="137888" y="452298"/>
                    <a:pt x="141857" y="454555"/>
                    <a:pt x="152400" y="445770"/>
                  </a:cubicBezTo>
                  <a:cubicBezTo>
                    <a:pt x="156539" y="442321"/>
                    <a:pt x="160323" y="438431"/>
                    <a:pt x="163830" y="434340"/>
                  </a:cubicBezTo>
                  <a:cubicBezTo>
                    <a:pt x="167963" y="429519"/>
                    <a:pt x="171012" y="423820"/>
                    <a:pt x="175260" y="419100"/>
                  </a:cubicBezTo>
                  <a:cubicBezTo>
                    <a:pt x="182469" y="411090"/>
                    <a:pt x="192142" y="405206"/>
                    <a:pt x="198120" y="396240"/>
                  </a:cubicBezTo>
                  <a:cubicBezTo>
                    <a:pt x="200660" y="392430"/>
                    <a:pt x="202502" y="388048"/>
                    <a:pt x="205740" y="384810"/>
                  </a:cubicBezTo>
                  <a:cubicBezTo>
                    <a:pt x="208978" y="381572"/>
                    <a:pt x="213652" y="380121"/>
                    <a:pt x="217170" y="377190"/>
                  </a:cubicBezTo>
                  <a:cubicBezTo>
                    <a:pt x="221309" y="373741"/>
                    <a:pt x="224461" y="369209"/>
                    <a:pt x="228600" y="365760"/>
                  </a:cubicBezTo>
                  <a:cubicBezTo>
                    <a:pt x="232118" y="362829"/>
                    <a:pt x="236512" y="361071"/>
                    <a:pt x="240030" y="358140"/>
                  </a:cubicBezTo>
                  <a:cubicBezTo>
                    <a:pt x="244169" y="354691"/>
                    <a:pt x="247207" y="350018"/>
                    <a:pt x="251460" y="346710"/>
                  </a:cubicBezTo>
                  <a:cubicBezTo>
                    <a:pt x="258689" y="341087"/>
                    <a:pt x="267844" y="337946"/>
                    <a:pt x="274320" y="331470"/>
                  </a:cubicBezTo>
                  <a:cubicBezTo>
                    <a:pt x="278130" y="327660"/>
                    <a:pt x="281365" y="323172"/>
                    <a:pt x="285750" y="320040"/>
                  </a:cubicBezTo>
                  <a:cubicBezTo>
                    <a:pt x="290372" y="316739"/>
                    <a:pt x="296120" y="315342"/>
                    <a:pt x="300990" y="312420"/>
                  </a:cubicBezTo>
                  <a:cubicBezTo>
                    <a:pt x="308843" y="307708"/>
                    <a:pt x="316230" y="302260"/>
                    <a:pt x="323850" y="297180"/>
                  </a:cubicBezTo>
                  <a:cubicBezTo>
                    <a:pt x="361010" y="272406"/>
                    <a:pt x="303262" y="311211"/>
                    <a:pt x="350520" y="278130"/>
                  </a:cubicBezTo>
                  <a:cubicBezTo>
                    <a:pt x="358023" y="272878"/>
                    <a:pt x="364692" y="265786"/>
                    <a:pt x="373380" y="262890"/>
                  </a:cubicBezTo>
                  <a:lnTo>
                    <a:pt x="384810" y="259080"/>
                  </a:lnTo>
                  <a:cubicBezTo>
                    <a:pt x="387350" y="255270"/>
                    <a:pt x="388547" y="250077"/>
                    <a:pt x="392430" y="247650"/>
                  </a:cubicBezTo>
                  <a:cubicBezTo>
                    <a:pt x="411048" y="236014"/>
                    <a:pt x="421005" y="243840"/>
                    <a:pt x="438150" y="243840"/>
                  </a:cubicBezTo>
                  <a:close/>
                </a:path>
              </a:pathLst>
            </a:cu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noFill/>
                <a:latin typeface="Calibri"/>
              </a:endParaRPr>
            </a:p>
          </p:txBody>
        </p:sp>
        <p:grpSp>
          <p:nvGrpSpPr>
            <p:cNvPr id="8" name="Group 1"/>
            <p:cNvGrpSpPr>
              <a:grpSpLocks noChangeAspect="1"/>
            </p:cNvGrpSpPr>
            <p:nvPr/>
          </p:nvGrpSpPr>
          <p:grpSpPr bwMode="auto">
            <a:xfrm>
              <a:off x="5954850" y="1237143"/>
              <a:ext cx="1750364" cy="1351846"/>
              <a:chOff x="1143128" y="1903742"/>
              <a:chExt cx="3808721" cy="2897877"/>
            </a:xfrm>
          </p:grpSpPr>
          <p:sp>
            <p:nvSpPr>
              <p:cNvPr id="88" name="Oval 6"/>
              <p:cNvSpPr>
                <a:spLocks noChangeArrowheads="1"/>
              </p:cNvSpPr>
              <p:nvPr/>
            </p:nvSpPr>
            <p:spPr bwMode="auto">
              <a:xfrm>
                <a:off x="3125158" y="3808802"/>
                <a:ext cx="457393" cy="4575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89" name="Oval 7"/>
              <p:cNvSpPr>
                <a:spLocks noChangeArrowheads="1"/>
              </p:cNvSpPr>
              <p:nvPr/>
            </p:nvSpPr>
            <p:spPr bwMode="auto">
              <a:xfrm>
                <a:off x="1295591" y="3961321"/>
                <a:ext cx="457393" cy="4575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90" name="Oval 8"/>
              <p:cNvSpPr>
                <a:spLocks noChangeArrowheads="1"/>
              </p:cNvSpPr>
              <p:nvPr/>
            </p:nvSpPr>
            <p:spPr bwMode="auto">
              <a:xfrm>
                <a:off x="3199951" y="2286480"/>
                <a:ext cx="457393" cy="4575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91" name="Oval 12"/>
              <p:cNvSpPr>
                <a:spLocks noChangeArrowheads="1"/>
              </p:cNvSpPr>
              <p:nvPr/>
            </p:nvSpPr>
            <p:spPr bwMode="auto">
              <a:xfrm>
                <a:off x="4192406" y="2666340"/>
                <a:ext cx="606978" cy="61008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92" name="Oval 13"/>
              <p:cNvSpPr>
                <a:spLocks noChangeArrowheads="1"/>
              </p:cNvSpPr>
              <p:nvPr/>
            </p:nvSpPr>
            <p:spPr bwMode="auto">
              <a:xfrm>
                <a:off x="1980240" y="2896559"/>
                <a:ext cx="609856" cy="607203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93" name="Oval 14"/>
              <p:cNvSpPr>
                <a:spLocks noChangeArrowheads="1"/>
              </p:cNvSpPr>
              <p:nvPr/>
            </p:nvSpPr>
            <p:spPr bwMode="auto">
              <a:xfrm>
                <a:off x="1752983" y="3503762"/>
                <a:ext cx="152463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94" name="Oval 15"/>
              <p:cNvSpPr>
                <a:spLocks noChangeArrowheads="1"/>
              </p:cNvSpPr>
              <p:nvPr/>
            </p:nvSpPr>
            <p:spPr bwMode="auto">
              <a:xfrm>
                <a:off x="1905446" y="3886500"/>
                <a:ext cx="152465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95" name="Oval 16"/>
              <p:cNvSpPr>
                <a:spLocks noChangeArrowheads="1"/>
              </p:cNvSpPr>
              <p:nvPr/>
            </p:nvSpPr>
            <p:spPr bwMode="auto">
              <a:xfrm>
                <a:off x="1522849" y="2818861"/>
                <a:ext cx="152463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96" name="Oval 17"/>
              <p:cNvSpPr>
                <a:spLocks noChangeArrowheads="1"/>
              </p:cNvSpPr>
              <p:nvPr/>
            </p:nvSpPr>
            <p:spPr bwMode="auto">
              <a:xfrm>
                <a:off x="1980240" y="2439000"/>
                <a:ext cx="152465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97" name="Oval 18"/>
              <p:cNvSpPr>
                <a:spLocks noChangeArrowheads="1"/>
              </p:cNvSpPr>
              <p:nvPr/>
            </p:nvSpPr>
            <p:spPr bwMode="auto">
              <a:xfrm>
                <a:off x="2590096" y="3656281"/>
                <a:ext cx="152465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98" name="Oval 19"/>
              <p:cNvSpPr>
                <a:spLocks noChangeArrowheads="1"/>
              </p:cNvSpPr>
              <p:nvPr/>
            </p:nvSpPr>
            <p:spPr bwMode="auto">
              <a:xfrm>
                <a:off x="2972695" y="2896559"/>
                <a:ext cx="152463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99" name="Oval 20"/>
              <p:cNvSpPr>
                <a:spLocks noChangeArrowheads="1"/>
              </p:cNvSpPr>
              <p:nvPr/>
            </p:nvSpPr>
            <p:spPr bwMode="auto">
              <a:xfrm>
                <a:off x="2515302" y="2513821"/>
                <a:ext cx="152465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100" name="Oval 21"/>
              <p:cNvSpPr>
                <a:spLocks noChangeArrowheads="1"/>
              </p:cNvSpPr>
              <p:nvPr/>
            </p:nvSpPr>
            <p:spPr bwMode="auto">
              <a:xfrm>
                <a:off x="3504879" y="3354120"/>
                <a:ext cx="152465" cy="14964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101" name="Oval 22"/>
              <p:cNvSpPr>
                <a:spLocks noChangeArrowheads="1"/>
              </p:cNvSpPr>
              <p:nvPr/>
            </p:nvSpPr>
            <p:spPr bwMode="auto">
              <a:xfrm>
                <a:off x="3887478" y="4113842"/>
                <a:ext cx="152463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102" name="Oval 23"/>
              <p:cNvSpPr>
                <a:spLocks noChangeArrowheads="1"/>
              </p:cNvSpPr>
              <p:nvPr/>
            </p:nvSpPr>
            <p:spPr bwMode="auto">
              <a:xfrm>
                <a:off x="3504879" y="4649100"/>
                <a:ext cx="152465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103" name="Oval 24"/>
              <p:cNvSpPr>
                <a:spLocks noChangeArrowheads="1"/>
              </p:cNvSpPr>
              <p:nvPr/>
            </p:nvSpPr>
            <p:spPr bwMode="auto">
              <a:xfrm>
                <a:off x="2820230" y="4649100"/>
                <a:ext cx="152465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104" name="Oval 25"/>
              <p:cNvSpPr>
                <a:spLocks noChangeArrowheads="1"/>
              </p:cNvSpPr>
              <p:nvPr/>
            </p:nvSpPr>
            <p:spPr bwMode="auto">
              <a:xfrm>
                <a:off x="2437633" y="4571400"/>
                <a:ext cx="152463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105" name="Oval 27"/>
              <p:cNvSpPr>
                <a:spLocks noChangeArrowheads="1"/>
              </p:cNvSpPr>
              <p:nvPr/>
            </p:nvSpPr>
            <p:spPr bwMode="auto">
              <a:xfrm>
                <a:off x="1827777" y="4496579"/>
                <a:ext cx="152463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106" name="Oval 28"/>
              <p:cNvSpPr>
                <a:spLocks noChangeArrowheads="1"/>
              </p:cNvSpPr>
              <p:nvPr/>
            </p:nvSpPr>
            <p:spPr bwMode="auto">
              <a:xfrm>
                <a:off x="2972695" y="3276420"/>
                <a:ext cx="152463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107" name="Oval 34"/>
              <p:cNvSpPr>
                <a:spLocks noChangeArrowheads="1"/>
              </p:cNvSpPr>
              <p:nvPr/>
            </p:nvSpPr>
            <p:spPr bwMode="auto">
              <a:xfrm>
                <a:off x="3962272" y="2208782"/>
                <a:ext cx="152463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108" name="Oval 35"/>
              <p:cNvSpPr>
                <a:spLocks noChangeArrowheads="1"/>
              </p:cNvSpPr>
              <p:nvPr/>
            </p:nvSpPr>
            <p:spPr bwMode="auto">
              <a:xfrm>
                <a:off x="3887478" y="2818861"/>
                <a:ext cx="152463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109" name="Oval 37"/>
              <p:cNvSpPr>
                <a:spLocks noChangeArrowheads="1"/>
              </p:cNvSpPr>
              <p:nvPr/>
            </p:nvSpPr>
            <p:spPr bwMode="auto">
              <a:xfrm>
                <a:off x="1143128" y="3581460"/>
                <a:ext cx="152463" cy="1525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110" name="Oval 38"/>
              <p:cNvSpPr>
                <a:spLocks noChangeArrowheads="1"/>
              </p:cNvSpPr>
              <p:nvPr/>
            </p:nvSpPr>
            <p:spPr bwMode="auto">
              <a:xfrm>
                <a:off x="4799384" y="3428941"/>
                <a:ext cx="152465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  <p:sp>
            <p:nvSpPr>
              <p:cNvPr id="111" name="Oval 40"/>
              <p:cNvSpPr>
                <a:spLocks noChangeArrowheads="1"/>
              </p:cNvSpPr>
              <p:nvPr/>
            </p:nvSpPr>
            <p:spPr bwMode="auto">
              <a:xfrm>
                <a:off x="3125158" y="1903742"/>
                <a:ext cx="152465" cy="1525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 Light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115" name="Object 5"/>
          <p:cNvGraphicFramePr>
            <a:graphicFrameLocks noChangeAspect="1"/>
          </p:cNvGraphicFramePr>
          <p:nvPr/>
        </p:nvGraphicFramePr>
        <p:xfrm>
          <a:off x="2423592" y="4373627"/>
          <a:ext cx="98583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228600" progId="Equation.3">
                  <p:embed/>
                </p:oleObj>
              </mc:Choice>
              <mc:Fallback>
                <p:oleObj name="Equation" r:id="rId7" imgW="596880" imgH="228600" progId="Equation.3">
                  <p:embed/>
                  <p:pic>
                    <p:nvPicPr>
                      <p:cNvPr id="1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4373627"/>
                        <a:ext cx="985838" cy="376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0613" y="4083125"/>
            <a:ext cx="46714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prstClr val="black"/>
                </a:solidFill>
                <a:latin typeface="Calibri Light"/>
                <a:ea typeface="等线" panose="02010600030101010101" pitchFamily="2" charset="-122"/>
                <a:cs typeface="Arial" pitchFamily="34" charset="0"/>
              </a:rPr>
              <a:t>The explicit form of exchange-correlation energy</a:t>
            </a:r>
          </a:p>
          <a:p>
            <a:pPr>
              <a:defRPr/>
            </a:pPr>
            <a:r>
              <a:rPr lang="en-US" altLang="zh-CN" dirty="0">
                <a:solidFill>
                  <a:prstClr val="black"/>
                </a:solidFill>
                <a:latin typeface="Calibri Light"/>
                <a:ea typeface="等线" panose="02010600030101010101" pitchFamily="2" charset="-122"/>
                <a:cs typeface="Arial" pitchFamily="34" charset="0"/>
              </a:rPr>
              <a:t>                           is unknown!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 Light"/>
              <a:ea typeface="等线" panose="02010600030101010101" pitchFamily="2" charset="-122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 Light"/>
                <a:ea typeface="等线" panose="02010600030101010101" pitchFamily="2" charset="-122"/>
                <a:cs typeface="Arial" pitchFamily="34" charset="0"/>
              </a:rPr>
              <a:t>-Local Density Approximation (LDA)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 Light"/>
                <a:ea typeface="等线" panose="02010600030101010101" pitchFamily="2" charset="-122"/>
                <a:cs typeface="Arial" pitchFamily="34" charset="0"/>
              </a:rPr>
              <a:t>-Generalized Gradient Approximation (GGA)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 Light"/>
                <a:ea typeface="等线" panose="02010600030101010101" pitchFamily="2" charset="-122"/>
                <a:cs typeface="Arial" pitchFamily="34" charset="0"/>
              </a:rPr>
              <a:t>-Hybrid functional form (e.g., B3LYP)</a:t>
            </a:r>
            <a:endParaRPr lang="en-US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16" name="Arrow: Down 115"/>
          <p:cNvSpPr/>
          <p:nvPr/>
        </p:nvSpPr>
        <p:spPr>
          <a:xfrm>
            <a:off x="8312117" y="3041446"/>
            <a:ext cx="1984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B5C2C-B8E8-479C-ADBB-909A370FE8E3}"/>
              </a:ext>
            </a:extLst>
          </p:cNvPr>
          <p:cNvSpPr txBox="1"/>
          <p:nvPr/>
        </p:nvSpPr>
        <p:spPr>
          <a:xfrm>
            <a:off x="8684108" y="3253809"/>
            <a:ext cx="360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Born-Oppenheimer Approximation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98E1C7-A384-42AE-A1BD-CEC32B2D1B7B}"/>
              </a:ext>
            </a:extLst>
          </p:cNvPr>
          <p:cNvSpPr/>
          <p:nvPr/>
        </p:nvSpPr>
        <p:spPr>
          <a:xfrm>
            <a:off x="348792" y="6281288"/>
            <a:ext cx="106057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Accuracy in DFT depends primarily on the exchange-correlation function and the basis set.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F2A93-C0EA-49E6-8426-C16EBA3689BA}"/>
              </a:ext>
            </a:extLst>
          </p:cNvPr>
          <p:cNvSpPr txBox="1"/>
          <p:nvPr/>
        </p:nvSpPr>
        <p:spPr>
          <a:xfrm>
            <a:off x="10896334" y="653680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Guo 2020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715705-E2DE-EAAD-6809-D9AF310D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9204-58A3-4811-957A-0A0D47D865D9}" type="datetime1">
              <a:rPr lang="en-US" smtClean="0"/>
              <a:t>6/23/2025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295" grpId="0"/>
      <p:bldP spid="5" grpId="0"/>
      <p:bldP spid="1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1112</Words>
  <Application>Microsoft Office PowerPoint</Application>
  <PresentationFormat>Widescreen</PresentationFormat>
  <Paragraphs>223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SimSun</vt:lpstr>
      <vt:lpstr>Aptos</vt:lpstr>
      <vt:lpstr>Aptos Display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A DFT Study of Rare Earth-Benzene Complexes </vt:lpstr>
      <vt:lpstr>Time-Independent Schrödinger Equation</vt:lpstr>
      <vt:lpstr>Adiabatic approximation(Born–Oppenheimer)</vt:lpstr>
      <vt:lpstr>The Electronic Problem</vt:lpstr>
      <vt:lpstr>Hartree-Fock Theory</vt:lpstr>
      <vt:lpstr>Hartree Approximation</vt:lpstr>
      <vt:lpstr>Hartree-Fock Approximation</vt:lpstr>
      <vt:lpstr>PowerPoint Presentation</vt:lpstr>
      <vt:lpstr>PowerPoint Presentation</vt:lpstr>
      <vt:lpstr>Density Functional Theory (DFT)</vt:lpstr>
      <vt:lpstr>Computational Insights into Rare Earth Complexes</vt:lpstr>
      <vt:lpstr> Method</vt:lpstr>
      <vt:lpstr>GROUND STATE CONFIGURATION</vt:lpstr>
      <vt:lpstr>Exchange and Correlation functional forms (B3LYP vs BPW91)</vt:lpstr>
      <vt:lpstr>D3 Dispersion correction</vt:lpstr>
      <vt:lpstr>Spin Multiplicity Comparison</vt:lpstr>
      <vt:lpstr>Machine Learning in DFT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Nayana Suresh</dc:creator>
  <cp:lastModifiedBy>Nayana Suresh</cp:lastModifiedBy>
  <cp:revision>9</cp:revision>
  <dcterms:created xsi:type="dcterms:W3CDTF">2025-06-20T17:50:27Z</dcterms:created>
  <dcterms:modified xsi:type="dcterms:W3CDTF">2025-06-24T00:00:27Z</dcterms:modified>
</cp:coreProperties>
</file>