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2" r:id="rId3"/>
    <p:sldId id="348" r:id="rId4"/>
    <p:sldId id="304" r:id="rId5"/>
    <p:sldId id="294" r:id="rId6"/>
    <p:sldId id="297" r:id="rId7"/>
    <p:sldId id="306" r:id="rId8"/>
    <p:sldId id="328" r:id="rId9"/>
    <p:sldId id="330" r:id="rId10"/>
    <p:sldId id="322" r:id="rId11"/>
    <p:sldId id="325" r:id="rId12"/>
    <p:sldId id="313" r:id="rId13"/>
    <p:sldId id="331" r:id="rId14"/>
    <p:sldId id="349" r:id="rId15"/>
    <p:sldId id="347" r:id="rId16"/>
    <p:sldId id="332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F6FF-752D-4946-825E-FD0188FE9628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06D1F-B8D2-476E-85DF-FDE837CF3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6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2E3CE-154B-44D9-8EF5-54008E96F0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5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0C979-0EE9-4D7A-8F0A-7A4509C1B8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6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D80D-4663-ABFD-A43F-6D796781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AB031-18D9-C26B-861C-574249083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8B8BA-31D8-45BA-2BFB-3F1A9E9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9369-6D91-4D1A-9A93-8950B473288D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B6A8E-DB13-2FA8-31C6-F3207399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33878-F2BD-9CA3-C955-B4D45ADC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2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B0B65-D775-5D5B-C7B4-077B3FF7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94A53-82D4-108A-1DB7-13E7BD653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CFB1-C5F6-9DD8-7A58-1631987F9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EBD7-849F-472D-92A7-B2D44355248F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2CCE-152D-F6FD-9F74-700D8134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5F295-3158-2C8C-5A08-5027DDE2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5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C9F31-6057-04E6-92EA-2A08080AD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991D6-486C-2E06-1CBF-CBC997193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3DDC5-5E3E-FEFB-C5E7-321DD824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AD9F-33B5-418B-A45A-6CA229CFA9C8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F332E-A858-64FC-02C8-13C99301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EA05-EF57-4B75-019C-1103F095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70F7-0F69-2028-A68D-E89C5AC37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1BF19-F8FB-3430-9C7E-34366A84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420C-9FF8-189D-257E-689C5955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A34-8B37-4467-8A4D-2D6013C6956E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FC2A-F943-A2A3-53CD-20139A2A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AE70A-35F4-D163-63A7-9948B70D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CF22-ADE8-CAB6-7289-0F9FD95E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9BCD4-5B14-201E-C1F7-E942BF0B9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D3F91-7361-1A1F-B222-1666EA59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AAC66-87E3-405D-A0BC-CE52B9DB2B43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39E2-B77A-AA26-E44B-B83E460E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80BE0-5F53-E907-8047-E385857F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0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1E0E-6234-5DF0-4582-8185CA67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D558-9F80-798D-A282-6277F6E13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3775C-976F-E63E-F024-90AE8B62F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6C0AB-21B9-52F4-C227-864DAFA9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CA7E-C467-418C-BB70-DA8896BE6C10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67698-84F9-660F-3760-DC9B58BD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6FCE7-D0C6-B149-C24E-4B7874E2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2E4A-538B-73E3-4DEA-67C236FB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BFFFB-8FB7-F135-2FB6-7FA805675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201C8-22CC-4FED-2B00-DE1BA0ABC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A3328-DE57-CB9F-F352-4C86C87FC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CF9B9-B011-E0E3-B413-26956BF2A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498B66-A315-7AC9-4F9D-592E617E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4F9A-5683-4280-AD1C-016C7332373C}" type="datetime1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493BF-5F32-F9E4-A344-2BE5E02E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E97DF-BFBA-EDEC-6E7C-7BDBF26B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9C49-1B33-7291-04B8-80D239A5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B44B20-82D8-8984-22B8-807F433A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CFF7-DBC5-4C2C-B4C4-5D191DA64B5A}" type="datetime1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62248-14AA-FC88-DE2D-52B83F254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0EF2C-CB19-92FA-426E-4139CDF7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D751B-CE0C-1DEB-AEA3-33A2A3D4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0B66-492C-42B3-9AE0-85C848C74F2D}" type="datetime1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C4144-E7CD-85E0-C33C-6B7C7186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42BD-7ECF-05D3-9D52-912B0BEB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04A2-40DC-6373-1003-9AC89514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4706-723E-3828-DF13-4EE6E61B4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AB289-AAF3-346F-12C2-8C0CA709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99453-47B2-48DF-30B0-0B0841D7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9131-BBCD-4ECE-99CC-D87F0D198B90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E62C4-6A21-AE1B-6AF1-EFE4A9FC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29B93-C4D2-B824-3F3A-38AF9792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E8C0-1929-0CD7-506A-862D565D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F7F02-6E5C-2D6D-81E2-8A061DECA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9CC11-A882-1146-616A-2C7AC3EB6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DB5F0-7C0B-FEAD-30E4-513B4650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F041-ADD0-497D-9C26-95F22513041C}" type="datetime1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1A93B-0492-C920-30F8-10542E7F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C0DE-BA58-0182-E38F-0919948F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D1114-E9FF-C6F1-CA03-E77C6169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C887C-101F-2F40-9A93-2DA5E0D6E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CB753-711A-72DA-DC85-B5ED9F607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774A0-E358-477E-A13B-61131F96EECE}" type="datetime1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83442-C348-1B31-1B81-77BF9E7CE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9BDF8-BE16-D590-C8E6-B445D514D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4E06D-5AF6-4FCD-A180-8803DDC44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2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8C8B74-9906-4EE0-A3E1-E30AF691B58D}"/>
              </a:ext>
            </a:extLst>
          </p:cNvPr>
          <p:cNvSpPr txBox="1"/>
          <p:nvPr/>
        </p:nvSpPr>
        <p:spPr>
          <a:xfrm>
            <a:off x="2895599" y="186971"/>
            <a:ext cx="60960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South Dakota School of Mines and Technology</a:t>
            </a:r>
            <a:endParaRPr lang="en-US" sz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Department of Chemical and Biological Engineering</a:t>
            </a:r>
            <a:endParaRPr lang="en-US" sz="12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9A2FB-1121-4CEE-BA63-59F8357087BF}"/>
              </a:ext>
            </a:extLst>
          </p:cNvPr>
          <p:cNvSpPr txBox="1"/>
          <p:nvPr/>
        </p:nvSpPr>
        <p:spPr>
          <a:xfrm>
            <a:off x="710073" y="3281686"/>
            <a:ext cx="10953750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AI-Driven Design of Methanotroph-Material Interfaces for Catalytic and Biomanufacturing Applications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E602C-25FF-4DC1-B9B7-488089E9F117}"/>
              </a:ext>
            </a:extLst>
          </p:cNvPr>
          <p:cNvSpPr txBox="1"/>
          <p:nvPr/>
        </p:nvSpPr>
        <p:spPr>
          <a:xfrm>
            <a:off x="2971799" y="4364963"/>
            <a:ext cx="6096000" cy="1967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Presenter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Dipayan Samanta, PhD</a:t>
            </a:r>
          </a:p>
          <a:p>
            <a:pPr marL="0" marR="0" algn="just"/>
            <a:r>
              <a:rPr lang="en-US" sz="1200" b="1" i="0" dirty="0">
                <a:solidFill>
                  <a:srgbClr val="222222"/>
                </a:solidFill>
                <a:effectLst/>
                <a:latin typeface="arial, sans-serif"/>
              </a:rPr>
              <a:t>		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arial, sans-serif"/>
              </a:rPr>
              <a:t>Researcher</a:t>
            </a:r>
          </a:p>
          <a:p>
            <a:pPr marL="0" marR="0" algn="just"/>
            <a:r>
              <a:rPr lang="en-US" sz="1400" b="1" dirty="0">
                <a:solidFill>
                  <a:srgbClr val="222222"/>
                </a:solidFill>
                <a:latin typeface="arial, sans-serif"/>
              </a:rPr>
              <a:t>		</a:t>
            </a:r>
            <a:r>
              <a:rPr lang="en-US" sz="1400" b="1" dirty="0" err="1">
                <a:solidFill>
                  <a:schemeClr val="accent5"/>
                </a:solidFill>
                <a:latin typeface="arial, sans-serif"/>
              </a:rPr>
              <a:t>M</a:t>
            </a:r>
            <a:r>
              <a:rPr lang="en-US" sz="1400" dirty="0" err="1">
                <a:solidFill>
                  <a:schemeClr val="accent5"/>
                </a:solidFill>
                <a:latin typeface="arial, sans-serif"/>
              </a:rPr>
              <a:t>ultiomics</a:t>
            </a:r>
            <a:r>
              <a:rPr lang="en-US" sz="1400" dirty="0">
                <a:solidFill>
                  <a:schemeClr val="accent5"/>
                </a:solidFill>
                <a:latin typeface="arial, sans-serif"/>
              </a:rPr>
              <a:t> </a:t>
            </a:r>
            <a:r>
              <a:rPr lang="en-US" sz="1400" b="1" dirty="0">
                <a:solidFill>
                  <a:schemeClr val="accent5"/>
                </a:solidFill>
                <a:latin typeface="arial, sans-serif"/>
              </a:rPr>
              <a:t>A</a:t>
            </a:r>
            <a:r>
              <a:rPr lang="en-US" sz="1400" dirty="0">
                <a:solidFill>
                  <a:schemeClr val="accent5"/>
                </a:solidFill>
                <a:latin typeface="arial, sans-serif"/>
              </a:rPr>
              <a:t>nd </a:t>
            </a:r>
            <a:r>
              <a:rPr lang="en-US" sz="1400" b="1" dirty="0">
                <a:solidFill>
                  <a:schemeClr val="accent5"/>
                </a:solidFill>
                <a:latin typeface="arial, sans-serif"/>
              </a:rPr>
              <a:t>S</a:t>
            </a:r>
            <a:r>
              <a:rPr lang="en-US" sz="1400" dirty="0">
                <a:solidFill>
                  <a:schemeClr val="accent5"/>
                </a:solidFill>
                <a:latin typeface="arial, sans-serif"/>
              </a:rPr>
              <a:t>ynthetic </a:t>
            </a:r>
            <a:r>
              <a:rPr lang="en-US" sz="1400" dirty="0" err="1">
                <a:solidFill>
                  <a:schemeClr val="accent5"/>
                </a:solidFill>
                <a:latin typeface="arial, sans-serif"/>
              </a:rPr>
              <a:t>bi</a:t>
            </a:r>
            <a:r>
              <a:rPr lang="en-US" sz="1400" b="1" dirty="0" err="1">
                <a:solidFill>
                  <a:schemeClr val="accent5"/>
                </a:solidFill>
                <a:latin typeface="arial, sans-serif"/>
              </a:rPr>
              <a:t>O</a:t>
            </a:r>
            <a:r>
              <a:rPr lang="en-US" sz="1400" dirty="0" err="1">
                <a:solidFill>
                  <a:schemeClr val="accent5"/>
                </a:solidFill>
                <a:latin typeface="arial, sans-serif"/>
              </a:rPr>
              <a:t>logy</a:t>
            </a:r>
            <a:r>
              <a:rPr lang="en-US" sz="1400" dirty="0">
                <a:solidFill>
                  <a:schemeClr val="accent5"/>
                </a:solidFill>
                <a:latin typeface="arial, sans-serif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arial, sans-serif"/>
              </a:rPr>
              <a:t>Ce</a:t>
            </a:r>
            <a:r>
              <a:rPr lang="en-US" sz="1400" b="1" dirty="0" err="1">
                <a:solidFill>
                  <a:schemeClr val="accent5"/>
                </a:solidFill>
                <a:latin typeface="arial, sans-serif"/>
              </a:rPr>
              <a:t>N</a:t>
            </a:r>
            <a:r>
              <a:rPr lang="en-US" sz="1400" dirty="0" err="1">
                <a:solidFill>
                  <a:schemeClr val="accent5"/>
                </a:solidFill>
                <a:latin typeface="arial, sans-serif"/>
              </a:rPr>
              <a:t>ter</a:t>
            </a:r>
            <a:r>
              <a:rPr lang="en-US" sz="1400" dirty="0">
                <a:solidFill>
                  <a:schemeClr val="accent5"/>
                </a:solidFill>
                <a:latin typeface="arial, sans-serif"/>
              </a:rPr>
              <a:t> (MASON)</a:t>
            </a:r>
            <a:endParaRPr lang="en-US" sz="1400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  <a:p>
            <a:pPr marL="0" marR="0" algn="just"/>
            <a:r>
              <a:rPr lang="en-US" sz="1400" b="0" i="0" dirty="0">
                <a:solidFill>
                  <a:srgbClr val="222222"/>
                </a:solidFill>
                <a:effectLst/>
                <a:latin typeface="arial, sans-serif"/>
              </a:rPr>
              <a:t>		Department of Chemical and Biological Engineering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algn="just"/>
            <a:r>
              <a:rPr lang="en-US" sz="1400" b="0" i="0" dirty="0">
                <a:solidFill>
                  <a:srgbClr val="222222"/>
                </a:solidFill>
                <a:effectLst/>
                <a:latin typeface="arial, sans-serif"/>
              </a:rPr>
              <a:t>		South Dakota School of Mines and Technology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algn="just"/>
            <a:r>
              <a:rPr lang="en-US" sz="1400" b="0" i="0" dirty="0">
                <a:solidFill>
                  <a:srgbClr val="222222"/>
                </a:solidFill>
                <a:effectLst/>
                <a:latin typeface="arial, sans-serif"/>
              </a:rPr>
              <a:t>		Rapid City, SD, USA 57701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Official Logos – South Dakota Mines Brand Guidelines">
            <a:extLst>
              <a:ext uri="{FF2B5EF4-FFF2-40B4-BE49-F238E27FC236}">
                <a16:creationId xmlns:a16="http://schemas.microsoft.com/office/drawing/2014/main" id="{40D3CC6B-06F6-670F-02EF-2E31AB7E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27" y="1168715"/>
            <a:ext cx="1892944" cy="189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A3B1B-33A0-8E8B-B0D1-FC3844D8C13E}"/>
              </a:ext>
            </a:extLst>
          </p:cNvPr>
          <p:cNvSpPr txBox="1"/>
          <p:nvPr/>
        </p:nvSpPr>
        <p:spPr>
          <a:xfrm>
            <a:off x="7197520" y="2501233"/>
            <a:ext cx="4466303" cy="670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Workshop for AI-powered Materials Discovery at Great Plains 22-26 June 2026</a:t>
            </a:r>
            <a:endParaRPr lang="en-US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5A763-A257-9AC9-03A4-AC42817B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9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973F7920-2461-BBF5-236B-66C74DF5ACEF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264E2D-3A59-B87B-4FF3-33A2A3169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937" y="3929667"/>
            <a:ext cx="3373625" cy="2448229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40E2E-28DA-7B23-A059-8BD5F3F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10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60D974-0959-78B8-9590-C65B2F99EA2A}"/>
              </a:ext>
            </a:extLst>
          </p:cNvPr>
          <p:cNvSpPr txBox="1"/>
          <p:nvPr/>
        </p:nvSpPr>
        <p:spPr>
          <a:xfrm>
            <a:off x="1551419" y="14615"/>
            <a:ext cx="90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Whole genome &amp; metabolomics</a:t>
            </a:r>
          </a:p>
        </p:txBody>
      </p:sp>
      <p:pic>
        <p:nvPicPr>
          <p:cNvPr id="3" name="Picture 2" descr="A picture containing text, circle, screenshot, diagram&#10;&#10;Description automatically generated">
            <a:extLst>
              <a:ext uri="{FF2B5EF4-FFF2-40B4-BE49-F238E27FC236}">
                <a16:creationId xmlns:a16="http://schemas.microsoft.com/office/drawing/2014/main" id="{EEE96648-ACFA-24CF-56A0-3D58A6EC5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9073"/>
          <a:stretch/>
        </p:blipFill>
        <p:spPr>
          <a:xfrm>
            <a:off x="332220" y="698721"/>
            <a:ext cx="4895563" cy="3615918"/>
          </a:xfrm>
          <a:prstGeom prst="rect">
            <a:avLst/>
          </a:prstGeom>
        </p:spPr>
      </p:pic>
      <p:pic>
        <p:nvPicPr>
          <p:cNvPr id="4" name="Picture 3" descr="A picture containing text, circle, screenshot, diagram&#10;&#10;Description automatically generated">
            <a:extLst>
              <a:ext uri="{FF2B5EF4-FFF2-40B4-BE49-F238E27FC236}">
                <a16:creationId xmlns:a16="http://schemas.microsoft.com/office/drawing/2014/main" id="{A697B33B-3823-FD37-9DC9-F0428C962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8" b="76275"/>
          <a:stretch/>
        </p:blipFill>
        <p:spPr>
          <a:xfrm>
            <a:off x="4654985" y="921812"/>
            <a:ext cx="572798" cy="857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16FE2-9281-F834-9A20-CFBC1D1A335F}"/>
              </a:ext>
            </a:extLst>
          </p:cNvPr>
          <p:cNvSpPr txBox="1"/>
          <p:nvPr/>
        </p:nvSpPr>
        <p:spPr>
          <a:xfrm>
            <a:off x="1523711" y="4314639"/>
            <a:ext cx="205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Nanopore sequencing (SDSM&amp;T)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E3421D-EAE9-52B0-6772-F9494B837FDC}"/>
              </a:ext>
            </a:extLst>
          </p:cNvPr>
          <p:cNvCxnSpPr>
            <a:cxnSpLocks/>
          </p:cNvCxnSpPr>
          <p:nvPr/>
        </p:nvCxnSpPr>
        <p:spPr>
          <a:xfrm>
            <a:off x="5467931" y="2177786"/>
            <a:ext cx="1911927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946CF2A-41EA-7A57-7A17-F6F2E15D5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55" y="4117769"/>
            <a:ext cx="5257654" cy="2633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AA57C5-18AD-D432-6E61-D82C885C5F1D}"/>
              </a:ext>
            </a:extLst>
          </p:cNvPr>
          <p:cNvCxnSpPr>
            <a:cxnSpLocks/>
          </p:cNvCxnSpPr>
          <p:nvPr/>
        </p:nvCxnSpPr>
        <p:spPr>
          <a:xfrm>
            <a:off x="10326255" y="3191797"/>
            <a:ext cx="0" cy="811758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0C54100-843D-26E9-420C-1F5B2E68593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553565" y="4837859"/>
            <a:ext cx="409540" cy="50999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5CDC96A-8726-C182-C91B-8278C2FC8EBA}"/>
              </a:ext>
            </a:extLst>
          </p:cNvPr>
          <p:cNvSpPr txBox="1"/>
          <p:nvPr/>
        </p:nvSpPr>
        <p:spPr>
          <a:xfrm>
            <a:off x="1023472" y="5266727"/>
            <a:ext cx="20597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Subsystem features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process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function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188864-D87A-A50A-6746-957473B5369A}"/>
              </a:ext>
            </a:extLst>
          </p:cNvPr>
          <p:cNvSpPr txBox="1"/>
          <p:nvPr/>
        </p:nvSpPr>
        <p:spPr>
          <a:xfrm>
            <a:off x="5473558" y="1367402"/>
            <a:ext cx="1813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Enzymes  Pathways  Metabolites</a:t>
            </a:r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667F44-C20C-0FE0-DCF7-024DB91EFFDC}"/>
              </a:ext>
            </a:extLst>
          </p:cNvPr>
          <p:cNvSpPr txBox="1"/>
          <p:nvPr/>
        </p:nvSpPr>
        <p:spPr>
          <a:xfrm>
            <a:off x="5516927" y="2516337"/>
            <a:ext cx="1813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Annotations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11395A5E-58BC-D462-69F3-CAB1483BD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267" y="860645"/>
            <a:ext cx="4503420" cy="22098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532D156-31FF-6B79-2542-B5C246F7DB71}"/>
              </a:ext>
            </a:extLst>
          </p:cNvPr>
          <p:cNvSpPr txBox="1"/>
          <p:nvPr/>
        </p:nvSpPr>
        <p:spPr>
          <a:xfrm>
            <a:off x="10459425" y="3409153"/>
            <a:ext cx="1146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Heat Map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2C4E039-37B1-5AC5-902C-4CC7C0BAC158}"/>
              </a:ext>
            </a:extLst>
          </p:cNvPr>
          <p:cNvSpPr/>
          <p:nvPr/>
        </p:nvSpPr>
        <p:spPr>
          <a:xfrm>
            <a:off x="5506366" y="5182494"/>
            <a:ext cx="1791854" cy="142743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D138A8-C842-74A1-5667-54852E9E74C7}"/>
              </a:ext>
            </a:extLst>
          </p:cNvPr>
          <p:cNvSpPr txBox="1"/>
          <p:nvPr/>
        </p:nvSpPr>
        <p:spPr>
          <a:xfrm>
            <a:off x="7432469" y="5224363"/>
            <a:ext cx="1660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ighlight>
                  <a:srgbClr val="00FFFF"/>
                </a:highlight>
              </a:rPr>
              <a:t>Talking about Biofilm….</a:t>
            </a:r>
          </a:p>
          <a:p>
            <a:pPr algn="ctr"/>
            <a:r>
              <a:rPr lang="en-US" sz="1200" dirty="0">
                <a:highlight>
                  <a:srgbClr val="00FFFF"/>
                </a:highlight>
              </a:rPr>
              <a:t>Where are the genes?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3B89A9FC-A164-E39A-6A70-1DBCFB4482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CEC878-9F05-13B5-9E8B-B25845ABC549}"/>
              </a:ext>
            </a:extLst>
          </p:cNvPr>
          <p:cNvSpPr txBox="1"/>
          <p:nvPr/>
        </p:nvSpPr>
        <p:spPr>
          <a:xfrm>
            <a:off x="34800" y="6288065"/>
            <a:ext cx="54470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Samanta</a:t>
            </a:r>
            <a:r>
              <a:rPr lang="en-US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pl-PL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(2023). </a:t>
            </a:r>
            <a:r>
              <a:rPr lang="en-U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Integrating metabolomics and whole genome sequencing to elucidate the metabolic pathways in </a:t>
            </a:r>
            <a:r>
              <a:rPr lang="en-US" sz="11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Methylosinus</a:t>
            </a:r>
            <a:r>
              <a:rPr lang="en-US" sz="11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trichosporium</a:t>
            </a:r>
            <a:r>
              <a:rPr lang="en-U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OB3b. Systems Microbiology and Biomanufacturing, Springer, 1-14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6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40E2E-28DA-7B23-A059-8BD5F3F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11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F3735-023D-B190-F400-98E4F0D88223}"/>
              </a:ext>
            </a:extLst>
          </p:cNvPr>
          <p:cNvSpPr txBox="1"/>
          <p:nvPr/>
        </p:nvSpPr>
        <p:spPr>
          <a:xfrm>
            <a:off x="151251" y="644435"/>
            <a:ext cx="6487674" cy="3608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architecture of adhesion genes suggests Type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pili system.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configuration with three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pilin components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upstream region of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 lacks the signal transduction response regulator. The response regulator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tadZ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not present.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Type II/III secretion system genes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tadABCD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downstream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situated in region 2, within a different operon and upstream of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copies of the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RcpA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CpaC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 are present, with one in region 1 and the other in region 2.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Poly-β-1,6-N-acetyl-D-glucosamine pathway strongly suggests that the organism possesses the capability to form EPS.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67BC0D-2E01-0C07-B5F8-95242497D1E3}"/>
              </a:ext>
            </a:extLst>
          </p:cNvPr>
          <p:cNvCxnSpPr/>
          <p:nvPr/>
        </p:nvCxnSpPr>
        <p:spPr>
          <a:xfrm>
            <a:off x="6858000" y="714375"/>
            <a:ext cx="0" cy="353854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C1C5885A-F608-E6F4-3883-7A9D4A4A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116" y="876299"/>
            <a:ext cx="5206210" cy="4160296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4F46C518-8D27-F560-D672-439A46D632F2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8F59DF0-4C91-292E-6808-7FB27BCFBA21}"/>
              </a:ext>
            </a:extLst>
          </p:cNvPr>
          <p:cNvSpPr txBox="1"/>
          <p:nvPr/>
        </p:nvSpPr>
        <p:spPr>
          <a:xfrm>
            <a:off x="1551419" y="14615"/>
            <a:ext cx="90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Biofilm forming potential of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trichosporium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OB3b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C1584E2-543D-4D18-E215-554FEEA8DEB3}"/>
              </a:ext>
            </a:extLst>
          </p:cNvPr>
          <p:cNvSpPr txBox="1"/>
          <p:nvPr/>
        </p:nvSpPr>
        <p:spPr>
          <a:xfrm>
            <a:off x="7077076" y="575875"/>
            <a:ext cx="4863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Table 2: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Categorized motility, chemotaxis genes and biofilm forming genes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7DF1250-472F-B021-4D2D-5CB0B658FBF0}"/>
              </a:ext>
            </a:extLst>
          </p:cNvPr>
          <p:cNvSpPr txBox="1"/>
          <p:nvPr/>
        </p:nvSpPr>
        <p:spPr>
          <a:xfrm>
            <a:off x="317831" y="6624993"/>
            <a:ext cx="592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Operon Architecture of the Type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Pili System in M. trichosporium OB3b. 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32368CEF-FEF1-4B35-4906-54751AC8E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0B7A19-B6E9-07AF-3A78-98E94C6A0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4" y="4290274"/>
            <a:ext cx="6768235" cy="2341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D6894-7CB8-9ACB-6CAE-9D214FCF51F2}"/>
              </a:ext>
            </a:extLst>
          </p:cNvPr>
          <p:cNvSpPr txBox="1"/>
          <p:nvPr/>
        </p:nvSpPr>
        <p:spPr>
          <a:xfrm>
            <a:off x="7039591" y="5245223"/>
            <a:ext cx="508573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Samanta</a:t>
            </a:r>
            <a:r>
              <a:rPr lang="en-US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</a:t>
            </a:r>
            <a:r>
              <a:rPr lang="pl-PL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(2023). </a:t>
            </a:r>
            <a:r>
              <a:rPr lang="en-U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Integrating metabolomics and whole genome sequencing to elucidate the metabolic pathways in </a:t>
            </a:r>
            <a:r>
              <a:rPr lang="en-US" sz="11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Methylosinus</a:t>
            </a:r>
            <a:r>
              <a:rPr lang="en-US" sz="11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trichosporium</a:t>
            </a:r>
            <a:r>
              <a:rPr lang="en-US" sz="11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OB3b. Systems Microbiology and Biomanufacturing, Springer, 1-14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6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3E20C903-0D5A-12A9-AD09-71AD4EB880D4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40E2E-28DA-7B23-A059-8BD5F3F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12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60D974-0959-78B8-9590-C65B2F99EA2A}"/>
              </a:ext>
            </a:extLst>
          </p:cNvPr>
          <p:cNvSpPr txBox="1"/>
          <p:nvPr/>
        </p:nvSpPr>
        <p:spPr>
          <a:xfrm>
            <a:off x="2419350" y="29230"/>
            <a:ext cx="68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idea to enhance methane catalysis rate</a:t>
            </a:r>
          </a:p>
        </p:txBody>
      </p:sp>
      <p:sp>
        <p:nvSpPr>
          <p:cNvPr id="78" name="Flowchart: Direct Access Storage 77">
            <a:extLst>
              <a:ext uri="{FF2B5EF4-FFF2-40B4-BE49-F238E27FC236}">
                <a16:creationId xmlns:a16="http://schemas.microsoft.com/office/drawing/2014/main" id="{C4080A7F-E63D-E253-3589-C58F09AFE692}"/>
              </a:ext>
            </a:extLst>
          </p:cNvPr>
          <p:cNvSpPr/>
          <p:nvPr/>
        </p:nvSpPr>
        <p:spPr>
          <a:xfrm rot="16200000">
            <a:off x="720766" y="2420113"/>
            <a:ext cx="2492612" cy="2134900"/>
          </a:xfrm>
          <a:prstGeom prst="flowChartMagneticDrum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40D1A8C-B611-8428-CC47-F838BEF1CB78}"/>
              </a:ext>
            </a:extLst>
          </p:cNvPr>
          <p:cNvSpPr/>
          <p:nvPr/>
        </p:nvSpPr>
        <p:spPr>
          <a:xfrm>
            <a:off x="919649" y="1675530"/>
            <a:ext cx="2112206" cy="5736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Direct Access Storage 87">
            <a:extLst>
              <a:ext uri="{FF2B5EF4-FFF2-40B4-BE49-F238E27FC236}">
                <a16:creationId xmlns:a16="http://schemas.microsoft.com/office/drawing/2014/main" id="{33CC5EE3-64C5-5773-F394-E68AC57AAC67}"/>
              </a:ext>
            </a:extLst>
          </p:cNvPr>
          <p:cNvSpPr/>
          <p:nvPr/>
        </p:nvSpPr>
        <p:spPr>
          <a:xfrm rot="16200000">
            <a:off x="1254370" y="1338156"/>
            <a:ext cx="1420071" cy="2134900"/>
          </a:xfrm>
          <a:prstGeom prst="flowChartMagneticDrum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0F6B87F2-5E8E-0C82-18F1-8A6005EDF4D7}"/>
              </a:ext>
            </a:extLst>
          </p:cNvPr>
          <p:cNvCxnSpPr>
            <a:cxnSpLocks/>
          </p:cNvCxnSpPr>
          <p:nvPr/>
        </p:nvCxnSpPr>
        <p:spPr>
          <a:xfrm>
            <a:off x="513294" y="1906023"/>
            <a:ext cx="720955" cy="50032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515D6D3-20BC-5D33-E3F1-4D64D8344ECF}"/>
              </a:ext>
            </a:extLst>
          </p:cNvPr>
          <p:cNvSpPr txBox="1"/>
          <p:nvPr/>
        </p:nvSpPr>
        <p:spPr>
          <a:xfrm>
            <a:off x="446709" y="148391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ED9B4BC-7277-7D54-8E13-48B7DFB8B585}"/>
              </a:ext>
            </a:extLst>
          </p:cNvPr>
          <p:cNvSpPr txBox="1"/>
          <p:nvPr/>
        </p:nvSpPr>
        <p:spPr>
          <a:xfrm>
            <a:off x="464789" y="18663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556E9054-28C8-AE1B-B70B-A29315C1B04A}"/>
              </a:ext>
            </a:extLst>
          </p:cNvPr>
          <p:cNvSpPr/>
          <p:nvPr/>
        </p:nvSpPr>
        <p:spPr>
          <a:xfrm>
            <a:off x="1054956" y="2783759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3E3E8087-B0A9-DE45-9FE6-399A8B586FA7}"/>
              </a:ext>
            </a:extLst>
          </p:cNvPr>
          <p:cNvSpPr/>
          <p:nvPr/>
        </p:nvSpPr>
        <p:spPr>
          <a:xfrm>
            <a:off x="1587737" y="2912534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Down 93">
            <a:extLst>
              <a:ext uri="{FF2B5EF4-FFF2-40B4-BE49-F238E27FC236}">
                <a16:creationId xmlns:a16="http://schemas.microsoft.com/office/drawing/2014/main" id="{C021CEB9-0602-DF72-BD8A-B244360B319F}"/>
              </a:ext>
            </a:extLst>
          </p:cNvPr>
          <p:cNvSpPr/>
          <p:nvPr/>
        </p:nvSpPr>
        <p:spPr>
          <a:xfrm>
            <a:off x="2637315" y="2765664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row: Down 94">
            <a:extLst>
              <a:ext uri="{FF2B5EF4-FFF2-40B4-BE49-F238E27FC236}">
                <a16:creationId xmlns:a16="http://schemas.microsoft.com/office/drawing/2014/main" id="{A99DFFAF-1C9D-0B80-4877-9F4765786A08}"/>
              </a:ext>
            </a:extLst>
          </p:cNvPr>
          <p:cNvSpPr/>
          <p:nvPr/>
        </p:nvSpPr>
        <p:spPr>
          <a:xfrm>
            <a:off x="2073659" y="2903913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2CC2474-99B4-30B0-59A9-C2DBE284059A}"/>
              </a:ext>
            </a:extLst>
          </p:cNvPr>
          <p:cNvSpPr txBox="1"/>
          <p:nvPr/>
        </p:nvSpPr>
        <p:spPr>
          <a:xfrm>
            <a:off x="1797450" y="2237946"/>
            <a:ext cx="120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Gas Phase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D9FAD5-CBA2-B39B-6BFF-DF56B66B76F7}"/>
              </a:ext>
            </a:extLst>
          </p:cNvPr>
          <p:cNvSpPr txBox="1"/>
          <p:nvPr/>
        </p:nvSpPr>
        <p:spPr>
          <a:xfrm>
            <a:off x="913238" y="3374637"/>
            <a:ext cx="1290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Liquid Phase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64DC399-057B-114A-3341-A643EA8BD75A}"/>
              </a:ext>
            </a:extLst>
          </p:cNvPr>
          <p:cNvSpPr txBox="1"/>
          <p:nvPr/>
        </p:nvSpPr>
        <p:spPr>
          <a:xfrm>
            <a:off x="1074389" y="3077913"/>
            <a:ext cx="1490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Diffusion, </a:t>
            </a:r>
            <a:r>
              <a:rPr lang="en-US" sz="1200" b="1" dirty="0" err="1"/>
              <a:t>k</a:t>
            </a:r>
            <a:r>
              <a:rPr lang="en-US" sz="1200" b="1" baseline="-25000" dirty="0" err="1"/>
              <a:t>La</a:t>
            </a:r>
            <a:endParaRPr lang="en-US" sz="1200" b="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554185-5C30-59C6-CF8D-F10418457D51}"/>
              </a:ext>
            </a:extLst>
          </p:cNvPr>
          <p:cNvSpPr/>
          <p:nvPr/>
        </p:nvSpPr>
        <p:spPr>
          <a:xfrm rot="644793">
            <a:off x="1144298" y="3821769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CE3BE9-D3D7-9E4B-42D4-7654DD1DC022}"/>
              </a:ext>
            </a:extLst>
          </p:cNvPr>
          <p:cNvSpPr/>
          <p:nvPr/>
        </p:nvSpPr>
        <p:spPr>
          <a:xfrm rot="644793">
            <a:off x="1542990" y="3631158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C46B14-79E5-7FC5-871E-C57D37103E02}"/>
              </a:ext>
            </a:extLst>
          </p:cNvPr>
          <p:cNvSpPr/>
          <p:nvPr/>
        </p:nvSpPr>
        <p:spPr>
          <a:xfrm rot="644793">
            <a:off x="1899771" y="3806987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0BA4C9A-670A-EA2A-8145-E10981E99536}"/>
              </a:ext>
            </a:extLst>
          </p:cNvPr>
          <p:cNvSpPr/>
          <p:nvPr/>
        </p:nvSpPr>
        <p:spPr>
          <a:xfrm rot="644793">
            <a:off x="1483445" y="3944895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532B288-0ACC-9244-0CA8-57B1EDEBC848}"/>
              </a:ext>
            </a:extLst>
          </p:cNvPr>
          <p:cNvSpPr/>
          <p:nvPr/>
        </p:nvSpPr>
        <p:spPr>
          <a:xfrm rot="644793">
            <a:off x="1831120" y="4168700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777736-24BB-B46F-D393-AFA4C9ABCEE0}"/>
              </a:ext>
            </a:extLst>
          </p:cNvPr>
          <p:cNvSpPr/>
          <p:nvPr/>
        </p:nvSpPr>
        <p:spPr>
          <a:xfrm rot="644793">
            <a:off x="2213225" y="3919883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2B23390-8319-8353-0645-FB0B4EDF8A0D}"/>
              </a:ext>
            </a:extLst>
          </p:cNvPr>
          <p:cNvSpPr/>
          <p:nvPr/>
        </p:nvSpPr>
        <p:spPr>
          <a:xfrm rot="644793">
            <a:off x="2058021" y="3569089"/>
            <a:ext cx="517236" cy="5232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C1E62D-14C3-2013-6766-515B88983FB6}"/>
              </a:ext>
            </a:extLst>
          </p:cNvPr>
          <p:cNvSpPr/>
          <p:nvPr/>
        </p:nvSpPr>
        <p:spPr>
          <a:xfrm rot="644793">
            <a:off x="1182330" y="3992360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D068324-14FD-F9AC-0320-0A06E09EDD8B}"/>
              </a:ext>
            </a:extLst>
          </p:cNvPr>
          <p:cNvSpPr/>
          <p:nvPr/>
        </p:nvSpPr>
        <p:spPr>
          <a:xfrm rot="644793">
            <a:off x="1138983" y="3903063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2C8C6F0-2E11-3655-14B2-696997037FEF}"/>
              </a:ext>
            </a:extLst>
          </p:cNvPr>
          <p:cNvSpPr/>
          <p:nvPr/>
        </p:nvSpPr>
        <p:spPr>
          <a:xfrm rot="644793">
            <a:off x="1284313" y="3821957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4D90F7B-183E-2034-51DD-0E2E2851F35B}"/>
              </a:ext>
            </a:extLst>
          </p:cNvPr>
          <p:cNvSpPr/>
          <p:nvPr/>
        </p:nvSpPr>
        <p:spPr>
          <a:xfrm rot="644793">
            <a:off x="1189694" y="3829310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622B8DB-ACC5-77AF-443B-A88676693E23}"/>
              </a:ext>
            </a:extLst>
          </p:cNvPr>
          <p:cNvSpPr/>
          <p:nvPr/>
        </p:nvSpPr>
        <p:spPr>
          <a:xfrm rot="644793">
            <a:off x="1425076" y="3760482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C91C18E-B71F-7AE3-15AB-FC8F1E8701D4}"/>
              </a:ext>
            </a:extLst>
          </p:cNvPr>
          <p:cNvSpPr/>
          <p:nvPr/>
        </p:nvSpPr>
        <p:spPr>
          <a:xfrm rot="644793">
            <a:off x="1273942" y="4127343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D963748-81B3-C13D-2C18-E7647218B262}"/>
              </a:ext>
            </a:extLst>
          </p:cNvPr>
          <p:cNvSpPr/>
          <p:nvPr/>
        </p:nvSpPr>
        <p:spPr>
          <a:xfrm rot="644793">
            <a:off x="1577351" y="3716679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F318C3-0EEC-B8D4-2D05-DE0320E13866}"/>
              </a:ext>
            </a:extLst>
          </p:cNvPr>
          <p:cNvSpPr/>
          <p:nvPr/>
        </p:nvSpPr>
        <p:spPr>
          <a:xfrm rot="644793">
            <a:off x="1453219" y="3670700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226054B-A5EB-2C3A-7F67-01A1E05046C0}"/>
              </a:ext>
            </a:extLst>
          </p:cNvPr>
          <p:cNvSpPr/>
          <p:nvPr/>
        </p:nvSpPr>
        <p:spPr>
          <a:xfrm rot="644793">
            <a:off x="1522371" y="4006364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6204362-7C03-6903-87E3-A8959D9DCB4D}"/>
              </a:ext>
            </a:extLst>
          </p:cNvPr>
          <p:cNvSpPr/>
          <p:nvPr/>
        </p:nvSpPr>
        <p:spPr>
          <a:xfrm rot="644793">
            <a:off x="1669395" y="3929665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779C6E0-4C71-A304-3B67-C60C20388C73}"/>
              </a:ext>
            </a:extLst>
          </p:cNvPr>
          <p:cNvSpPr/>
          <p:nvPr/>
        </p:nvSpPr>
        <p:spPr>
          <a:xfrm rot="644793">
            <a:off x="1982744" y="3726787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DD74AAC-3072-E7C3-60A7-E039CEC3E07A}"/>
              </a:ext>
            </a:extLst>
          </p:cNvPr>
          <p:cNvSpPr/>
          <p:nvPr/>
        </p:nvSpPr>
        <p:spPr>
          <a:xfrm rot="644793">
            <a:off x="2104550" y="3617543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BB3B580-B7F6-E290-17E8-E514C15C4943}"/>
              </a:ext>
            </a:extLst>
          </p:cNvPr>
          <p:cNvSpPr/>
          <p:nvPr/>
        </p:nvSpPr>
        <p:spPr>
          <a:xfrm rot="644793">
            <a:off x="1773797" y="3629062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01D6D45-634E-33A3-196C-F33362C76BD0}"/>
              </a:ext>
            </a:extLst>
          </p:cNvPr>
          <p:cNvSpPr/>
          <p:nvPr/>
        </p:nvSpPr>
        <p:spPr>
          <a:xfrm rot="644793">
            <a:off x="2247411" y="3550493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A415C20-FF63-BFC6-855C-2EF07AEBB3B8}"/>
              </a:ext>
            </a:extLst>
          </p:cNvPr>
          <p:cNvSpPr/>
          <p:nvPr/>
        </p:nvSpPr>
        <p:spPr>
          <a:xfrm rot="644793">
            <a:off x="2032250" y="3632602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1CC0EA9-EAB2-89CD-A265-4382CCB26470}"/>
              </a:ext>
            </a:extLst>
          </p:cNvPr>
          <p:cNvSpPr/>
          <p:nvPr/>
        </p:nvSpPr>
        <p:spPr>
          <a:xfrm rot="644793">
            <a:off x="1469424" y="4408427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C2AD649-E74C-8E13-9971-D12A26067E38}"/>
              </a:ext>
            </a:extLst>
          </p:cNvPr>
          <p:cNvSpPr/>
          <p:nvPr/>
        </p:nvSpPr>
        <p:spPr>
          <a:xfrm rot="16588953">
            <a:off x="2447978" y="3880681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E7C86AC-750A-D170-D7F1-A9E52D865B86}"/>
              </a:ext>
            </a:extLst>
          </p:cNvPr>
          <p:cNvSpPr/>
          <p:nvPr/>
        </p:nvSpPr>
        <p:spPr>
          <a:xfrm rot="644793">
            <a:off x="1827309" y="4185628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049874-41B3-3C87-CDDB-FA8DB5948AD2}"/>
              </a:ext>
            </a:extLst>
          </p:cNvPr>
          <p:cNvSpPr/>
          <p:nvPr/>
        </p:nvSpPr>
        <p:spPr>
          <a:xfrm rot="644793">
            <a:off x="2085979" y="3915561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20207D9-56A8-56CA-F7A2-B18116DB92E0}"/>
              </a:ext>
            </a:extLst>
          </p:cNvPr>
          <p:cNvSpPr/>
          <p:nvPr/>
        </p:nvSpPr>
        <p:spPr>
          <a:xfrm rot="644793">
            <a:off x="2124093" y="4119264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0D3D4B2-A7CD-5CA7-E23B-3C572D06305F}"/>
              </a:ext>
            </a:extLst>
          </p:cNvPr>
          <p:cNvSpPr/>
          <p:nvPr/>
        </p:nvSpPr>
        <p:spPr>
          <a:xfrm rot="644793">
            <a:off x="983792" y="3639115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AA39A90-BF49-0472-B353-FB8FF075948D}"/>
              </a:ext>
            </a:extLst>
          </p:cNvPr>
          <p:cNvSpPr/>
          <p:nvPr/>
        </p:nvSpPr>
        <p:spPr>
          <a:xfrm rot="644793">
            <a:off x="2178075" y="4055463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9DC2FDE-2473-595D-BA56-A0D1F49B9B76}"/>
              </a:ext>
            </a:extLst>
          </p:cNvPr>
          <p:cNvSpPr/>
          <p:nvPr/>
        </p:nvSpPr>
        <p:spPr>
          <a:xfrm rot="644793">
            <a:off x="2323405" y="3974357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E237FC4-4B85-1C71-B15C-6198EECC9612}"/>
              </a:ext>
            </a:extLst>
          </p:cNvPr>
          <p:cNvSpPr/>
          <p:nvPr/>
        </p:nvSpPr>
        <p:spPr>
          <a:xfrm rot="644793">
            <a:off x="2228786" y="3981710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39BD2B9-DF75-9E91-EC5B-9F263191388B}"/>
              </a:ext>
            </a:extLst>
          </p:cNvPr>
          <p:cNvSpPr/>
          <p:nvPr/>
        </p:nvSpPr>
        <p:spPr>
          <a:xfrm rot="644793">
            <a:off x="2464168" y="3912882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8E16E92-EF41-4F44-92C2-BF143BF0F2A9}"/>
              </a:ext>
            </a:extLst>
          </p:cNvPr>
          <p:cNvSpPr/>
          <p:nvPr/>
        </p:nvSpPr>
        <p:spPr>
          <a:xfrm rot="644793">
            <a:off x="2616443" y="3869079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3C80B36-EC2A-1203-AF98-786BC3D03349}"/>
              </a:ext>
            </a:extLst>
          </p:cNvPr>
          <p:cNvSpPr/>
          <p:nvPr/>
        </p:nvSpPr>
        <p:spPr>
          <a:xfrm rot="644793">
            <a:off x="2399831" y="3324620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BF45758-8190-2D33-2D91-EF5ED35668C9}"/>
              </a:ext>
            </a:extLst>
          </p:cNvPr>
          <p:cNvSpPr/>
          <p:nvPr/>
        </p:nvSpPr>
        <p:spPr>
          <a:xfrm rot="644793">
            <a:off x="2135144" y="3879187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66AA361-6EFC-5EC0-6AD2-622BECA14A59}"/>
              </a:ext>
            </a:extLst>
          </p:cNvPr>
          <p:cNvSpPr/>
          <p:nvPr/>
        </p:nvSpPr>
        <p:spPr>
          <a:xfrm rot="644793">
            <a:off x="2256950" y="3769943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F2EC59B-F818-88CD-00E6-F34A6CBAC7E2}"/>
              </a:ext>
            </a:extLst>
          </p:cNvPr>
          <p:cNvSpPr/>
          <p:nvPr/>
        </p:nvSpPr>
        <p:spPr>
          <a:xfrm rot="644793">
            <a:off x="2184650" y="3785002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3FDBA4B-D2D2-C553-0B63-29AB7C9044E9}"/>
              </a:ext>
            </a:extLst>
          </p:cNvPr>
          <p:cNvSpPr/>
          <p:nvPr/>
        </p:nvSpPr>
        <p:spPr>
          <a:xfrm rot="644793">
            <a:off x="2806577" y="3845480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A1BEFFF-45C2-FEFF-A2D9-8CE1B93D1FC7}"/>
              </a:ext>
            </a:extLst>
          </p:cNvPr>
          <p:cNvSpPr/>
          <p:nvPr/>
        </p:nvSpPr>
        <p:spPr>
          <a:xfrm rot="644793">
            <a:off x="2831894" y="4241716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C7965AE-326A-47A0-737F-235E9622334F}"/>
              </a:ext>
            </a:extLst>
          </p:cNvPr>
          <p:cNvSpPr/>
          <p:nvPr/>
        </p:nvSpPr>
        <p:spPr>
          <a:xfrm rot="644793">
            <a:off x="2746351" y="3716318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6FF28EF-E4CC-F11B-6BF8-1714DDF02BC3}"/>
              </a:ext>
            </a:extLst>
          </p:cNvPr>
          <p:cNvSpPr/>
          <p:nvPr/>
        </p:nvSpPr>
        <p:spPr>
          <a:xfrm rot="644793">
            <a:off x="1182331" y="4373277"/>
            <a:ext cx="196077" cy="11655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B9849F3-CC3E-2A4A-02CA-0145D81DA811}"/>
              </a:ext>
            </a:extLst>
          </p:cNvPr>
          <p:cNvCxnSpPr>
            <a:cxnSpLocks/>
            <a:endCxn id="105" idx="5"/>
          </p:cNvCxnSpPr>
          <p:nvPr/>
        </p:nvCxnSpPr>
        <p:spPr>
          <a:xfrm flipH="1" flipV="1">
            <a:off x="1340793" y="4484969"/>
            <a:ext cx="200554" cy="3609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DDECEA1-37F3-C63F-B96D-B30B4A77B459}"/>
              </a:ext>
            </a:extLst>
          </p:cNvPr>
          <p:cNvCxnSpPr>
            <a:cxnSpLocks/>
          </p:cNvCxnSpPr>
          <p:nvPr/>
        </p:nvCxnSpPr>
        <p:spPr>
          <a:xfrm flipH="1" flipV="1">
            <a:off x="2562684" y="4373535"/>
            <a:ext cx="566221" cy="2125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15D122E-9C33-8F0D-EC28-8D7E3EAF70B9}"/>
              </a:ext>
            </a:extLst>
          </p:cNvPr>
          <p:cNvSpPr txBox="1"/>
          <p:nvPr/>
        </p:nvSpPr>
        <p:spPr>
          <a:xfrm>
            <a:off x="1253807" y="4845957"/>
            <a:ext cx="168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Genetically engineered methanotroph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80CA92C-2BB5-63D1-9696-EB8C206316D0}"/>
              </a:ext>
            </a:extLst>
          </p:cNvPr>
          <p:cNvSpPr txBox="1"/>
          <p:nvPr/>
        </p:nvSpPr>
        <p:spPr>
          <a:xfrm>
            <a:off x="2931234" y="4596213"/>
            <a:ext cx="660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Beads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60F98F-14EE-DA64-81E2-76FF3D6D1901}"/>
              </a:ext>
            </a:extLst>
          </p:cNvPr>
          <p:cNvSpPr txBox="1"/>
          <p:nvPr/>
        </p:nvSpPr>
        <p:spPr>
          <a:xfrm>
            <a:off x="4338328" y="1178002"/>
            <a:ext cx="7451831" cy="42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conversion methods offer more potential for enhancing methane oxidation rates compared to chemical methods.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immobilization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biotrickling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reactors shows promise for efficient methane conversion.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Co-cultivating methanotrophs with cyanobacteria or microalgae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biotrickling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reactors enhances gas-solid mass transfer.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Encapsulated beads in packed columns increase surface area for efficient gas-to-liquid mass transport.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Pilot-scale studies have shown impressive results, achieving approximately 97% methane conversion using plastic balls as the medium, demonstrating the feasibility of scaling up these technologies.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engineering can enhance enzymatic activity and improve methane oxidation rates.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include reactor design, catalyst selection, nutrient supply, and process control.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viability and scalability should be evaluated for practical industrial implementation.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64DC505-1998-CBDA-9EDB-98B969FC6D82}"/>
              </a:ext>
            </a:extLst>
          </p:cNvPr>
          <p:cNvSpPr txBox="1"/>
          <p:nvPr/>
        </p:nvSpPr>
        <p:spPr>
          <a:xfrm>
            <a:off x="0" y="4079053"/>
            <a:ext cx="98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Biofilm on bead surface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19D3F520-5B6A-A136-7A48-2E67D80C3455}"/>
              </a:ext>
            </a:extLst>
          </p:cNvPr>
          <p:cNvCxnSpPr>
            <a:cxnSpLocks/>
            <a:endCxn id="50" idx="4"/>
          </p:cNvCxnSpPr>
          <p:nvPr/>
        </p:nvCxnSpPr>
        <p:spPr>
          <a:xfrm flipV="1">
            <a:off x="672609" y="3937492"/>
            <a:ext cx="698876" cy="1520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891C799-D539-71C9-6287-C6A8A20F5F49}"/>
              </a:ext>
            </a:extLst>
          </p:cNvPr>
          <p:cNvSpPr txBox="1"/>
          <p:nvPr/>
        </p:nvSpPr>
        <p:spPr>
          <a:xfrm>
            <a:off x="1261429" y="1244958"/>
            <a:ext cx="1439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Biotrickling</a:t>
            </a:r>
            <a:r>
              <a:rPr lang="en-US" sz="1200" dirty="0"/>
              <a:t> Reactor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69EB671-8C43-5052-8E45-7E11623A5BD1}"/>
              </a:ext>
            </a:extLst>
          </p:cNvPr>
          <p:cNvCxnSpPr>
            <a:cxnSpLocks/>
          </p:cNvCxnSpPr>
          <p:nvPr/>
        </p:nvCxnSpPr>
        <p:spPr>
          <a:xfrm flipH="1" flipV="1">
            <a:off x="2779268" y="3434815"/>
            <a:ext cx="566221" cy="2125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313561F-5A7F-A759-E2FB-FEB038F258BE}"/>
              </a:ext>
            </a:extLst>
          </p:cNvPr>
          <p:cNvSpPr txBox="1"/>
          <p:nvPr/>
        </p:nvSpPr>
        <p:spPr>
          <a:xfrm>
            <a:off x="3074956" y="3640144"/>
            <a:ext cx="91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Increased aeration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55AA7A5-B18D-AE20-0ED5-7BDD0FC46181}"/>
              </a:ext>
            </a:extLst>
          </p:cNvPr>
          <p:cNvSpPr txBox="1"/>
          <p:nvPr/>
        </p:nvSpPr>
        <p:spPr>
          <a:xfrm>
            <a:off x="464789" y="5566518"/>
            <a:ext cx="283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methane using combined techniques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21120B64-6795-8914-F8AE-44629A65A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6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F95A-ADDC-7E8D-AD64-58B20E771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E1EE122-EEDA-9C9D-2B28-1C3DD10025A9}"/>
              </a:ext>
            </a:extLst>
          </p:cNvPr>
          <p:cNvSpPr/>
          <p:nvPr/>
        </p:nvSpPr>
        <p:spPr>
          <a:xfrm>
            <a:off x="7848153" y="3143730"/>
            <a:ext cx="2420222" cy="15639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Use ML/AI algorithms (e.g., random forest, deep learning) to correlate material-biological features with catalytic performance.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4861BC-1287-4D91-72A6-BC85F1059FC6}"/>
              </a:ext>
            </a:extLst>
          </p:cNvPr>
          <p:cNvSpPr txBox="1"/>
          <p:nvPr/>
        </p:nvSpPr>
        <p:spPr>
          <a:xfrm>
            <a:off x="7926163" y="3121507"/>
            <a:ext cx="24521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Product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Turnover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Reaction rate Intermediate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Low temperature &amp; high pressure tolerant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5C3F43-EC0B-E3BE-AE69-97B6CA22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08" y="4637374"/>
            <a:ext cx="1933659" cy="1257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7D453-8A2C-C11E-9E1B-30D2251C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440" y="1824966"/>
            <a:ext cx="1688940" cy="1098581"/>
          </a:xfrm>
          <a:prstGeom prst="rect">
            <a:avLst/>
          </a:prstGeom>
        </p:spPr>
      </p:pic>
      <p:sp>
        <p:nvSpPr>
          <p:cNvPr id="36" name="Flowchart: Manual Input 35">
            <a:extLst>
              <a:ext uri="{FF2B5EF4-FFF2-40B4-BE49-F238E27FC236}">
                <a16:creationId xmlns:a16="http://schemas.microsoft.com/office/drawing/2014/main" id="{2BDF3845-2C6F-32DB-CFF2-24EAEE00516A}"/>
              </a:ext>
            </a:extLst>
          </p:cNvPr>
          <p:cNvSpPr/>
          <p:nvPr/>
        </p:nvSpPr>
        <p:spPr>
          <a:xfrm>
            <a:off x="5035252" y="3807653"/>
            <a:ext cx="1777970" cy="975653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Manual Input 28">
            <a:extLst>
              <a:ext uri="{FF2B5EF4-FFF2-40B4-BE49-F238E27FC236}">
                <a16:creationId xmlns:a16="http://schemas.microsoft.com/office/drawing/2014/main" id="{2762ED92-1F23-9851-B5D3-1B1BFC369991}"/>
              </a:ext>
            </a:extLst>
          </p:cNvPr>
          <p:cNvSpPr/>
          <p:nvPr/>
        </p:nvSpPr>
        <p:spPr>
          <a:xfrm>
            <a:off x="5080030" y="896599"/>
            <a:ext cx="1777970" cy="975653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0CAF3C-ACA8-8A26-F422-5ECD6BE82039}"/>
              </a:ext>
            </a:extLst>
          </p:cNvPr>
          <p:cNvSpPr txBox="1"/>
          <p:nvPr/>
        </p:nvSpPr>
        <p:spPr>
          <a:xfrm>
            <a:off x="5075797" y="755316"/>
            <a:ext cx="18330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DFT/QM/MM outputs,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Microscopic data,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Spectral data,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1C7DFF9-F070-56DB-C963-691EF2776404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D9A38-BCDA-E7C7-7559-81C5FD69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13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F46709-F578-2588-B82E-B7D29565A04B}"/>
              </a:ext>
            </a:extLst>
          </p:cNvPr>
          <p:cNvSpPr txBox="1"/>
          <p:nvPr/>
        </p:nvSpPr>
        <p:spPr>
          <a:xfrm>
            <a:off x="1434775" y="9908"/>
            <a:ext cx="950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AI-powered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BioCatalysis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Advanced Materials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BA7BDCA-A98B-D46E-C07F-B30C80FB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pic>
        <p:nvPicPr>
          <p:cNvPr id="1026" name="Picture 2" descr="Graphene - Wikipedia">
            <a:extLst>
              <a:ext uri="{FF2B5EF4-FFF2-40B4-BE49-F238E27FC236}">
                <a16:creationId xmlns:a16="http://schemas.microsoft.com/office/drawing/2014/main" id="{12FA2923-0EA9-BB24-5358-9BCFB1C63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0" y="1123670"/>
            <a:ext cx="1688940" cy="13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500D6E4-22A9-75A6-1F2F-13EF02BB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8" y="3581365"/>
            <a:ext cx="1445824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EFEC2-FA55-64D4-D248-57548360F3A6}"/>
              </a:ext>
            </a:extLst>
          </p:cNvPr>
          <p:cNvSpPr txBox="1"/>
          <p:nvPr/>
        </p:nvSpPr>
        <p:spPr>
          <a:xfrm>
            <a:off x="386894" y="662005"/>
            <a:ext cx="17382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Material surface (Feature extraction)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1CC1CC-CBD9-034A-4371-EC9200CDE7CD}"/>
              </a:ext>
            </a:extLst>
          </p:cNvPr>
          <p:cNvSpPr/>
          <p:nvPr/>
        </p:nvSpPr>
        <p:spPr>
          <a:xfrm>
            <a:off x="129591" y="803242"/>
            <a:ext cx="215361" cy="218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20913-9E2E-8961-555C-3F495E1F134F}"/>
              </a:ext>
            </a:extLst>
          </p:cNvPr>
          <p:cNvSpPr txBox="1"/>
          <p:nvPr/>
        </p:nvSpPr>
        <p:spPr>
          <a:xfrm>
            <a:off x="386894" y="3324166"/>
            <a:ext cx="17373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Enzyme/ Cells Feature extraction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583E8A-7F22-4CE1-F325-0C8615C491CE}"/>
              </a:ext>
            </a:extLst>
          </p:cNvPr>
          <p:cNvSpPr/>
          <p:nvPr/>
        </p:nvSpPr>
        <p:spPr>
          <a:xfrm>
            <a:off x="129591" y="3472109"/>
            <a:ext cx="215361" cy="218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625365-42A4-A86D-0DEF-7A40B709B86D}"/>
              </a:ext>
            </a:extLst>
          </p:cNvPr>
          <p:cNvSpPr/>
          <p:nvPr/>
        </p:nvSpPr>
        <p:spPr>
          <a:xfrm rot="10800000">
            <a:off x="4738158" y="1384425"/>
            <a:ext cx="312341" cy="23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554DA-EF43-2233-E495-D89FD5463E73}"/>
              </a:ext>
            </a:extLst>
          </p:cNvPr>
          <p:cNvSpPr txBox="1"/>
          <p:nvPr/>
        </p:nvSpPr>
        <p:spPr>
          <a:xfrm>
            <a:off x="8496781" y="607227"/>
            <a:ext cx="17382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 Integration &amp; Model Training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694691-A1A3-B7FC-12C2-AC964381B4FB}"/>
              </a:ext>
            </a:extLst>
          </p:cNvPr>
          <p:cNvSpPr/>
          <p:nvPr/>
        </p:nvSpPr>
        <p:spPr>
          <a:xfrm>
            <a:off x="8215434" y="717752"/>
            <a:ext cx="215361" cy="218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A800167-E3DC-15BF-9FEB-07F143EC1F67}"/>
              </a:ext>
            </a:extLst>
          </p:cNvPr>
          <p:cNvSpPr/>
          <p:nvPr/>
        </p:nvSpPr>
        <p:spPr>
          <a:xfrm>
            <a:off x="10560043" y="1635521"/>
            <a:ext cx="315390" cy="23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BEE01D-936B-C569-390C-FF5E98E82697}"/>
              </a:ext>
            </a:extLst>
          </p:cNvPr>
          <p:cNvSpPr txBox="1"/>
          <p:nvPr/>
        </p:nvSpPr>
        <p:spPr>
          <a:xfrm>
            <a:off x="3510241" y="5203312"/>
            <a:ext cx="219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Reactants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Products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4949F6-61CE-CC4E-16C0-12B86F832976}"/>
              </a:ext>
            </a:extLst>
          </p:cNvPr>
          <p:cNvSpPr txBox="1"/>
          <p:nvPr/>
        </p:nvSpPr>
        <p:spPr>
          <a:xfrm>
            <a:off x="8610600" y="2589484"/>
            <a:ext cx="17382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Catalyst Performance Prediction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66CD28-4DC7-7648-5F32-DD00BB9A2124}"/>
              </a:ext>
            </a:extLst>
          </p:cNvPr>
          <p:cNvSpPr/>
          <p:nvPr/>
        </p:nvSpPr>
        <p:spPr>
          <a:xfrm>
            <a:off x="8329253" y="2688150"/>
            <a:ext cx="215361" cy="218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1A41FD-A98E-9AC6-C4FD-F6F811DBBC7E}"/>
              </a:ext>
            </a:extLst>
          </p:cNvPr>
          <p:cNvSpPr txBox="1"/>
          <p:nvPr/>
        </p:nvSpPr>
        <p:spPr>
          <a:xfrm>
            <a:off x="445678" y="6244519"/>
            <a:ext cx="545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overview of the proposed AI-powered material-enzyme interface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401F418-BD7D-64D6-A961-9A547E0BEC05}"/>
              </a:ext>
            </a:extLst>
          </p:cNvPr>
          <p:cNvSpPr/>
          <p:nvPr/>
        </p:nvSpPr>
        <p:spPr>
          <a:xfrm>
            <a:off x="2286000" y="662006"/>
            <a:ext cx="2420222" cy="17298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extracts physicochemical features (surface area, defect density, bandgap, hydrophobicity, charge distribution, etc.) from material databases or simulations.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BC8C0F-1DF5-012E-E105-DD65BF36670F}"/>
              </a:ext>
            </a:extLst>
          </p:cNvPr>
          <p:cNvSpPr txBox="1"/>
          <p:nvPr/>
        </p:nvSpPr>
        <p:spPr>
          <a:xfrm>
            <a:off x="2270032" y="723898"/>
            <a:ext cx="24521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Physicochemical features from material databases or simulations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Surface area,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Defect density,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Bandgap,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Hydrophobicity,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Charge distribution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7420076-DF15-E459-86B1-C3B8B32D543D}"/>
              </a:ext>
            </a:extLst>
          </p:cNvPr>
          <p:cNvSpPr/>
          <p:nvPr/>
        </p:nvSpPr>
        <p:spPr>
          <a:xfrm>
            <a:off x="2241222" y="3483065"/>
            <a:ext cx="2420222" cy="156397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extracts physicochemical features (surface area, defect density, bandgap, hydrophobicity, charge distribution, etc.) from material databases or simulations.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1C7738-5D57-D44F-0228-D55383855BD6}"/>
              </a:ext>
            </a:extLst>
          </p:cNvPr>
          <p:cNvSpPr txBox="1"/>
          <p:nvPr/>
        </p:nvSpPr>
        <p:spPr>
          <a:xfrm>
            <a:off x="2294184" y="3544957"/>
            <a:ext cx="23832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 data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site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geometry,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redox potential,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membrane localization,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5A959F-C69B-6EE6-2193-22CEA522C6D6}"/>
              </a:ext>
            </a:extLst>
          </p:cNvPr>
          <p:cNvSpPr txBox="1"/>
          <p:nvPr/>
        </p:nvSpPr>
        <p:spPr>
          <a:xfrm>
            <a:off x="5007735" y="3618836"/>
            <a:ext cx="18330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PDB Structure,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Omics datasets,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Molecular modeling &amp; docking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32D6341-9BA9-8536-0EC0-5FF8B2096DB6}"/>
              </a:ext>
            </a:extLst>
          </p:cNvPr>
          <p:cNvSpPr/>
          <p:nvPr/>
        </p:nvSpPr>
        <p:spPr>
          <a:xfrm rot="10800000">
            <a:off x="4693380" y="4295479"/>
            <a:ext cx="312341" cy="23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DEFA091-F345-CA00-77EA-4EEA68F23782}"/>
              </a:ext>
            </a:extLst>
          </p:cNvPr>
          <p:cNvSpPr/>
          <p:nvPr/>
        </p:nvSpPr>
        <p:spPr>
          <a:xfrm>
            <a:off x="8102956" y="1134149"/>
            <a:ext cx="2420222" cy="125768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Use ML/AI algorithms (e.g., random forest, deep learning) to correlate material-biological features with catalytic performance.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AFF580-6C9F-C6B6-B7A1-68D09F5A6BF5}"/>
              </a:ext>
            </a:extLst>
          </p:cNvPr>
          <p:cNvSpPr txBox="1"/>
          <p:nvPr/>
        </p:nvSpPr>
        <p:spPr>
          <a:xfrm>
            <a:off x="8139821" y="1150750"/>
            <a:ext cx="2452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AI/ML algorithms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random forest, GNN, CNN) to correlate material-biological features with catalytic performance.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92C0AD-15AF-9640-7E49-6C44CD1255FB}"/>
              </a:ext>
            </a:extLst>
          </p:cNvPr>
          <p:cNvSpPr txBox="1"/>
          <p:nvPr/>
        </p:nvSpPr>
        <p:spPr>
          <a:xfrm>
            <a:off x="10751788" y="1418526"/>
            <a:ext cx="1565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Models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3B1F474B-5AED-E973-D750-BADBBC90CF0D}"/>
              </a:ext>
            </a:extLst>
          </p:cNvPr>
          <p:cNvSpPr/>
          <p:nvPr/>
        </p:nvSpPr>
        <p:spPr>
          <a:xfrm>
            <a:off x="10305240" y="3645102"/>
            <a:ext cx="315390" cy="230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8943D16-20B5-F413-BF1C-01D74744BFEF}"/>
              </a:ext>
            </a:extLst>
          </p:cNvPr>
          <p:cNvSpPr txBox="1"/>
          <p:nvPr/>
        </p:nvSpPr>
        <p:spPr>
          <a:xfrm>
            <a:off x="10626576" y="3621995"/>
            <a:ext cx="15654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Models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8E266D5-8856-AC45-E289-74A8794702FC}"/>
              </a:ext>
            </a:extLst>
          </p:cNvPr>
          <p:cNvCxnSpPr>
            <a:cxnSpLocks/>
          </p:cNvCxnSpPr>
          <p:nvPr/>
        </p:nvCxnSpPr>
        <p:spPr>
          <a:xfrm>
            <a:off x="11353800" y="1750914"/>
            <a:ext cx="0" cy="1794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3F9A794-C096-293C-DCB8-46FBFD879B7B}"/>
              </a:ext>
            </a:extLst>
          </p:cNvPr>
          <p:cNvSpPr txBox="1"/>
          <p:nvPr/>
        </p:nvSpPr>
        <p:spPr>
          <a:xfrm>
            <a:off x="8669867" y="4866493"/>
            <a:ext cx="173823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Optimization and Feedback loop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6F53F7F-85BF-F833-527B-A7C1171754FD}"/>
              </a:ext>
            </a:extLst>
          </p:cNvPr>
          <p:cNvSpPr/>
          <p:nvPr/>
        </p:nvSpPr>
        <p:spPr>
          <a:xfrm>
            <a:off x="8388520" y="4965159"/>
            <a:ext cx="215361" cy="21851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FBEFB19-CAEE-5C26-A8F9-008A99F6F23E}"/>
              </a:ext>
            </a:extLst>
          </p:cNvPr>
          <p:cNvSpPr/>
          <p:nvPr/>
        </p:nvSpPr>
        <p:spPr>
          <a:xfrm>
            <a:off x="7919083" y="5406820"/>
            <a:ext cx="2420222" cy="10322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Use ML/AI algorithms (e.g., random forest, deep learning) to correlate material-biological features with catalytic performance.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500BED-5BFC-8C85-7358-FF2F822C8D53}"/>
              </a:ext>
            </a:extLst>
          </p:cNvPr>
          <p:cNvSpPr txBox="1"/>
          <p:nvPr/>
        </p:nvSpPr>
        <p:spPr>
          <a:xfrm>
            <a:off x="7955948" y="5423420"/>
            <a:ext cx="245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Use prediction to design improved material/biocatalyst combinations.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Update model with new data (closed-loop learning)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D4F5DA67-9DA8-C637-5E54-CCD6D820C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4">
            <a:extLst>
              <a:ext uri="{FF2B5EF4-FFF2-40B4-BE49-F238E27FC236}">
                <a16:creationId xmlns:a16="http://schemas.microsoft.com/office/drawing/2014/main" id="{23C05B12-440A-9234-654C-EC6AC634A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EDED6-566E-3AFD-F8B0-12FC977AC519}"/>
              </a:ext>
            </a:extLst>
          </p:cNvPr>
          <p:cNvSpPr txBox="1"/>
          <p:nvPr/>
        </p:nvSpPr>
        <p:spPr>
          <a:xfrm>
            <a:off x="2558929" y="2444159"/>
            <a:ext cx="142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solubility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269ABF-5DC1-66D5-F5A4-797D28D1962B}"/>
              </a:ext>
            </a:extLst>
          </p:cNvPr>
          <p:cNvSpPr/>
          <p:nvPr/>
        </p:nvSpPr>
        <p:spPr>
          <a:xfrm rot="16200000">
            <a:off x="2393178" y="2478731"/>
            <a:ext cx="215361" cy="2034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78612-3C35-5AAF-D412-2E713DA91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7FDE21F-DEEE-D9A9-484A-FB6FDF8C059C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F0A69-A7EE-642F-3D32-9141B62D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14</a:t>
            </a:fld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FE3BC1-78E0-0420-F80B-51A665D9A4E2}"/>
              </a:ext>
            </a:extLst>
          </p:cNvPr>
          <p:cNvSpPr txBox="1"/>
          <p:nvPr/>
        </p:nvSpPr>
        <p:spPr>
          <a:xfrm>
            <a:off x="1434775" y="9908"/>
            <a:ext cx="950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Conclusion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5E205CA5-C39D-E1FD-BEB1-D4D2DB206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86" name="Rectangle 3">
            <a:extLst>
              <a:ext uri="{FF2B5EF4-FFF2-40B4-BE49-F238E27FC236}">
                <a16:creationId xmlns:a16="http://schemas.microsoft.com/office/drawing/2014/main" id="{3F03BC21-6EA4-A957-2E5D-AFAF3FCB0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4">
            <a:extLst>
              <a:ext uri="{FF2B5EF4-FFF2-40B4-BE49-F238E27FC236}">
                <a16:creationId xmlns:a16="http://schemas.microsoft.com/office/drawing/2014/main" id="{9124AED5-876A-664C-6AD5-6EE247CCF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CBE92-4C08-E9B0-8577-57051332A021}"/>
              </a:ext>
            </a:extLst>
          </p:cNvPr>
          <p:cNvSpPr txBox="1"/>
          <p:nvPr/>
        </p:nvSpPr>
        <p:spPr>
          <a:xfrm>
            <a:off x="2064774" y="751770"/>
            <a:ext cx="7688826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Combining biological catalysis with AI-driven material design offers a transformative pathway for sustainable methane valorization, addressing global climate and resource challenges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A847B5-43F4-86D0-0080-15FED7018346}"/>
              </a:ext>
            </a:extLst>
          </p:cNvPr>
          <p:cNvSpPr/>
          <p:nvPr/>
        </p:nvSpPr>
        <p:spPr>
          <a:xfrm>
            <a:off x="184732" y="1868472"/>
            <a:ext cx="11897952" cy="4146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Methane is a potent greenhouse gas - converting it to value‑added chemicals can help mitigate climate change and create economic benefits.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 catalysis (methanotrophs) offers a sustainable, mild, and highly selective route for methane conversion.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Material-enzyme interface engineering may improve activity, stability, and efficiency of methane conversion in bioreactors.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AI/ML enable predictive design of enzyme-material combinations for enhanced catalysis and scale‑up.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aspects focuses on integrating genome‑scale modeling with rational AI‑driven material engineering for industrial methane conversion to bioproducts.</a:t>
            </a:r>
          </a:p>
        </p:txBody>
      </p:sp>
    </p:spTree>
    <p:extLst>
      <p:ext uri="{BB962C8B-B14F-4D97-AF65-F5344CB8AC3E}">
        <p14:creationId xmlns:p14="http://schemas.microsoft.com/office/powerpoint/2010/main" val="91616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19828B-125A-1AD0-4774-0A5AD084A906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ACCDA-D75A-5005-A8ED-779EE545DABB}"/>
              </a:ext>
            </a:extLst>
          </p:cNvPr>
          <p:cNvSpPr txBox="1"/>
          <p:nvPr/>
        </p:nvSpPr>
        <p:spPr>
          <a:xfrm>
            <a:off x="1891903" y="14615"/>
            <a:ext cx="84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9ADC50D-6B1B-219D-7ED9-A2F27C5F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70E75-0B76-E8D2-F76D-B97813CEFCEC}"/>
              </a:ext>
            </a:extLst>
          </p:cNvPr>
          <p:cNvSpPr txBox="1"/>
          <p:nvPr/>
        </p:nvSpPr>
        <p:spPr>
          <a:xfrm>
            <a:off x="461818" y="757383"/>
            <a:ext cx="212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Professor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057F1-51ED-2005-F03F-F84262C85772}"/>
              </a:ext>
            </a:extLst>
          </p:cNvPr>
          <p:cNvSpPr txBox="1"/>
          <p:nvPr/>
        </p:nvSpPr>
        <p:spPr>
          <a:xfrm>
            <a:off x="1891903" y="1095937"/>
            <a:ext cx="212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Rajesh K. Sani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A59F6-6338-F2DF-D07F-E8C7E2FBB9A7}"/>
              </a:ext>
            </a:extLst>
          </p:cNvPr>
          <p:cNvSpPr txBox="1"/>
          <p:nvPr/>
        </p:nvSpPr>
        <p:spPr>
          <a:xfrm>
            <a:off x="479532" y="2489858"/>
            <a:ext cx="212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C2CC2-6B13-DC5B-F97B-4A7A18654D3B}"/>
              </a:ext>
            </a:extLst>
          </p:cNvPr>
          <p:cNvSpPr txBox="1"/>
          <p:nvPr/>
        </p:nvSpPr>
        <p:spPr>
          <a:xfrm>
            <a:off x="1909617" y="2715349"/>
            <a:ext cx="3459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 M. Swindler Department of CBE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E15F2-FD9E-C3CE-84B5-55E1CA132D32}"/>
              </a:ext>
            </a:extLst>
          </p:cNvPr>
          <p:cNvSpPr txBox="1"/>
          <p:nvPr/>
        </p:nvSpPr>
        <p:spPr>
          <a:xfrm>
            <a:off x="479532" y="3225997"/>
            <a:ext cx="3177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Science Foundation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B2F44-001D-F35B-84F4-BC2C09785DF4}"/>
              </a:ext>
            </a:extLst>
          </p:cNvPr>
          <p:cNvSpPr txBox="1"/>
          <p:nvPr/>
        </p:nvSpPr>
        <p:spPr>
          <a:xfrm>
            <a:off x="1909617" y="3597390"/>
            <a:ext cx="552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Genome-to-Phenome Infrastructure for Regulating Methane in Deep and Extreme Environments (BuG ReMeDEE)</a:t>
            </a:r>
          </a:p>
        </p:txBody>
      </p:sp>
      <p:pic>
        <p:nvPicPr>
          <p:cNvPr id="15" name="Picture 2" descr="Image result for nsf logo">
            <a:extLst>
              <a:ext uri="{FF2B5EF4-FFF2-40B4-BE49-F238E27FC236}">
                <a16:creationId xmlns:a16="http://schemas.microsoft.com/office/drawing/2014/main" id="{9050EA45-60D4-624C-469D-30558403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26" y="3130450"/>
            <a:ext cx="508000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D1E589-C723-F282-968A-1AA9DFA6D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80" y="3725074"/>
            <a:ext cx="1817975" cy="1295281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F50C4243-1F76-A5CD-A051-9F793FBCE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pic>
        <p:nvPicPr>
          <p:cNvPr id="2" name="Picture 1" descr="A group of people standing in front of a whiteboard&#10;&#10;Description automatically generated">
            <a:extLst>
              <a:ext uri="{FF2B5EF4-FFF2-40B4-BE49-F238E27FC236}">
                <a16:creationId xmlns:a16="http://schemas.microsoft.com/office/drawing/2014/main" id="{7A277989-5606-AE40-960F-8788714E5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t="35629" r="7021" b="1990"/>
          <a:stretch/>
        </p:blipFill>
        <p:spPr>
          <a:xfrm>
            <a:off x="6876944" y="623355"/>
            <a:ext cx="5034223" cy="26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4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2A264-09D5-F1F9-F8B2-36888F6A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8B8376F-B443-3C51-DADF-F1252F5DE337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2C8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pic>
        <p:nvPicPr>
          <p:cNvPr id="1044" name="Picture 1043" descr="A close up of a sign&#10;&#10;Description automatically generated">
            <a:extLst>
              <a:ext uri="{FF2B5EF4-FFF2-40B4-BE49-F238E27FC236}">
                <a16:creationId xmlns:a16="http://schemas.microsoft.com/office/drawing/2014/main" id="{49B53F1C-F2DC-DE25-599B-155FF34F5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6119398"/>
            <a:ext cx="482170" cy="667459"/>
          </a:xfrm>
          <a:prstGeom prst="rect">
            <a:avLst/>
          </a:prstGeom>
        </p:spPr>
      </p:pic>
      <p:pic>
        <p:nvPicPr>
          <p:cNvPr id="1045" name="Picture 2" descr="South Dakota State University - Wikipedia">
            <a:extLst>
              <a:ext uri="{FF2B5EF4-FFF2-40B4-BE49-F238E27FC236}">
                <a16:creationId xmlns:a16="http://schemas.microsoft.com/office/drawing/2014/main" id="{5D6AA649-27DA-5B6C-29E7-F8D1434C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51" y="6131606"/>
            <a:ext cx="735546" cy="73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Slide Number Placeholder 1046">
            <a:extLst>
              <a:ext uri="{FF2B5EF4-FFF2-40B4-BE49-F238E27FC236}">
                <a16:creationId xmlns:a16="http://schemas.microsoft.com/office/drawing/2014/main" id="{1F9AC39C-87BC-F2E1-67A8-8521F8ED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B264B-B632-4650-8DC0-773F696B3583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3BB70-001F-EA59-DD48-D81BB3392F48}"/>
              </a:ext>
            </a:extLst>
          </p:cNvPr>
          <p:cNvSpPr txBox="1"/>
          <p:nvPr/>
        </p:nvSpPr>
        <p:spPr>
          <a:xfrm>
            <a:off x="71950" y="710035"/>
            <a:ext cx="11825298" cy="6042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Rauniyar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Saxena, P., &amp; Sani, R. K. (2024). From genome to evolution: investigating type II methylotrophs using a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pangenomic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analysis.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Msystems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e00248-24.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Govil, T., Saxena, P., Krumholz, L., Gadhamshetty, V., Goh, K. M., and Sani, R. K. (2024). Genetical and Biochemical Basis of Methane Monooxygenases of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Methylosinus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trichosporium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OB3b in Response to Copper. 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103-121.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Rai, R., Samanta, D., Goh, K. M., Chadha, B. S., and Sani, R. K. (2024). Biochemical unravelling of the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endoxylanase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activity in a bifunctional GH39 enzyme cloned and expressed from thermophilic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Geobacillus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sp. WSUCF1. International Journal of Biological Macromolecules, 257, 128679. 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Singh, R. N., Goh, K. M., and Sani, R. K. (2023).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metabolomics and whole genome sequencing to elucidate the metabolic pathways in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Methylosinus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trichosporium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OB3b. Systems Microbiology and Biomanufacturing, Springer, 1-14. 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and Sani, R. K. (2023). </a:t>
            </a:r>
            <a:r>
              <a:rPr lang="en-US" sz="12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 Oxidation via Chemical and Biological Methods: Challenges and Solutions.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Methane, 2(3), 279-303.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Tripathi, A. K., Samanta, D., Saxena, P., Thakur, P.,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Rauniyar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Goh, K. M., and Sani, R. K. (2023). Identification of AHL Synthase in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Desulfovibrio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vulgaris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Hildenborough Using an In-Silico Methodology. Catalysts, 13(2), 364. 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pl-PL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Govil, T., Saxena, P., Gadhamshetty, V., Krumholz, L. R., Salem, D. R., and Sani, R. K. (2022). 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 of Methane Catalysis Rates in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Methylosinus</a:t>
            </a:r>
            <a:r>
              <a:rPr lang="en-US" sz="1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trichosporium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OB3b. Biomolecules, 12(4), 560.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Chanprateep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&amp; </a:t>
            </a:r>
            <a:r>
              <a:rPr lang="en-US" sz="1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Kulpreecha</a:t>
            </a:r>
            <a:r>
              <a:rPr lang="en-US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(2006). Production and characterization of biodegradable terpolymer poly (3-hydroxybutyrate-co-3-hydroxyvalerate-co-4-hydroxybutyrate) by Alcaligenes sp. A-04. Journal of bioscience and bioengineering, 101(1), 51-56.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Prieto, A.,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Escapa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F., Martínez, V.,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Dinjaski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Herencias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de la Peña, F., ... &amp;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Revelles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 (2016). A holistic view of polyhydroxyalkanoate metabolism in Pseudomonas putida. Environmental microbiology, 18(2), 341-357.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Huijberts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N.,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Eggink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E. R. R. I. T., de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Waard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I. E. T. E. R., Huisman, G. W., &amp;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Witholt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(1992). Pseudomonas putida KT2442 cultivated on glucose accumulates poly (3-hydroxyalkanoates) consisting of saturated and unsaturated monomers. Applied and environmental microbiology, 58(2), 536-544.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Liao, C., Xiao, S., &amp; Wang, X. (2023). Bench-to-bedside: Translational development landscape of biotechnology in healthcare. Health Sciences Review, 7, 100097.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Abinaya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 V., &amp; Viswanathan, P. (2021). Biotechnology-based therapeutics. In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Translational Biotechnology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(pp. 27-52). Academic Press.</a:t>
            </a:r>
            <a:endParaRPr lang="en-US" sz="1200" b="0" i="0" kern="10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Khider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M.L., T.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Brautaset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M.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Irla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Methane monooxygenases: central enzymes in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methanotrophy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promising biotechnological applications. World Journal of Microbiology and Biotechnology, 2021. 37(4): p. 1-11.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Tabata, K., et al., Activation of methane by oxygen and nitrogen oxides. Catalysis Reviews, 2002. 44(1): p. 1-58.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Han, B., et al., Research progresses of methanotrophs and methane monooxygenases. Sheng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wu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Gong Cheng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xue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bao= Chinese Journal of Biotechnology, 2008. 24(9): p. 1511-1519.</a:t>
            </a: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Lieven, C., et al., A genome-scale metabolic model for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Methylococcus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capsulatus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(Bath) suggests reduced efficiency electron transfer to the particulate methane monooxygenase. Frontiers in microbiology, 2018: p. 2947.</a:t>
            </a:r>
            <a:endParaRPr lang="en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lvl="1" indent="-285750" algn="just">
              <a:lnSpc>
                <a:spcPts val="1200"/>
              </a:lnSpc>
              <a:spcAft>
                <a:spcPts val="800"/>
              </a:spcAft>
              <a:buSzPts val="1000"/>
              <a:buFont typeface="+mj-lt"/>
              <a:buAutoNum type="arabicPeriod"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9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1A3B1-1413-6EAA-2ACE-9B84BC75B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46" y="3040429"/>
            <a:ext cx="8696854" cy="3211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4C953-7002-EDFA-B7BC-A1FC77826602}"/>
              </a:ext>
            </a:extLst>
          </p:cNvPr>
          <p:cNvSpPr txBox="1"/>
          <p:nvPr/>
        </p:nvSpPr>
        <p:spPr>
          <a:xfrm>
            <a:off x="3627066" y="1058955"/>
            <a:ext cx="438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Thank you for your attention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9D758-28A1-F004-375C-2793FD3ED4FA}"/>
              </a:ext>
            </a:extLst>
          </p:cNvPr>
          <p:cNvSpPr txBox="1"/>
          <p:nvPr/>
        </p:nvSpPr>
        <p:spPr>
          <a:xfrm>
            <a:off x="3627065" y="1747767"/>
            <a:ext cx="43867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Welcome Any</a:t>
            </a:r>
          </a:p>
          <a:p>
            <a:pPr algn="ctr"/>
            <a:r>
              <a:rPr lang="en-US" b="1" dirty="0"/>
              <a:t>Comments</a:t>
            </a:r>
          </a:p>
          <a:p>
            <a:pPr algn="ctr"/>
            <a:r>
              <a:rPr lang="en-US" b="1" dirty="0"/>
              <a:t>Questions</a:t>
            </a:r>
          </a:p>
          <a:p>
            <a:pPr algn="ctr"/>
            <a:r>
              <a:rPr lang="en-US" b="1" dirty="0"/>
              <a:t>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0C35-6B36-3F69-FF38-105BAFF2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06D-5AF6-4FCD-A180-8803DDC440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A3D40B7-BEAF-A4DB-6490-9BD4204276A9}"/>
              </a:ext>
            </a:extLst>
          </p:cNvPr>
          <p:cNvSpPr/>
          <p:nvPr/>
        </p:nvSpPr>
        <p:spPr>
          <a:xfrm>
            <a:off x="171842" y="4530983"/>
            <a:ext cx="5633885" cy="11757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044B1-8C27-0F3A-3629-A767BB0E7281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ACCDA-D75A-5005-A8ED-779EE545DABB}"/>
              </a:ext>
            </a:extLst>
          </p:cNvPr>
          <p:cNvSpPr txBox="1"/>
          <p:nvPr/>
        </p:nvSpPr>
        <p:spPr>
          <a:xfrm>
            <a:off x="1891903" y="14615"/>
            <a:ext cx="84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9ADC50D-6B1B-219D-7ED9-A2F27C5F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3C1C845-0B40-1519-9FDB-57500D1BB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776DC5E6-6E31-1218-002F-4AFF4CCA87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6980" y="730508"/>
            <a:ext cx="5003800" cy="3062287"/>
            <a:chOff x="3840" y="423"/>
            <a:chExt cx="3152" cy="1929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54AC1E1-E352-30E7-3543-689D0247BF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423"/>
              <a:ext cx="3152" cy="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078CC9-069C-B12F-C7D3-78615FD71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" y="448"/>
              <a:ext cx="1488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1722D6-9030-1957-4170-B4A66A492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" y="763"/>
              <a:ext cx="3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GLU 42.A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8DDD97-0BC2-22C7-F05D-8D386CE37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" y="976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144.A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A9B46D-3D34-109D-7AC4-BAEACF0AD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0" y="502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146.A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6E425F-D65F-A089-1C2A-EB35A49BF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" y="1219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40.A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D49305-85BB-C744-4274-A19DE0186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" y="740"/>
              <a:ext cx="29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CU 711.A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2BA118-6EB1-8C5E-B550-644E69B57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" y="1036"/>
              <a:ext cx="29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CU 712.A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2C9992-2421-79EB-C292-7AC5A0EE7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1410"/>
              <a:ext cx="1489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F53B15-D2F9-55ED-0B57-EA0A0086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" y="1472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146.C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9B0FD3-2C4B-5892-A340-25D708045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" y="1823"/>
              <a:ext cx="32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ASP 129.C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C60807-62DF-207E-6CCC-FFD21FE0C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" y="1836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133.C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63374D-8BEB-746E-E6E0-761AA6EBE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" y="1746"/>
              <a:ext cx="29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CU 661.C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0701A26-DD28-E8B2-B5EA-7A653E031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" y="423"/>
              <a:ext cx="1456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F3406D-9DD4-B2E8-7B11-999562A33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706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Chain 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B2E2162-CC5A-6F67-FB7E-08FBFA86C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194"/>
              <a:ext cx="2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Chain 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F66279-7B39-BE8D-49D0-FF1C0CAAB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" y="1409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Chain 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91485519-B525-AB12-32BF-2E70B8D38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6" y="442"/>
              <a:ext cx="218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1B9E7B04-290A-902B-2B6B-20BCD1F3F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5" y="1385"/>
              <a:ext cx="177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07E279FD-6F3A-8A9A-5B43-C49F18607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6" y="2311"/>
              <a:ext cx="225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C0110D99-5B0A-A03D-2439-58E7A1809F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" y="880"/>
              <a:ext cx="1486" cy="11"/>
            </a:xfrm>
            <a:custGeom>
              <a:avLst/>
              <a:gdLst>
                <a:gd name="T0" fmla="*/ 93 w 2973"/>
                <a:gd name="T1" fmla="*/ 0 h 22"/>
                <a:gd name="T2" fmla="*/ 0 w 2973"/>
                <a:gd name="T3" fmla="*/ 22 h 22"/>
                <a:gd name="T4" fmla="*/ 162 w 2973"/>
                <a:gd name="T5" fmla="*/ 0 h 22"/>
                <a:gd name="T6" fmla="*/ 255 w 2973"/>
                <a:gd name="T7" fmla="*/ 22 h 22"/>
                <a:gd name="T8" fmla="*/ 162 w 2973"/>
                <a:gd name="T9" fmla="*/ 0 h 22"/>
                <a:gd name="T10" fmla="*/ 419 w 2973"/>
                <a:gd name="T11" fmla="*/ 0 h 22"/>
                <a:gd name="T12" fmla="*/ 326 w 2973"/>
                <a:gd name="T13" fmla="*/ 22 h 22"/>
                <a:gd name="T14" fmla="*/ 488 w 2973"/>
                <a:gd name="T15" fmla="*/ 0 h 22"/>
                <a:gd name="T16" fmla="*/ 581 w 2973"/>
                <a:gd name="T17" fmla="*/ 22 h 22"/>
                <a:gd name="T18" fmla="*/ 488 w 2973"/>
                <a:gd name="T19" fmla="*/ 0 h 22"/>
                <a:gd name="T20" fmla="*/ 743 w 2973"/>
                <a:gd name="T21" fmla="*/ 0 h 22"/>
                <a:gd name="T22" fmla="*/ 650 w 2973"/>
                <a:gd name="T23" fmla="*/ 22 h 22"/>
                <a:gd name="T24" fmla="*/ 813 w 2973"/>
                <a:gd name="T25" fmla="*/ 0 h 22"/>
                <a:gd name="T26" fmla="*/ 906 w 2973"/>
                <a:gd name="T27" fmla="*/ 22 h 22"/>
                <a:gd name="T28" fmla="*/ 813 w 2973"/>
                <a:gd name="T29" fmla="*/ 0 h 22"/>
                <a:gd name="T30" fmla="*/ 1069 w 2973"/>
                <a:gd name="T31" fmla="*/ 0 h 22"/>
                <a:gd name="T32" fmla="*/ 976 w 2973"/>
                <a:gd name="T33" fmla="*/ 22 h 22"/>
                <a:gd name="T34" fmla="*/ 1138 w 2973"/>
                <a:gd name="T35" fmla="*/ 0 h 22"/>
                <a:gd name="T36" fmla="*/ 1231 w 2973"/>
                <a:gd name="T37" fmla="*/ 22 h 22"/>
                <a:gd name="T38" fmla="*/ 1138 w 2973"/>
                <a:gd name="T39" fmla="*/ 0 h 22"/>
                <a:gd name="T40" fmla="*/ 1394 w 2973"/>
                <a:gd name="T41" fmla="*/ 0 h 22"/>
                <a:gd name="T42" fmla="*/ 1301 w 2973"/>
                <a:gd name="T43" fmla="*/ 22 h 22"/>
                <a:gd name="T44" fmla="*/ 1463 w 2973"/>
                <a:gd name="T45" fmla="*/ 0 h 22"/>
                <a:gd name="T46" fmla="*/ 1556 w 2973"/>
                <a:gd name="T47" fmla="*/ 22 h 22"/>
                <a:gd name="T48" fmla="*/ 1463 w 2973"/>
                <a:gd name="T49" fmla="*/ 0 h 22"/>
                <a:gd name="T50" fmla="*/ 1719 w 2973"/>
                <a:gd name="T51" fmla="*/ 0 h 22"/>
                <a:gd name="T52" fmla="*/ 1626 w 2973"/>
                <a:gd name="T53" fmla="*/ 22 h 22"/>
                <a:gd name="T54" fmla="*/ 1789 w 2973"/>
                <a:gd name="T55" fmla="*/ 0 h 22"/>
                <a:gd name="T56" fmla="*/ 1882 w 2973"/>
                <a:gd name="T57" fmla="*/ 22 h 22"/>
                <a:gd name="T58" fmla="*/ 1789 w 2973"/>
                <a:gd name="T59" fmla="*/ 0 h 22"/>
                <a:gd name="T60" fmla="*/ 2044 w 2973"/>
                <a:gd name="T61" fmla="*/ 0 h 22"/>
                <a:gd name="T62" fmla="*/ 1951 w 2973"/>
                <a:gd name="T63" fmla="*/ 22 h 22"/>
                <a:gd name="T64" fmla="*/ 2113 w 2973"/>
                <a:gd name="T65" fmla="*/ 0 h 22"/>
                <a:gd name="T66" fmla="*/ 2206 w 2973"/>
                <a:gd name="T67" fmla="*/ 22 h 22"/>
                <a:gd name="T68" fmla="*/ 2113 w 2973"/>
                <a:gd name="T69" fmla="*/ 0 h 22"/>
                <a:gd name="T70" fmla="*/ 2369 w 2973"/>
                <a:gd name="T71" fmla="*/ 0 h 22"/>
                <a:gd name="T72" fmla="*/ 2277 w 2973"/>
                <a:gd name="T73" fmla="*/ 22 h 22"/>
                <a:gd name="T74" fmla="*/ 2439 w 2973"/>
                <a:gd name="T75" fmla="*/ 0 h 22"/>
                <a:gd name="T76" fmla="*/ 2532 w 2973"/>
                <a:gd name="T77" fmla="*/ 22 h 22"/>
                <a:gd name="T78" fmla="*/ 2439 w 2973"/>
                <a:gd name="T79" fmla="*/ 0 h 22"/>
                <a:gd name="T80" fmla="*/ 2694 w 2973"/>
                <a:gd name="T81" fmla="*/ 0 h 22"/>
                <a:gd name="T82" fmla="*/ 2601 w 2973"/>
                <a:gd name="T83" fmla="*/ 22 h 22"/>
                <a:gd name="T84" fmla="*/ 2763 w 2973"/>
                <a:gd name="T85" fmla="*/ 0 h 22"/>
                <a:gd name="T86" fmla="*/ 2856 w 2973"/>
                <a:gd name="T87" fmla="*/ 22 h 22"/>
                <a:gd name="T88" fmla="*/ 2763 w 2973"/>
                <a:gd name="T89" fmla="*/ 0 h 22"/>
                <a:gd name="T90" fmla="*/ 2973 w 2973"/>
                <a:gd name="T91" fmla="*/ 0 h 22"/>
                <a:gd name="T92" fmla="*/ 2927 w 2973"/>
                <a:gd name="T9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3" h="22">
                  <a:moveTo>
                    <a:pt x="0" y="0"/>
                  </a:moveTo>
                  <a:lnTo>
                    <a:pt x="93" y="0"/>
                  </a:lnTo>
                  <a:lnTo>
                    <a:pt x="93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2"/>
                  </a:lnTo>
                  <a:lnTo>
                    <a:pt x="162" y="22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9" y="0"/>
                  </a:lnTo>
                  <a:lnTo>
                    <a:pt x="419" y="22"/>
                  </a:lnTo>
                  <a:lnTo>
                    <a:pt x="326" y="22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2"/>
                  </a:lnTo>
                  <a:lnTo>
                    <a:pt x="488" y="22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2"/>
                  </a:lnTo>
                  <a:lnTo>
                    <a:pt x="650" y="22"/>
                  </a:lnTo>
                  <a:lnTo>
                    <a:pt x="650" y="0"/>
                  </a:lnTo>
                  <a:close/>
                  <a:moveTo>
                    <a:pt x="813" y="0"/>
                  </a:moveTo>
                  <a:lnTo>
                    <a:pt x="906" y="0"/>
                  </a:lnTo>
                  <a:lnTo>
                    <a:pt x="906" y="22"/>
                  </a:lnTo>
                  <a:lnTo>
                    <a:pt x="813" y="22"/>
                  </a:lnTo>
                  <a:lnTo>
                    <a:pt x="813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2"/>
                  </a:lnTo>
                  <a:lnTo>
                    <a:pt x="976" y="22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2"/>
                  </a:lnTo>
                  <a:lnTo>
                    <a:pt x="1138" y="22"/>
                  </a:lnTo>
                  <a:lnTo>
                    <a:pt x="1138" y="0"/>
                  </a:lnTo>
                  <a:close/>
                  <a:moveTo>
                    <a:pt x="1301" y="0"/>
                  </a:moveTo>
                  <a:lnTo>
                    <a:pt x="1394" y="0"/>
                  </a:lnTo>
                  <a:lnTo>
                    <a:pt x="1394" y="22"/>
                  </a:lnTo>
                  <a:lnTo>
                    <a:pt x="1301" y="22"/>
                  </a:lnTo>
                  <a:lnTo>
                    <a:pt x="1301" y="0"/>
                  </a:lnTo>
                  <a:close/>
                  <a:moveTo>
                    <a:pt x="1463" y="0"/>
                  </a:moveTo>
                  <a:lnTo>
                    <a:pt x="1556" y="0"/>
                  </a:lnTo>
                  <a:lnTo>
                    <a:pt x="1556" y="22"/>
                  </a:lnTo>
                  <a:lnTo>
                    <a:pt x="1463" y="22"/>
                  </a:lnTo>
                  <a:lnTo>
                    <a:pt x="1463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2"/>
                  </a:lnTo>
                  <a:lnTo>
                    <a:pt x="1626" y="22"/>
                  </a:lnTo>
                  <a:lnTo>
                    <a:pt x="1626" y="0"/>
                  </a:lnTo>
                  <a:close/>
                  <a:moveTo>
                    <a:pt x="1789" y="0"/>
                  </a:moveTo>
                  <a:lnTo>
                    <a:pt x="1882" y="0"/>
                  </a:lnTo>
                  <a:lnTo>
                    <a:pt x="1882" y="22"/>
                  </a:lnTo>
                  <a:lnTo>
                    <a:pt x="1789" y="22"/>
                  </a:lnTo>
                  <a:lnTo>
                    <a:pt x="1789" y="0"/>
                  </a:lnTo>
                  <a:close/>
                  <a:moveTo>
                    <a:pt x="1951" y="0"/>
                  </a:moveTo>
                  <a:lnTo>
                    <a:pt x="2044" y="0"/>
                  </a:lnTo>
                  <a:lnTo>
                    <a:pt x="2044" y="22"/>
                  </a:lnTo>
                  <a:lnTo>
                    <a:pt x="1951" y="22"/>
                  </a:lnTo>
                  <a:lnTo>
                    <a:pt x="1951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2"/>
                  </a:lnTo>
                  <a:lnTo>
                    <a:pt x="2113" y="22"/>
                  </a:lnTo>
                  <a:lnTo>
                    <a:pt x="2113" y="0"/>
                  </a:lnTo>
                  <a:close/>
                  <a:moveTo>
                    <a:pt x="2277" y="0"/>
                  </a:moveTo>
                  <a:lnTo>
                    <a:pt x="2369" y="0"/>
                  </a:lnTo>
                  <a:lnTo>
                    <a:pt x="2369" y="22"/>
                  </a:lnTo>
                  <a:lnTo>
                    <a:pt x="2277" y="22"/>
                  </a:lnTo>
                  <a:lnTo>
                    <a:pt x="2277" y="0"/>
                  </a:lnTo>
                  <a:close/>
                  <a:moveTo>
                    <a:pt x="2439" y="0"/>
                  </a:moveTo>
                  <a:lnTo>
                    <a:pt x="2532" y="0"/>
                  </a:lnTo>
                  <a:lnTo>
                    <a:pt x="2532" y="22"/>
                  </a:lnTo>
                  <a:lnTo>
                    <a:pt x="2439" y="22"/>
                  </a:lnTo>
                  <a:lnTo>
                    <a:pt x="2439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2"/>
                  </a:lnTo>
                  <a:lnTo>
                    <a:pt x="2601" y="22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2"/>
                  </a:lnTo>
                  <a:lnTo>
                    <a:pt x="2763" y="22"/>
                  </a:lnTo>
                  <a:lnTo>
                    <a:pt x="2763" y="0"/>
                  </a:lnTo>
                  <a:close/>
                  <a:moveTo>
                    <a:pt x="2927" y="0"/>
                  </a:moveTo>
                  <a:lnTo>
                    <a:pt x="2973" y="0"/>
                  </a:lnTo>
                  <a:lnTo>
                    <a:pt x="2973" y="22"/>
                  </a:lnTo>
                  <a:lnTo>
                    <a:pt x="2927" y="22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F695D170-1A26-ABE7-3006-8232C9C75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" y="1382"/>
              <a:ext cx="1487" cy="11"/>
            </a:xfrm>
            <a:custGeom>
              <a:avLst/>
              <a:gdLst>
                <a:gd name="T0" fmla="*/ 93 w 2972"/>
                <a:gd name="T1" fmla="*/ 0 h 23"/>
                <a:gd name="T2" fmla="*/ 0 w 2972"/>
                <a:gd name="T3" fmla="*/ 23 h 23"/>
                <a:gd name="T4" fmla="*/ 162 w 2972"/>
                <a:gd name="T5" fmla="*/ 0 h 23"/>
                <a:gd name="T6" fmla="*/ 255 w 2972"/>
                <a:gd name="T7" fmla="*/ 23 h 23"/>
                <a:gd name="T8" fmla="*/ 162 w 2972"/>
                <a:gd name="T9" fmla="*/ 0 h 23"/>
                <a:gd name="T10" fmla="*/ 418 w 2972"/>
                <a:gd name="T11" fmla="*/ 0 h 23"/>
                <a:gd name="T12" fmla="*/ 326 w 2972"/>
                <a:gd name="T13" fmla="*/ 23 h 23"/>
                <a:gd name="T14" fmla="*/ 488 w 2972"/>
                <a:gd name="T15" fmla="*/ 0 h 23"/>
                <a:gd name="T16" fmla="*/ 581 w 2972"/>
                <a:gd name="T17" fmla="*/ 23 h 23"/>
                <a:gd name="T18" fmla="*/ 488 w 2972"/>
                <a:gd name="T19" fmla="*/ 0 h 23"/>
                <a:gd name="T20" fmla="*/ 743 w 2972"/>
                <a:gd name="T21" fmla="*/ 0 h 23"/>
                <a:gd name="T22" fmla="*/ 650 w 2972"/>
                <a:gd name="T23" fmla="*/ 23 h 23"/>
                <a:gd name="T24" fmla="*/ 812 w 2972"/>
                <a:gd name="T25" fmla="*/ 0 h 23"/>
                <a:gd name="T26" fmla="*/ 905 w 2972"/>
                <a:gd name="T27" fmla="*/ 23 h 23"/>
                <a:gd name="T28" fmla="*/ 812 w 2972"/>
                <a:gd name="T29" fmla="*/ 0 h 23"/>
                <a:gd name="T30" fmla="*/ 1069 w 2972"/>
                <a:gd name="T31" fmla="*/ 0 h 23"/>
                <a:gd name="T32" fmla="*/ 976 w 2972"/>
                <a:gd name="T33" fmla="*/ 23 h 23"/>
                <a:gd name="T34" fmla="*/ 1138 w 2972"/>
                <a:gd name="T35" fmla="*/ 0 h 23"/>
                <a:gd name="T36" fmla="*/ 1231 w 2972"/>
                <a:gd name="T37" fmla="*/ 23 h 23"/>
                <a:gd name="T38" fmla="*/ 1138 w 2972"/>
                <a:gd name="T39" fmla="*/ 0 h 23"/>
                <a:gd name="T40" fmla="*/ 1393 w 2972"/>
                <a:gd name="T41" fmla="*/ 0 h 23"/>
                <a:gd name="T42" fmla="*/ 1300 w 2972"/>
                <a:gd name="T43" fmla="*/ 23 h 23"/>
                <a:gd name="T44" fmla="*/ 1462 w 2972"/>
                <a:gd name="T45" fmla="*/ 0 h 23"/>
                <a:gd name="T46" fmla="*/ 1555 w 2972"/>
                <a:gd name="T47" fmla="*/ 23 h 23"/>
                <a:gd name="T48" fmla="*/ 1462 w 2972"/>
                <a:gd name="T49" fmla="*/ 0 h 23"/>
                <a:gd name="T50" fmla="*/ 1719 w 2972"/>
                <a:gd name="T51" fmla="*/ 0 h 23"/>
                <a:gd name="T52" fmla="*/ 1626 w 2972"/>
                <a:gd name="T53" fmla="*/ 23 h 23"/>
                <a:gd name="T54" fmla="*/ 1788 w 2972"/>
                <a:gd name="T55" fmla="*/ 0 h 23"/>
                <a:gd name="T56" fmla="*/ 1881 w 2972"/>
                <a:gd name="T57" fmla="*/ 23 h 23"/>
                <a:gd name="T58" fmla="*/ 1788 w 2972"/>
                <a:gd name="T59" fmla="*/ 0 h 23"/>
                <a:gd name="T60" fmla="*/ 2043 w 2972"/>
                <a:gd name="T61" fmla="*/ 0 h 23"/>
                <a:gd name="T62" fmla="*/ 1950 w 2972"/>
                <a:gd name="T63" fmla="*/ 23 h 23"/>
                <a:gd name="T64" fmla="*/ 2113 w 2972"/>
                <a:gd name="T65" fmla="*/ 0 h 23"/>
                <a:gd name="T66" fmla="*/ 2206 w 2972"/>
                <a:gd name="T67" fmla="*/ 23 h 23"/>
                <a:gd name="T68" fmla="*/ 2113 w 2972"/>
                <a:gd name="T69" fmla="*/ 0 h 23"/>
                <a:gd name="T70" fmla="*/ 2369 w 2972"/>
                <a:gd name="T71" fmla="*/ 0 h 23"/>
                <a:gd name="T72" fmla="*/ 2276 w 2972"/>
                <a:gd name="T73" fmla="*/ 23 h 23"/>
                <a:gd name="T74" fmla="*/ 2438 w 2972"/>
                <a:gd name="T75" fmla="*/ 0 h 23"/>
                <a:gd name="T76" fmla="*/ 2531 w 2972"/>
                <a:gd name="T77" fmla="*/ 23 h 23"/>
                <a:gd name="T78" fmla="*/ 2438 w 2972"/>
                <a:gd name="T79" fmla="*/ 0 h 23"/>
                <a:gd name="T80" fmla="*/ 2694 w 2972"/>
                <a:gd name="T81" fmla="*/ 0 h 23"/>
                <a:gd name="T82" fmla="*/ 2601 w 2972"/>
                <a:gd name="T83" fmla="*/ 23 h 23"/>
                <a:gd name="T84" fmla="*/ 2763 w 2972"/>
                <a:gd name="T85" fmla="*/ 0 h 23"/>
                <a:gd name="T86" fmla="*/ 2856 w 2972"/>
                <a:gd name="T87" fmla="*/ 23 h 23"/>
                <a:gd name="T88" fmla="*/ 2763 w 2972"/>
                <a:gd name="T89" fmla="*/ 0 h 23"/>
                <a:gd name="T90" fmla="*/ 2972 w 2972"/>
                <a:gd name="T91" fmla="*/ 0 h 23"/>
                <a:gd name="T92" fmla="*/ 2926 w 2972"/>
                <a:gd name="T9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2" h="23">
                  <a:moveTo>
                    <a:pt x="0" y="0"/>
                  </a:moveTo>
                  <a:lnTo>
                    <a:pt x="93" y="0"/>
                  </a:lnTo>
                  <a:lnTo>
                    <a:pt x="93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3"/>
                  </a:lnTo>
                  <a:lnTo>
                    <a:pt x="162" y="23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8" y="0"/>
                  </a:lnTo>
                  <a:lnTo>
                    <a:pt x="418" y="23"/>
                  </a:lnTo>
                  <a:lnTo>
                    <a:pt x="326" y="23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3"/>
                  </a:lnTo>
                  <a:lnTo>
                    <a:pt x="488" y="23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3"/>
                  </a:lnTo>
                  <a:lnTo>
                    <a:pt x="650" y="23"/>
                  </a:lnTo>
                  <a:lnTo>
                    <a:pt x="650" y="0"/>
                  </a:lnTo>
                  <a:close/>
                  <a:moveTo>
                    <a:pt x="812" y="0"/>
                  </a:moveTo>
                  <a:lnTo>
                    <a:pt x="905" y="0"/>
                  </a:lnTo>
                  <a:lnTo>
                    <a:pt x="905" y="23"/>
                  </a:lnTo>
                  <a:lnTo>
                    <a:pt x="812" y="23"/>
                  </a:lnTo>
                  <a:lnTo>
                    <a:pt x="812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3"/>
                  </a:lnTo>
                  <a:lnTo>
                    <a:pt x="976" y="23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3"/>
                  </a:lnTo>
                  <a:lnTo>
                    <a:pt x="1138" y="23"/>
                  </a:lnTo>
                  <a:lnTo>
                    <a:pt x="1138" y="0"/>
                  </a:lnTo>
                  <a:close/>
                  <a:moveTo>
                    <a:pt x="1300" y="0"/>
                  </a:moveTo>
                  <a:lnTo>
                    <a:pt x="1393" y="0"/>
                  </a:lnTo>
                  <a:lnTo>
                    <a:pt x="1393" y="23"/>
                  </a:lnTo>
                  <a:lnTo>
                    <a:pt x="1300" y="23"/>
                  </a:lnTo>
                  <a:lnTo>
                    <a:pt x="1300" y="0"/>
                  </a:lnTo>
                  <a:close/>
                  <a:moveTo>
                    <a:pt x="1462" y="0"/>
                  </a:moveTo>
                  <a:lnTo>
                    <a:pt x="1555" y="0"/>
                  </a:lnTo>
                  <a:lnTo>
                    <a:pt x="1555" y="23"/>
                  </a:lnTo>
                  <a:lnTo>
                    <a:pt x="1462" y="23"/>
                  </a:lnTo>
                  <a:lnTo>
                    <a:pt x="1462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3"/>
                  </a:lnTo>
                  <a:lnTo>
                    <a:pt x="1626" y="23"/>
                  </a:lnTo>
                  <a:lnTo>
                    <a:pt x="1626" y="0"/>
                  </a:lnTo>
                  <a:close/>
                  <a:moveTo>
                    <a:pt x="1788" y="0"/>
                  </a:moveTo>
                  <a:lnTo>
                    <a:pt x="1881" y="0"/>
                  </a:lnTo>
                  <a:lnTo>
                    <a:pt x="1881" y="23"/>
                  </a:lnTo>
                  <a:lnTo>
                    <a:pt x="1788" y="23"/>
                  </a:lnTo>
                  <a:lnTo>
                    <a:pt x="1788" y="0"/>
                  </a:lnTo>
                  <a:close/>
                  <a:moveTo>
                    <a:pt x="1950" y="0"/>
                  </a:moveTo>
                  <a:lnTo>
                    <a:pt x="2043" y="0"/>
                  </a:lnTo>
                  <a:lnTo>
                    <a:pt x="2043" y="23"/>
                  </a:lnTo>
                  <a:lnTo>
                    <a:pt x="1950" y="23"/>
                  </a:lnTo>
                  <a:lnTo>
                    <a:pt x="1950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3"/>
                  </a:lnTo>
                  <a:lnTo>
                    <a:pt x="2113" y="23"/>
                  </a:lnTo>
                  <a:lnTo>
                    <a:pt x="2113" y="0"/>
                  </a:lnTo>
                  <a:close/>
                  <a:moveTo>
                    <a:pt x="2276" y="0"/>
                  </a:moveTo>
                  <a:lnTo>
                    <a:pt x="2369" y="0"/>
                  </a:lnTo>
                  <a:lnTo>
                    <a:pt x="2369" y="23"/>
                  </a:lnTo>
                  <a:lnTo>
                    <a:pt x="2276" y="23"/>
                  </a:lnTo>
                  <a:lnTo>
                    <a:pt x="2276" y="0"/>
                  </a:lnTo>
                  <a:close/>
                  <a:moveTo>
                    <a:pt x="2438" y="0"/>
                  </a:moveTo>
                  <a:lnTo>
                    <a:pt x="2531" y="0"/>
                  </a:lnTo>
                  <a:lnTo>
                    <a:pt x="2531" y="23"/>
                  </a:lnTo>
                  <a:lnTo>
                    <a:pt x="2438" y="23"/>
                  </a:lnTo>
                  <a:lnTo>
                    <a:pt x="2438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3"/>
                  </a:lnTo>
                  <a:lnTo>
                    <a:pt x="2601" y="23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3"/>
                  </a:lnTo>
                  <a:lnTo>
                    <a:pt x="2763" y="23"/>
                  </a:lnTo>
                  <a:lnTo>
                    <a:pt x="2763" y="0"/>
                  </a:lnTo>
                  <a:close/>
                  <a:moveTo>
                    <a:pt x="2926" y="0"/>
                  </a:moveTo>
                  <a:lnTo>
                    <a:pt x="2972" y="0"/>
                  </a:lnTo>
                  <a:lnTo>
                    <a:pt x="2972" y="23"/>
                  </a:lnTo>
                  <a:lnTo>
                    <a:pt x="2926" y="23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A0696764-40D0-3E31-8630-EF18168266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" y="443"/>
              <a:ext cx="1486" cy="12"/>
            </a:xfrm>
            <a:custGeom>
              <a:avLst/>
              <a:gdLst>
                <a:gd name="T0" fmla="*/ 93 w 2973"/>
                <a:gd name="T1" fmla="*/ 0 h 22"/>
                <a:gd name="T2" fmla="*/ 0 w 2973"/>
                <a:gd name="T3" fmla="*/ 22 h 22"/>
                <a:gd name="T4" fmla="*/ 162 w 2973"/>
                <a:gd name="T5" fmla="*/ 0 h 22"/>
                <a:gd name="T6" fmla="*/ 255 w 2973"/>
                <a:gd name="T7" fmla="*/ 22 h 22"/>
                <a:gd name="T8" fmla="*/ 162 w 2973"/>
                <a:gd name="T9" fmla="*/ 0 h 22"/>
                <a:gd name="T10" fmla="*/ 419 w 2973"/>
                <a:gd name="T11" fmla="*/ 0 h 22"/>
                <a:gd name="T12" fmla="*/ 326 w 2973"/>
                <a:gd name="T13" fmla="*/ 22 h 22"/>
                <a:gd name="T14" fmla="*/ 488 w 2973"/>
                <a:gd name="T15" fmla="*/ 0 h 22"/>
                <a:gd name="T16" fmla="*/ 581 w 2973"/>
                <a:gd name="T17" fmla="*/ 22 h 22"/>
                <a:gd name="T18" fmla="*/ 488 w 2973"/>
                <a:gd name="T19" fmla="*/ 0 h 22"/>
                <a:gd name="T20" fmla="*/ 743 w 2973"/>
                <a:gd name="T21" fmla="*/ 0 h 22"/>
                <a:gd name="T22" fmla="*/ 650 w 2973"/>
                <a:gd name="T23" fmla="*/ 22 h 22"/>
                <a:gd name="T24" fmla="*/ 813 w 2973"/>
                <a:gd name="T25" fmla="*/ 0 h 22"/>
                <a:gd name="T26" fmla="*/ 906 w 2973"/>
                <a:gd name="T27" fmla="*/ 22 h 22"/>
                <a:gd name="T28" fmla="*/ 813 w 2973"/>
                <a:gd name="T29" fmla="*/ 0 h 22"/>
                <a:gd name="T30" fmla="*/ 1069 w 2973"/>
                <a:gd name="T31" fmla="*/ 0 h 22"/>
                <a:gd name="T32" fmla="*/ 976 w 2973"/>
                <a:gd name="T33" fmla="*/ 22 h 22"/>
                <a:gd name="T34" fmla="*/ 1138 w 2973"/>
                <a:gd name="T35" fmla="*/ 0 h 22"/>
                <a:gd name="T36" fmla="*/ 1231 w 2973"/>
                <a:gd name="T37" fmla="*/ 22 h 22"/>
                <a:gd name="T38" fmla="*/ 1138 w 2973"/>
                <a:gd name="T39" fmla="*/ 0 h 22"/>
                <a:gd name="T40" fmla="*/ 1394 w 2973"/>
                <a:gd name="T41" fmla="*/ 0 h 22"/>
                <a:gd name="T42" fmla="*/ 1301 w 2973"/>
                <a:gd name="T43" fmla="*/ 22 h 22"/>
                <a:gd name="T44" fmla="*/ 1463 w 2973"/>
                <a:gd name="T45" fmla="*/ 0 h 22"/>
                <a:gd name="T46" fmla="*/ 1556 w 2973"/>
                <a:gd name="T47" fmla="*/ 22 h 22"/>
                <a:gd name="T48" fmla="*/ 1463 w 2973"/>
                <a:gd name="T49" fmla="*/ 0 h 22"/>
                <a:gd name="T50" fmla="*/ 1719 w 2973"/>
                <a:gd name="T51" fmla="*/ 0 h 22"/>
                <a:gd name="T52" fmla="*/ 1626 w 2973"/>
                <a:gd name="T53" fmla="*/ 22 h 22"/>
                <a:gd name="T54" fmla="*/ 1789 w 2973"/>
                <a:gd name="T55" fmla="*/ 0 h 22"/>
                <a:gd name="T56" fmla="*/ 1882 w 2973"/>
                <a:gd name="T57" fmla="*/ 22 h 22"/>
                <a:gd name="T58" fmla="*/ 1789 w 2973"/>
                <a:gd name="T59" fmla="*/ 0 h 22"/>
                <a:gd name="T60" fmla="*/ 2044 w 2973"/>
                <a:gd name="T61" fmla="*/ 0 h 22"/>
                <a:gd name="T62" fmla="*/ 1951 w 2973"/>
                <a:gd name="T63" fmla="*/ 22 h 22"/>
                <a:gd name="T64" fmla="*/ 2113 w 2973"/>
                <a:gd name="T65" fmla="*/ 0 h 22"/>
                <a:gd name="T66" fmla="*/ 2206 w 2973"/>
                <a:gd name="T67" fmla="*/ 22 h 22"/>
                <a:gd name="T68" fmla="*/ 2113 w 2973"/>
                <a:gd name="T69" fmla="*/ 0 h 22"/>
                <a:gd name="T70" fmla="*/ 2369 w 2973"/>
                <a:gd name="T71" fmla="*/ 0 h 22"/>
                <a:gd name="T72" fmla="*/ 2277 w 2973"/>
                <a:gd name="T73" fmla="*/ 22 h 22"/>
                <a:gd name="T74" fmla="*/ 2439 w 2973"/>
                <a:gd name="T75" fmla="*/ 0 h 22"/>
                <a:gd name="T76" fmla="*/ 2532 w 2973"/>
                <a:gd name="T77" fmla="*/ 22 h 22"/>
                <a:gd name="T78" fmla="*/ 2439 w 2973"/>
                <a:gd name="T79" fmla="*/ 0 h 22"/>
                <a:gd name="T80" fmla="*/ 2694 w 2973"/>
                <a:gd name="T81" fmla="*/ 0 h 22"/>
                <a:gd name="T82" fmla="*/ 2601 w 2973"/>
                <a:gd name="T83" fmla="*/ 22 h 22"/>
                <a:gd name="T84" fmla="*/ 2763 w 2973"/>
                <a:gd name="T85" fmla="*/ 0 h 22"/>
                <a:gd name="T86" fmla="*/ 2856 w 2973"/>
                <a:gd name="T87" fmla="*/ 22 h 22"/>
                <a:gd name="T88" fmla="*/ 2763 w 2973"/>
                <a:gd name="T89" fmla="*/ 0 h 22"/>
                <a:gd name="T90" fmla="*/ 2973 w 2973"/>
                <a:gd name="T91" fmla="*/ 0 h 22"/>
                <a:gd name="T92" fmla="*/ 2927 w 2973"/>
                <a:gd name="T9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3" h="22">
                  <a:moveTo>
                    <a:pt x="0" y="0"/>
                  </a:moveTo>
                  <a:lnTo>
                    <a:pt x="93" y="0"/>
                  </a:lnTo>
                  <a:lnTo>
                    <a:pt x="93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2"/>
                  </a:lnTo>
                  <a:lnTo>
                    <a:pt x="162" y="22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9" y="0"/>
                  </a:lnTo>
                  <a:lnTo>
                    <a:pt x="419" y="22"/>
                  </a:lnTo>
                  <a:lnTo>
                    <a:pt x="326" y="22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2"/>
                  </a:lnTo>
                  <a:lnTo>
                    <a:pt x="488" y="22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2"/>
                  </a:lnTo>
                  <a:lnTo>
                    <a:pt x="650" y="22"/>
                  </a:lnTo>
                  <a:lnTo>
                    <a:pt x="650" y="0"/>
                  </a:lnTo>
                  <a:close/>
                  <a:moveTo>
                    <a:pt x="813" y="0"/>
                  </a:moveTo>
                  <a:lnTo>
                    <a:pt x="906" y="0"/>
                  </a:lnTo>
                  <a:lnTo>
                    <a:pt x="906" y="22"/>
                  </a:lnTo>
                  <a:lnTo>
                    <a:pt x="813" y="22"/>
                  </a:lnTo>
                  <a:lnTo>
                    <a:pt x="813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2"/>
                  </a:lnTo>
                  <a:lnTo>
                    <a:pt x="976" y="22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2"/>
                  </a:lnTo>
                  <a:lnTo>
                    <a:pt x="1138" y="22"/>
                  </a:lnTo>
                  <a:lnTo>
                    <a:pt x="1138" y="0"/>
                  </a:lnTo>
                  <a:close/>
                  <a:moveTo>
                    <a:pt x="1301" y="0"/>
                  </a:moveTo>
                  <a:lnTo>
                    <a:pt x="1394" y="0"/>
                  </a:lnTo>
                  <a:lnTo>
                    <a:pt x="1394" y="22"/>
                  </a:lnTo>
                  <a:lnTo>
                    <a:pt x="1301" y="22"/>
                  </a:lnTo>
                  <a:lnTo>
                    <a:pt x="1301" y="0"/>
                  </a:lnTo>
                  <a:close/>
                  <a:moveTo>
                    <a:pt x="1463" y="0"/>
                  </a:moveTo>
                  <a:lnTo>
                    <a:pt x="1556" y="0"/>
                  </a:lnTo>
                  <a:lnTo>
                    <a:pt x="1556" y="22"/>
                  </a:lnTo>
                  <a:lnTo>
                    <a:pt x="1463" y="22"/>
                  </a:lnTo>
                  <a:lnTo>
                    <a:pt x="1463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2"/>
                  </a:lnTo>
                  <a:lnTo>
                    <a:pt x="1626" y="22"/>
                  </a:lnTo>
                  <a:lnTo>
                    <a:pt x="1626" y="0"/>
                  </a:lnTo>
                  <a:close/>
                  <a:moveTo>
                    <a:pt x="1789" y="0"/>
                  </a:moveTo>
                  <a:lnTo>
                    <a:pt x="1882" y="0"/>
                  </a:lnTo>
                  <a:lnTo>
                    <a:pt x="1882" y="22"/>
                  </a:lnTo>
                  <a:lnTo>
                    <a:pt x="1789" y="22"/>
                  </a:lnTo>
                  <a:lnTo>
                    <a:pt x="1789" y="0"/>
                  </a:lnTo>
                  <a:close/>
                  <a:moveTo>
                    <a:pt x="1951" y="0"/>
                  </a:moveTo>
                  <a:lnTo>
                    <a:pt x="2044" y="0"/>
                  </a:lnTo>
                  <a:lnTo>
                    <a:pt x="2044" y="22"/>
                  </a:lnTo>
                  <a:lnTo>
                    <a:pt x="1951" y="22"/>
                  </a:lnTo>
                  <a:lnTo>
                    <a:pt x="1951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2"/>
                  </a:lnTo>
                  <a:lnTo>
                    <a:pt x="2113" y="22"/>
                  </a:lnTo>
                  <a:lnTo>
                    <a:pt x="2113" y="0"/>
                  </a:lnTo>
                  <a:close/>
                  <a:moveTo>
                    <a:pt x="2277" y="0"/>
                  </a:moveTo>
                  <a:lnTo>
                    <a:pt x="2369" y="0"/>
                  </a:lnTo>
                  <a:lnTo>
                    <a:pt x="2369" y="22"/>
                  </a:lnTo>
                  <a:lnTo>
                    <a:pt x="2277" y="22"/>
                  </a:lnTo>
                  <a:lnTo>
                    <a:pt x="2277" y="0"/>
                  </a:lnTo>
                  <a:close/>
                  <a:moveTo>
                    <a:pt x="2439" y="0"/>
                  </a:moveTo>
                  <a:lnTo>
                    <a:pt x="2532" y="0"/>
                  </a:lnTo>
                  <a:lnTo>
                    <a:pt x="2532" y="22"/>
                  </a:lnTo>
                  <a:lnTo>
                    <a:pt x="2439" y="22"/>
                  </a:lnTo>
                  <a:lnTo>
                    <a:pt x="2439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2"/>
                  </a:lnTo>
                  <a:lnTo>
                    <a:pt x="2601" y="22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2"/>
                  </a:lnTo>
                  <a:lnTo>
                    <a:pt x="2763" y="22"/>
                  </a:lnTo>
                  <a:lnTo>
                    <a:pt x="2763" y="0"/>
                  </a:lnTo>
                  <a:close/>
                  <a:moveTo>
                    <a:pt x="2927" y="0"/>
                  </a:moveTo>
                  <a:lnTo>
                    <a:pt x="2973" y="0"/>
                  </a:lnTo>
                  <a:lnTo>
                    <a:pt x="2973" y="22"/>
                  </a:lnTo>
                  <a:lnTo>
                    <a:pt x="2927" y="22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6F29344-198A-81B4-67CF-D549FBCAC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" y="2311"/>
              <a:ext cx="1486" cy="11"/>
            </a:xfrm>
            <a:custGeom>
              <a:avLst/>
              <a:gdLst>
                <a:gd name="T0" fmla="*/ 93 w 2973"/>
                <a:gd name="T1" fmla="*/ 0 h 23"/>
                <a:gd name="T2" fmla="*/ 0 w 2973"/>
                <a:gd name="T3" fmla="*/ 23 h 23"/>
                <a:gd name="T4" fmla="*/ 162 w 2973"/>
                <a:gd name="T5" fmla="*/ 0 h 23"/>
                <a:gd name="T6" fmla="*/ 255 w 2973"/>
                <a:gd name="T7" fmla="*/ 23 h 23"/>
                <a:gd name="T8" fmla="*/ 162 w 2973"/>
                <a:gd name="T9" fmla="*/ 0 h 23"/>
                <a:gd name="T10" fmla="*/ 419 w 2973"/>
                <a:gd name="T11" fmla="*/ 0 h 23"/>
                <a:gd name="T12" fmla="*/ 326 w 2973"/>
                <a:gd name="T13" fmla="*/ 23 h 23"/>
                <a:gd name="T14" fmla="*/ 488 w 2973"/>
                <a:gd name="T15" fmla="*/ 0 h 23"/>
                <a:gd name="T16" fmla="*/ 581 w 2973"/>
                <a:gd name="T17" fmla="*/ 23 h 23"/>
                <a:gd name="T18" fmla="*/ 488 w 2973"/>
                <a:gd name="T19" fmla="*/ 0 h 23"/>
                <a:gd name="T20" fmla="*/ 743 w 2973"/>
                <a:gd name="T21" fmla="*/ 0 h 23"/>
                <a:gd name="T22" fmla="*/ 650 w 2973"/>
                <a:gd name="T23" fmla="*/ 23 h 23"/>
                <a:gd name="T24" fmla="*/ 813 w 2973"/>
                <a:gd name="T25" fmla="*/ 0 h 23"/>
                <a:gd name="T26" fmla="*/ 906 w 2973"/>
                <a:gd name="T27" fmla="*/ 23 h 23"/>
                <a:gd name="T28" fmla="*/ 813 w 2973"/>
                <a:gd name="T29" fmla="*/ 0 h 23"/>
                <a:gd name="T30" fmla="*/ 1069 w 2973"/>
                <a:gd name="T31" fmla="*/ 0 h 23"/>
                <a:gd name="T32" fmla="*/ 976 w 2973"/>
                <a:gd name="T33" fmla="*/ 23 h 23"/>
                <a:gd name="T34" fmla="*/ 1138 w 2973"/>
                <a:gd name="T35" fmla="*/ 0 h 23"/>
                <a:gd name="T36" fmla="*/ 1231 w 2973"/>
                <a:gd name="T37" fmla="*/ 23 h 23"/>
                <a:gd name="T38" fmla="*/ 1138 w 2973"/>
                <a:gd name="T39" fmla="*/ 0 h 23"/>
                <a:gd name="T40" fmla="*/ 1394 w 2973"/>
                <a:gd name="T41" fmla="*/ 0 h 23"/>
                <a:gd name="T42" fmla="*/ 1301 w 2973"/>
                <a:gd name="T43" fmla="*/ 23 h 23"/>
                <a:gd name="T44" fmla="*/ 1463 w 2973"/>
                <a:gd name="T45" fmla="*/ 0 h 23"/>
                <a:gd name="T46" fmla="*/ 1556 w 2973"/>
                <a:gd name="T47" fmla="*/ 23 h 23"/>
                <a:gd name="T48" fmla="*/ 1463 w 2973"/>
                <a:gd name="T49" fmla="*/ 0 h 23"/>
                <a:gd name="T50" fmla="*/ 1719 w 2973"/>
                <a:gd name="T51" fmla="*/ 0 h 23"/>
                <a:gd name="T52" fmla="*/ 1626 w 2973"/>
                <a:gd name="T53" fmla="*/ 23 h 23"/>
                <a:gd name="T54" fmla="*/ 1789 w 2973"/>
                <a:gd name="T55" fmla="*/ 0 h 23"/>
                <a:gd name="T56" fmla="*/ 1882 w 2973"/>
                <a:gd name="T57" fmla="*/ 23 h 23"/>
                <a:gd name="T58" fmla="*/ 1789 w 2973"/>
                <a:gd name="T59" fmla="*/ 0 h 23"/>
                <a:gd name="T60" fmla="*/ 2044 w 2973"/>
                <a:gd name="T61" fmla="*/ 0 h 23"/>
                <a:gd name="T62" fmla="*/ 1951 w 2973"/>
                <a:gd name="T63" fmla="*/ 23 h 23"/>
                <a:gd name="T64" fmla="*/ 2113 w 2973"/>
                <a:gd name="T65" fmla="*/ 0 h 23"/>
                <a:gd name="T66" fmla="*/ 2206 w 2973"/>
                <a:gd name="T67" fmla="*/ 23 h 23"/>
                <a:gd name="T68" fmla="*/ 2113 w 2973"/>
                <a:gd name="T69" fmla="*/ 0 h 23"/>
                <a:gd name="T70" fmla="*/ 2369 w 2973"/>
                <a:gd name="T71" fmla="*/ 0 h 23"/>
                <a:gd name="T72" fmla="*/ 2277 w 2973"/>
                <a:gd name="T73" fmla="*/ 23 h 23"/>
                <a:gd name="T74" fmla="*/ 2439 w 2973"/>
                <a:gd name="T75" fmla="*/ 0 h 23"/>
                <a:gd name="T76" fmla="*/ 2532 w 2973"/>
                <a:gd name="T77" fmla="*/ 23 h 23"/>
                <a:gd name="T78" fmla="*/ 2439 w 2973"/>
                <a:gd name="T79" fmla="*/ 0 h 23"/>
                <a:gd name="T80" fmla="*/ 2694 w 2973"/>
                <a:gd name="T81" fmla="*/ 0 h 23"/>
                <a:gd name="T82" fmla="*/ 2601 w 2973"/>
                <a:gd name="T83" fmla="*/ 23 h 23"/>
                <a:gd name="T84" fmla="*/ 2763 w 2973"/>
                <a:gd name="T85" fmla="*/ 0 h 23"/>
                <a:gd name="T86" fmla="*/ 2856 w 2973"/>
                <a:gd name="T87" fmla="*/ 23 h 23"/>
                <a:gd name="T88" fmla="*/ 2763 w 2973"/>
                <a:gd name="T89" fmla="*/ 0 h 23"/>
                <a:gd name="T90" fmla="*/ 2973 w 2973"/>
                <a:gd name="T91" fmla="*/ 0 h 23"/>
                <a:gd name="T92" fmla="*/ 2927 w 2973"/>
                <a:gd name="T9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3" h="23">
                  <a:moveTo>
                    <a:pt x="0" y="0"/>
                  </a:moveTo>
                  <a:lnTo>
                    <a:pt x="93" y="0"/>
                  </a:lnTo>
                  <a:lnTo>
                    <a:pt x="93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3"/>
                  </a:lnTo>
                  <a:lnTo>
                    <a:pt x="162" y="23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9" y="0"/>
                  </a:lnTo>
                  <a:lnTo>
                    <a:pt x="419" y="23"/>
                  </a:lnTo>
                  <a:lnTo>
                    <a:pt x="326" y="23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3"/>
                  </a:lnTo>
                  <a:lnTo>
                    <a:pt x="488" y="23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3"/>
                  </a:lnTo>
                  <a:lnTo>
                    <a:pt x="650" y="23"/>
                  </a:lnTo>
                  <a:lnTo>
                    <a:pt x="650" y="0"/>
                  </a:lnTo>
                  <a:close/>
                  <a:moveTo>
                    <a:pt x="813" y="0"/>
                  </a:moveTo>
                  <a:lnTo>
                    <a:pt x="906" y="0"/>
                  </a:lnTo>
                  <a:lnTo>
                    <a:pt x="906" y="23"/>
                  </a:lnTo>
                  <a:lnTo>
                    <a:pt x="813" y="23"/>
                  </a:lnTo>
                  <a:lnTo>
                    <a:pt x="813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3"/>
                  </a:lnTo>
                  <a:lnTo>
                    <a:pt x="976" y="23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3"/>
                  </a:lnTo>
                  <a:lnTo>
                    <a:pt x="1138" y="23"/>
                  </a:lnTo>
                  <a:lnTo>
                    <a:pt x="1138" y="0"/>
                  </a:lnTo>
                  <a:close/>
                  <a:moveTo>
                    <a:pt x="1301" y="0"/>
                  </a:moveTo>
                  <a:lnTo>
                    <a:pt x="1394" y="0"/>
                  </a:lnTo>
                  <a:lnTo>
                    <a:pt x="1394" y="23"/>
                  </a:lnTo>
                  <a:lnTo>
                    <a:pt x="1301" y="23"/>
                  </a:lnTo>
                  <a:lnTo>
                    <a:pt x="1301" y="0"/>
                  </a:lnTo>
                  <a:close/>
                  <a:moveTo>
                    <a:pt x="1463" y="0"/>
                  </a:moveTo>
                  <a:lnTo>
                    <a:pt x="1556" y="0"/>
                  </a:lnTo>
                  <a:lnTo>
                    <a:pt x="1556" y="23"/>
                  </a:lnTo>
                  <a:lnTo>
                    <a:pt x="1463" y="23"/>
                  </a:lnTo>
                  <a:lnTo>
                    <a:pt x="1463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3"/>
                  </a:lnTo>
                  <a:lnTo>
                    <a:pt x="1626" y="23"/>
                  </a:lnTo>
                  <a:lnTo>
                    <a:pt x="1626" y="0"/>
                  </a:lnTo>
                  <a:close/>
                  <a:moveTo>
                    <a:pt x="1789" y="0"/>
                  </a:moveTo>
                  <a:lnTo>
                    <a:pt x="1882" y="0"/>
                  </a:lnTo>
                  <a:lnTo>
                    <a:pt x="1882" y="23"/>
                  </a:lnTo>
                  <a:lnTo>
                    <a:pt x="1789" y="23"/>
                  </a:lnTo>
                  <a:lnTo>
                    <a:pt x="1789" y="0"/>
                  </a:lnTo>
                  <a:close/>
                  <a:moveTo>
                    <a:pt x="1951" y="0"/>
                  </a:moveTo>
                  <a:lnTo>
                    <a:pt x="2044" y="0"/>
                  </a:lnTo>
                  <a:lnTo>
                    <a:pt x="2044" y="23"/>
                  </a:lnTo>
                  <a:lnTo>
                    <a:pt x="1951" y="23"/>
                  </a:lnTo>
                  <a:lnTo>
                    <a:pt x="1951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3"/>
                  </a:lnTo>
                  <a:lnTo>
                    <a:pt x="2113" y="23"/>
                  </a:lnTo>
                  <a:lnTo>
                    <a:pt x="2113" y="0"/>
                  </a:lnTo>
                  <a:close/>
                  <a:moveTo>
                    <a:pt x="2277" y="0"/>
                  </a:moveTo>
                  <a:lnTo>
                    <a:pt x="2369" y="0"/>
                  </a:lnTo>
                  <a:lnTo>
                    <a:pt x="2369" y="23"/>
                  </a:lnTo>
                  <a:lnTo>
                    <a:pt x="2277" y="23"/>
                  </a:lnTo>
                  <a:lnTo>
                    <a:pt x="2277" y="0"/>
                  </a:lnTo>
                  <a:close/>
                  <a:moveTo>
                    <a:pt x="2439" y="0"/>
                  </a:moveTo>
                  <a:lnTo>
                    <a:pt x="2532" y="0"/>
                  </a:lnTo>
                  <a:lnTo>
                    <a:pt x="2532" y="23"/>
                  </a:lnTo>
                  <a:lnTo>
                    <a:pt x="2439" y="23"/>
                  </a:lnTo>
                  <a:lnTo>
                    <a:pt x="2439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3"/>
                  </a:lnTo>
                  <a:lnTo>
                    <a:pt x="2601" y="23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3"/>
                  </a:lnTo>
                  <a:lnTo>
                    <a:pt x="2763" y="23"/>
                  </a:lnTo>
                  <a:lnTo>
                    <a:pt x="2763" y="0"/>
                  </a:lnTo>
                  <a:close/>
                  <a:moveTo>
                    <a:pt x="2927" y="0"/>
                  </a:moveTo>
                  <a:lnTo>
                    <a:pt x="2973" y="0"/>
                  </a:lnTo>
                  <a:lnTo>
                    <a:pt x="2973" y="23"/>
                  </a:lnTo>
                  <a:lnTo>
                    <a:pt x="2927" y="23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884420-BC8E-3613-4932-988312503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482"/>
              <a:ext cx="62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Outer membrane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2137177-556A-747D-2A14-528172F1C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889"/>
              <a:ext cx="61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Diffusion region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A59DFA-F357-BC5E-76EF-00A47419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209"/>
              <a:ext cx="61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Cytosolic region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75F818-7F56-5D53-89F2-012FEDEFB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407"/>
              <a:ext cx="68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Plasma membrane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CBCFE42-C9C5-D730-F1FD-FF52323F682F}"/>
              </a:ext>
            </a:extLst>
          </p:cNvPr>
          <p:cNvSpPr txBox="1"/>
          <p:nvPr/>
        </p:nvSpPr>
        <p:spPr>
          <a:xfrm>
            <a:off x="259718" y="4798198"/>
            <a:ext cx="571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Methane			Value added bioproducts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549A2F1-5437-B86C-D18D-232921509F94}"/>
              </a:ext>
            </a:extLst>
          </p:cNvPr>
          <p:cNvCxnSpPr/>
          <p:nvPr/>
        </p:nvCxnSpPr>
        <p:spPr>
          <a:xfrm>
            <a:off x="1433111" y="4974617"/>
            <a:ext cx="1540925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4D53B09-8059-7E6D-A856-1B1B7499C209}"/>
              </a:ext>
            </a:extLst>
          </p:cNvPr>
          <p:cNvSpPr txBox="1"/>
          <p:nvPr/>
        </p:nvSpPr>
        <p:spPr>
          <a:xfrm>
            <a:off x="1365488" y="4530983"/>
            <a:ext cx="173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Methanotrophs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AA6518-754D-1C74-E7A3-0BD4FC07A317}"/>
              </a:ext>
            </a:extLst>
          </p:cNvPr>
          <p:cNvSpPr txBox="1"/>
          <p:nvPr/>
        </p:nvSpPr>
        <p:spPr>
          <a:xfrm>
            <a:off x="3375236" y="5138479"/>
            <a:ext cx="21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(Biomanufacturing)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E81278-CEC3-378D-9F2E-3C7FC9CEBF2E}"/>
              </a:ext>
            </a:extLst>
          </p:cNvPr>
          <p:cNvSpPr txBox="1"/>
          <p:nvPr/>
        </p:nvSpPr>
        <p:spPr>
          <a:xfrm>
            <a:off x="-5138" y="5167530"/>
            <a:ext cx="172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(Feedstock)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EF9284B-DC2F-5DF4-6D99-878E21916802}"/>
              </a:ext>
            </a:extLst>
          </p:cNvPr>
          <p:cNvSpPr txBox="1"/>
          <p:nvPr/>
        </p:nvSpPr>
        <p:spPr>
          <a:xfrm>
            <a:off x="607789" y="5791715"/>
            <a:ext cx="473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typical methane based biological system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4F863DE-8F82-81E2-7F56-C0E83639DFBA}"/>
              </a:ext>
            </a:extLst>
          </p:cNvPr>
          <p:cNvSpPr txBox="1"/>
          <p:nvPr/>
        </p:nvSpPr>
        <p:spPr>
          <a:xfrm>
            <a:off x="5907855" y="730508"/>
            <a:ext cx="586430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can AI/ML aid and circumvent the current technology barrier of low methane oxidation and low methane solubility in biological systems?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4413692-5FA9-8272-E974-6151019612D2}"/>
              </a:ext>
            </a:extLst>
          </p:cNvPr>
          <p:cNvSpPr txBox="1"/>
          <p:nvPr/>
        </p:nvSpPr>
        <p:spPr>
          <a:xfrm>
            <a:off x="6392043" y="1666921"/>
            <a:ext cx="5003800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Overview of the Talk: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Carbon Pricing: Greenhouse gases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conversion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Biological conversion: Methanotrophs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Methane monooxygenase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in Biological conversion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Solutions in Biological conversion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In-silico predictions to enhance methane oxidation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biologically proposed system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AI-powered proposed system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21948CB6-190E-8C8C-3956-529F607776B5}"/>
              </a:ext>
            </a:extLst>
          </p:cNvPr>
          <p:cNvSpPr/>
          <p:nvPr/>
        </p:nvSpPr>
        <p:spPr>
          <a:xfrm>
            <a:off x="6009302" y="1654697"/>
            <a:ext cx="5591212" cy="48739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4C345-0402-FE16-DA91-55DE22D8E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F3771D-E7E3-9C39-6462-6A6B76BB93A0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874194-600E-5DC5-7409-03AB444EC664}"/>
              </a:ext>
            </a:extLst>
          </p:cNvPr>
          <p:cNvSpPr txBox="1"/>
          <p:nvPr/>
        </p:nvSpPr>
        <p:spPr>
          <a:xfrm>
            <a:off x="1891903" y="14615"/>
            <a:ext cx="84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 Pricing: Methane as a Potent Greenhouse gas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024E3C4-D52F-4742-0141-4001E239E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/>
          <a:stretch/>
        </p:blipFill>
        <p:spPr>
          <a:xfrm>
            <a:off x="202101" y="1022670"/>
            <a:ext cx="3268771" cy="2422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CEFAF-2167-BD7E-C48A-C33A165B3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425" y="1244479"/>
            <a:ext cx="3268772" cy="1804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8141B-93F8-1361-5E60-4CFDE5A29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98" y="3344386"/>
            <a:ext cx="5732327" cy="2505869"/>
          </a:xfrm>
          <a:prstGeom prst="rect">
            <a:avLst/>
          </a:prstGeom>
        </p:spPr>
      </p:pic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C5348DEE-9396-B34C-EEB2-942180AB6D08}"/>
              </a:ext>
            </a:extLst>
          </p:cNvPr>
          <p:cNvSpPr/>
          <p:nvPr/>
        </p:nvSpPr>
        <p:spPr>
          <a:xfrm rot="10800000" flipH="1" flipV="1">
            <a:off x="3232897" y="1886110"/>
            <a:ext cx="475950" cy="301592"/>
          </a:xfrm>
          <a:prstGeom prst="notchedRightArrow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514BFD6D-3DCB-8FF0-AC4D-0DE54AE5D99F}"/>
              </a:ext>
            </a:extLst>
          </p:cNvPr>
          <p:cNvSpPr/>
          <p:nvPr/>
        </p:nvSpPr>
        <p:spPr>
          <a:xfrm rot="12958853" flipV="1">
            <a:off x="5369589" y="3079410"/>
            <a:ext cx="508875" cy="1251643"/>
          </a:xfrm>
          <a:prstGeom prst="curvedRightArrow">
            <a:avLst>
              <a:gd name="adj1" fmla="val 25000"/>
              <a:gd name="adj2" fmla="val 50000"/>
              <a:gd name="adj3" fmla="val 39286"/>
            </a:avLst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E3F8F4EA-6F61-2718-2C64-EEDDF3DCFE5F}"/>
              </a:ext>
            </a:extLst>
          </p:cNvPr>
          <p:cNvSpPr/>
          <p:nvPr/>
        </p:nvSpPr>
        <p:spPr>
          <a:xfrm rot="19260277" flipV="1">
            <a:off x="656860" y="3106265"/>
            <a:ext cx="534156" cy="1424990"/>
          </a:xfrm>
          <a:prstGeom prst="curvedRightArrow">
            <a:avLst>
              <a:gd name="adj1" fmla="val 25000"/>
              <a:gd name="adj2" fmla="val 50000"/>
              <a:gd name="adj3" fmla="val 39286"/>
            </a:avLst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85EE85-8D17-83AF-E15B-BA8AA7F26CBC}"/>
              </a:ext>
            </a:extLst>
          </p:cNvPr>
          <p:cNvSpPr txBox="1"/>
          <p:nvPr/>
        </p:nvSpPr>
        <p:spPr>
          <a:xfrm>
            <a:off x="1217471" y="4549988"/>
            <a:ext cx="173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 fuels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6A6E82-9784-EF70-62C5-FAD72A24AA90}"/>
              </a:ext>
            </a:extLst>
          </p:cNvPr>
          <p:cNvSpPr txBox="1"/>
          <p:nvPr/>
        </p:nvSpPr>
        <p:spPr>
          <a:xfrm>
            <a:off x="7444509" y="3892215"/>
            <a:ext cx="4295053" cy="23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largest methane sources from mankind is the oil and gas industry.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 is also a precursor for liquid fuels, which can be a conceptual framework toward the circumvention of vented methane.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concentration of methane is increasing faster now than at any time since the 1980s.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04B6D-668F-E4B5-B2B7-85D06FE17333}"/>
              </a:ext>
            </a:extLst>
          </p:cNvPr>
          <p:cNvSpPr txBox="1"/>
          <p:nvPr/>
        </p:nvSpPr>
        <p:spPr>
          <a:xfrm>
            <a:off x="7433919" y="649958"/>
            <a:ext cx="4295052" cy="32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Methane has more than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times the warming power of carbon dioxide over the first 20 years after it reaches the atmosphere.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Landfills waste, coal mines, and agricultural and human waste are major anthropogenic sources of methane emission in the atmosphere.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Slowing today’s unprecedented rate of warming can help avert our most acute climate risks, including crop loss, wildfires, extreme weather and rising sea levels.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2DA2694-E123-262A-2532-3F560974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BC4BC-FD5C-347E-6EE5-8474592195EB}"/>
              </a:ext>
            </a:extLst>
          </p:cNvPr>
          <p:cNvSpPr txBox="1"/>
          <p:nvPr/>
        </p:nvSpPr>
        <p:spPr>
          <a:xfrm>
            <a:off x="325237" y="5865240"/>
            <a:ext cx="681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production of methane in metric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tonnes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(MT) from both anthropogenic and natural sources, highlighting their collective impact on mean global annual methane emissions (in ppb). Additionally, a heat map is provided to depict the country-wise contributors to methane emissions.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E47F930-2440-4999-A628-D7E162A32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5C2F5-B659-575D-A398-528A315EF8AE}"/>
              </a:ext>
            </a:extLst>
          </p:cNvPr>
          <p:cNvSpPr txBox="1"/>
          <p:nvPr/>
        </p:nvSpPr>
        <p:spPr>
          <a:xfrm>
            <a:off x="4976883" y="4106477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282BD9-AFB0-9B09-D3EC-0FD70CBFCD99}"/>
              </a:ext>
            </a:extLst>
          </p:cNvPr>
          <p:cNvSpPr txBox="1"/>
          <p:nvPr/>
        </p:nvSpPr>
        <p:spPr>
          <a:xfrm>
            <a:off x="2582799" y="4024838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B3D62-DC27-86E4-7CF5-8415DB9DCC57}"/>
              </a:ext>
            </a:extLst>
          </p:cNvPr>
          <p:cNvSpPr txBox="1"/>
          <p:nvPr/>
        </p:nvSpPr>
        <p:spPr>
          <a:xfrm>
            <a:off x="4057236" y="3084514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8FE8B9-D56B-581C-9C15-7B712035478A}"/>
              </a:ext>
            </a:extLst>
          </p:cNvPr>
          <p:cNvCxnSpPr/>
          <p:nvPr/>
        </p:nvCxnSpPr>
        <p:spPr>
          <a:xfrm>
            <a:off x="4519928" y="3344386"/>
            <a:ext cx="0" cy="2873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BC6E10-B61A-263C-2F6A-07295C061D36}"/>
              </a:ext>
            </a:extLst>
          </p:cNvPr>
          <p:cNvCxnSpPr>
            <a:cxnSpLocks/>
          </p:cNvCxnSpPr>
          <p:nvPr/>
        </p:nvCxnSpPr>
        <p:spPr>
          <a:xfrm flipH="1" flipV="1">
            <a:off x="4833091" y="4106477"/>
            <a:ext cx="217361" cy="15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410E88-8972-1346-E58E-9F8C255715D3}"/>
              </a:ext>
            </a:extLst>
          </p:cNvPr>
          <p:cNvCxnSpPr>
            <a:cxnSpLocks/>
          </p:cNvCxnSpPr>
          <p:nvPr/>
        </p:nvCxnSpPr>
        <p:spPr>
          <a:xfrm flipH="1" flipV="1">
            <a:off x="2284186" y="4106477"/>
            <a:ext cx="375887" cy="769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7D806E-390E-7371-3224-EC04C1C576B3}"/>
              </a:ext>
            </a:extLst>
          </p:cNvPr>
          <p:cNvCxnSpPr>
            <a:cxnSpLocks/>
          </p:cNvCxnSpPr>
          <p:nvPr/>
        </p:nvCxnSpPr>
        <p:spPr>
          <a:xfrm flipV="1">
            <a:off x="4260499" y="4293938"/>
            <a:ext cx="80592" cy="256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380C50B-D325-97A1-197F-0850CA8FE11D}"/>
              </a:ext>
            </a:extLst>
          </p:cNvPr>
          <p:cNvSpPr txBox="1"/>
          <p:nvPr/>
        </p:nvSpPr>
        <p:spPr>
          <a:xfrm>
            <a:off x="3953163" y="4512823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A1788-C7FB-BA4D-6BB3-3FA611F75A86}"/>
              </a:ext>
            </a:extLst>
          </p:cNvPr>
          <p:cNvSpPr txBox="1"/>
          <p:nvPr/>
        </p:nvSpPr>
        <p:spPr>
          <a:xfrm>
            <a:off x="1320786" y="3818760"/>
            <a:ext cx="77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Alaska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0A3630-8C0B-F2F4-21FD-77000DA7CF17}"/>
              </a:ext>
            </a:extLst>
          </p:cNvPr>
          <p:cNvCxnSpPr>
            <a:cxnSpLocks/>
          </p:cNvCxnSpPr>
          <p:nvPr/>
        </p:nvCxnSpPr>
        <p:spPr>
          <a:xfrm flipV="1">
            <a:off x="1555801" y="3719096"/>
            <a:ext cx="92741" cy="176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6BA6C9-208E-3D00-660B-7A159FC66CE4}"/>
              </a:ext>
            </a:extLst>
          </p:cNvPr>
          <p:cNvSpPr txBox="1"/>
          <p:nvPr/>
        </p:nvSpPr>
        <p:spPr>
          <a:xfrm>
            <a:off x="701886" y="6608264"/>
            <a:ext cx="98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marR="0" lvl="1" algn="just">
              <a:lnSpc>
                <a:spcPts val="1200"/>
              </a:lnSpc>
              <a:spcAft>
                <a:spcPts val="800"/>
              </a:spcAft>
              <a:buSzPts val="1000"/>
            </a:pPr>
            <a:r>
              <a:rPr lang="pl-PL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and Sani, R. K. (2023). </a:t>
            </a:r>
            <a:r>
              <a:rPr lang="en-US" sz="12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 Oxidation via Chemical and Biological Methods: Challenges and Solutions.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Methane, 2(3), 279-303.</a:t>
            </a:r>
          </a:p>
        </p:txBody>
      </p:sp>
    </p:spTree>
    <p:extLst>
      <p:ext uri="{BB962C8B-B14F-4D97-AF65-F5344CB8AC3E}">
        <p14:creationId xmlns:p14="http://schemas.microsoft.com/office/powerpoint/2010/main" val="182191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ctangle 351">
            <a:extLst>
              <a:ext uri="{FF2B5EF4-FFF2-40B4-BE49-F238E27FC236}">
                <a16:creationId xmlns:a16="http://schemas.microsoft.com/office/drawing/2014/main" id="{B3BD3CEE-67C8-6645-4C36-B60CFC8181B9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66803-62C0-0FC8-3BE8-2B7A85640D03}"/>
              </a:ext>
            </a:extLst>
          </p:cNvPr>
          <p:cNvSpPr txBox="1"/>
          <p:nvPr/>
        </p:nvSpPr>
        <p:spPr>
          <a:xfrm>
            <a:off x="1891903" y="14613"/>
            <a:ext cx="84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conversion: Today’s benchmark</a:t>
            </a:r>
          </a:p>
        </p:txBody>
      </p:sp>
      <p:sp>
        <p:nvSpPr>
          <p:cNvPr id="176" name="Flowchart: Direct Access Storage 175">
            <a:extLst>
              <a:ext uri="{FF2B5EF4-FFF2-40B4-BE49-F238E27FC236}">
                <a16:creationId xmlns:a16="http://schemas.microsoft.com/office/drawing/2014/main" id="{6EA57E09-8590-5146-3088-D342B3E11E97}"/>
              </a:ext>
            </a:extLst>
          </p:cNvPr>
          <p:cNvSpPr/>
          <p:nvPr/>
        </p:nvSpPr>
        <p:spPr>
          <a:xfrm rot="16200000">
            <a:off x="715150" y="4041309"/>
            <a:ext cx="1646111" cy="1192472"/>
          </a:xfrm>
          <a:prstGeom prst="flowChartMagneticDrum">
            <a:avLst/>
          </a:prstGeo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Arrow: Down 177">
            <a:extLst>
              <a:ext uri="{FF2B5EF4-FFF2-40B4-BE49-F238E27FC236}">
                <a16:creationId xmlns:a16="http://schemas.microsoft.com/office/drawing/2014/main" id="{026F4359-33D7-CEEF-2431-9A96F8001458}"/>
              </a:ext>
            </a:extLst>
          </p:cNvPr>
          <p:cNvSpPr/>
          <p:nvPr/>
        </p:nvSpPr>
        <p:spPr>
          <a:xfrm>
            <a:off x="651229" y="994487"/>
            <a:ext cx="2045134" cy="49352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9A4ED19-F087-1803-70F8-5E2668661540}"/>
              </a:ext>
            </a:extLst>
          </p:cNvPr>
          <p:cNvSpPr txBox="1"/>
          <p:nvPr/>
        </p:nvSpPr>
        <p:spPr>
          <a:xfrm>
            <a:off x="1093782" y="93347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C6809A-6122-EBFB-E477-91033BF66D76}"/>
              </a:ext>
            </a:extLst>
          </p:cNvPr>
          <p:cNvGrpSpPr/>
          <p:nvPr/>
        </p:nvGrpSpPr>
        <p:grpSpPr>
          <a:xfrm>
            <a:off x="792877" y="1803147"/>
            <a:ext cx="1903486" cy="1114423"/>
            <a:chOff x="674685" y="2314574"/>
            <a:chExt cx="2406761" cy="1669268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62628AFA-C974-B6D9-C214-9783BC1B6483}"/>
                </a:ext>
              </a:extLst>
            </p:cNvPr>
            <p:cNvGrpSpPr/>
            <p:nvPr/>
          </p:nvGrpSpPr>
          <p:grpSpPr>
            <a:xfrm>
              <a:off x="744341" y="2736429"/>
              <a:ext cx="2337105" cy="1247413"/>
              <a:chOff x="1203119" y="3075585"/>
              <a:chExt cx="2337105" cy="1247413"/>
            </a:xfrm>
            <a:solidFill>
              <a:schemeClr val="bg1">
                <a:lumMod val="50000"/>
              </a:schemeClr>
            </a:solidFill>
          </p:grpSpPr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83E9CCDE-DC75-A068-C655-D080C47977D9}"/>
                  </a:ext>
                </a:extLst>
              </p:cNvPr>
              <p:cNvSpPr/>
              <p:nvPr/>
            </p:nvSpPr>
            <p:spPr>
              <a:xfrm rot="7910677">
                <a:off x="3283049" y="307558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24E500D7-35B2-5E3F-F280-78EBA73FE84B}"/>
                  </a:ext>
                </a:extLst>
              </p:cNvPr>
              <p:cNvSpPr/>
              <p:nvPr/>
            </p:nvSpPr>
            <p:spPr>
              <a:xfrm rot="7910677">
                <a:off x="3054770" y="309491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183B0A19-5E74-FBD4-DFCF-0F76518E693E}"/>
                  </a:ext>
                </a:extLst>
              </p:cNvPr>
              <p:cNvSpPr/>
              <p:nvPr/>
            </p:nvSpPr>
            <p:spPr>
              <a:xfrm rot="7910677">
                <a:off x="2839571" y="310677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7DD19CF8-1B2B-DD80-1D4A-B6963371D60D}"/>
                  </a:ext>
                </a:extLst>
              </p:cNvPr>
              <p:cNvSpPr/>
              <p:nvPr/>
            </p:nvSpPr>
            <p:spPr>
              <a:xfrm rot="7910677">
                <a:off x="2624371" y="311864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F9AE4653-03B3-59FB-63F9-577C873B1B3A}"/>
                  </a:ext>
                </a:extLst>
              </p:cNvPr>
              <p:cNvSpPr/>
              <p:nvPr/>
            </p:nvSpPr>
            <p:spPr>
              <a:xfrm rot="7910677">
                <a:off x="2409172" y="313050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63310AD9-645D-75AB-3115-DDE1778E2B4E}"/>
                  </a:ext>
                </a:extLst>
              </p:cNvPr>
              <p:cNvSpPr/>
              <p:nvPr/>
            </p:nvSpPr>
            <p:spPr>
              <a:xfrm rot="7910677">
                <a:off x="2193972" y="314236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1D07B753-EBA3-9CBC-8F91-725D7A04EAAC}"/>
                  </a:ext>
                </a:extLst>
              </p:cNvPr>
              <p:cNvSpPr/>
              <p:nvPr/>
            </p:nvSpPr>
            <p:spPr>
              <a:xfrm rot="7910677">
                <a:off x="1978773" y="3154232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1AABBA41-143F-1392-67FC-2D4B900EEC64}"/>
                  </a:ext>
                </a:extLst>
              </p:cNvPr>
              <p:cNvSpPr/>
              <p:nvPr/>
            </p:nvSpPr>
            <p:spPr>
              <a:xfrm rot="7910677">
                <a:off x="1763574" y="316609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A5C71EB2-DE7C-5550-D275-C9B8FC732B78}"/>
                  </a:ext>
                </a:extLst>
              </p:cNvPr>
              <p:cNvSpPr/>
              <p:nvPr/>
            </p:nvSpPr>
            <p:spPr>
              <a:xfrm rot="7910677">
                <a:off x="3113677" y="331195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79C8FD8F-3BC4-BAEA-ED66-F9E91665FD4D}"/>
                  </a:ext>
                </a:extLst>
              </p:cNvPr>
              <p:cNvSpPr/>
              <p:nvPr/>
            </p:nvSpPr>
            <p:spPr>
              <a:xfrm rot="7910677">
                <a:off x="2898478" y="3323819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79DC706D-D242-0A81-72C0-BDD6B838010E}"/>
                  </a:ext>
                </a:extLst>
              </p:cNvPr>
              <p:cNvSpPr/>
              <p:nvPr/>
            </p:nvSpPr>
            <p:spPr>
              <a:xfrm rot="7910677">
                <a:off x="2683278" y="333568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40EB87B6-E108-D694-3C8C-4B1DD5B1C986}"/>
                  </a:ext>
                </a:extLst>
              </p:cNvPr>
              <p:cNvSpPr/>
              <p:nvPr/>
            </p:nvSpPr>
            <p:spPr>
              <a:xfrm rot="7910677">
                <a:off x="2468079" y="334754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86EAFD0D-9297-96E2-72FA-54D5A3905380}"/>
                  </a:ext>
                </a:extLst>
              </p:cNvPr>
              <p:cNvSpPr/>
              <p:nvPr/>
            </p:nvSpPr>
            <p:spPr>
              <a:xfrm rot="7910677">
                <a:off x="2252880" y="335941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E0FB4582-6E4F-E02B-532D-426A8A97EA77}"/>
                  </a:ext>
                </a:extLst>
              </p:cNvPr>
              <p:cNvSpPr/>
              <p:nvPr/>
            </p:nvSpPr>
            <p:spPr>
              <a:xfrm rot="7910677">
                <a:off x="2037680" y="337127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16ECC5D4-7B0F-75D2-9BE0-BB2B403E97AA}"/>
                  </a:ext>
                </a:extLst>
              </p:cNvPr>
              <p:cNvSpPr/>
              <p:nvPr/>
            </p:nvSpPr>
            <p:spPr>
              <a:xfrm rot="7910677">
                <a:off x="1822481" y="338313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DAECD876-B712-45DF-4217-B173C3A14A84}"/>
                  </a:ext>
                </a:extLst>
              </p:cNvPr>
              <p:cNvSpPr/>
              <p:nvPr/>
            </p:nvSpPr>
            <p:spPr>
              <a:xfrm rot="7910677">
                <a:off x="1607281" y="339500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1B423D0B-412F-29EB-B527-F0E40C2DA2F3}"/>
                  </a:ext>
                </a:extLst>
              </p:cNvPr>
              <p:cNvSpPr/>
              <p:nvPr/>
            </p:nvSpPr>
            <p:spPr>
              <a:xfrm rot="7910677">
                <a:off x="2967702" y="353719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1A370D0D-D125-1037-66B4-99960B3FB509}"/>
                  </a:ext>
                </a:extLst>
              </p:cNvPr>
              <p:cNvSpPr/>
              <p:nvPr/>
            </p:nvSpPr>
            <p:spPr>
              <a:xfrm rot="7910677">
                <a:off x="2752502" y="354905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9D29C1A9-EBEE-1E0F-1F19-CBD69F3914A5}"/>
                  </a:ext>
                </a:extLst>
              </p:cNvPr>
              <p:cNvSpPr/>
              <p:nvPr/>
            </p:nvSpPr>
            <p:spPr>
              <a:xfrm rot="7910677">
                <a:off x="2537303" y="356091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B1058F03-D36C-1A2B-5E63-B5B25ABBF75A}"/>
                  </a:ext>
                </a:extLst>
              </p:cNvPr>
              <p:cNvSpPr/>
              <p:nvPr/>
            </p:nvSpPr>
            <p:spPr>
              <a:xfrm rot="7910677">
                <a:off x="2322104" y="357278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FEDB39EF-6095-3B69-0B37-7D5D985B2ACB}"/>
                  </a:ext>
                </a:extLst>
              </p:cNvPr>
              <p:cNvSpPr/>
              <p:nvPr/>
            </p:nvSpPr>
            <p:spPr>
              <a:xfrm rot="7910677">
                <a:off x="2106904" y="358464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>
                <a:extLst>
                  <a:ext uri="{FF2B5EF4-FFF2-40B4-BE49-F238E27FC236}">
                    <a16:creationId xmlns:a16="http://schemas.microsoft.com/office/drawing/2014/main" id="{ACC83DFF-927A-208E-A317-E15EDBEF8424}"/>
                  </a:ext>
                </a:extLst>
              </p:cNvPr>
              <p:cNvSpPr/>
              <p:nvPr/>
            </p:nvSpPr>
            <p:spPr>
              <a:xfrm rot="7910677">
                <a:off x="1891705" y="359650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E8BD1A69-02D8-7460-A869-816FA413C391}"/>
                  </a:ext>
                </a:extLst>
              </p:cNvPr>
              <p:cNvSpPr/>
              <p:nvPr/>
            </p:nvSpPr>
            <p:spPr>
              <a:xfrm rot="7910677">
                <a:off x="1676505" y="360837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DED683FB-2840-8D72-5CC4-A9C76B534EA1}"/>
                  </a:ext>
                </a:extLst>
              </p:cNvPr>
              <p:cNvSpPr/>
              <p:nvPr/>
            </p:nvSpPr>
            <p:spPr>
              <a:xfrm rot="7910677">
                <a:off x="1461306" y="3620234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0" name="Oval 289">
                <a:extLst>
                  <a:ext uri="{FF2B5EF4-FFF2-40B4-BE49-F238E27FC236}">
                    <a16:creationId xmlns:a16="http://schemas.microsoft.com/office/drawing/2014/main" id="{40798A74-E3D4-6220-AA30-8577E68C2C12}"/>
                  </a:ext>
                </a:extLst>
              </p:cNvPr>
              <p:cNvSpPr/>
              <p:nvPr/>
            </p:nvSpPr>
            <p:spPr>
              <a:xfrm rot="7910677">
                <a:off x="2839855" y="376060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E4D51863-A9AE-82AF-6A0E-64F6A86C7D51}"/>
                  </a:ext>
                </a:extLst>
              </p:cNvPr>
              <p:cNvSpPr/>
              <p:nvPr/>
            </p:nvSpPr>
            <p:spPr>
              <a:xfrm rot="7910677">
                <a:off x="2624656" y="377246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78A516EC-62F9-758C-2C3D-34A941E13904}"/>
                  </a:ext>
                </a:extLst>
              </p:cNvPr>
              <p:cNvSpPr/>
              <p:nvPr/>
            </p:nvSpPr>
            <p:spPr>
              <a:xfrm rot="7910677">
                <a:off x="2409456" y="378433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57956469-B127-8A75-86EC-7004855FA544}"/>
                  </a:ext>
                </a:extLst>
              </p:cNvPr>
              <p:cNvSpPr/>
              <p:nvPr/>
            </p:nvSpPr>
            <p:spPr>
              <a:xfrm rot="7910677">
                <a:off x="2194257" y="379619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534436F9-94DD-BEF1-F7B8-00D3E5BA0632}"/>
                  </a:ext>
                </a:extLst>
              </p:cNvPr>
              <p:cNvSpPr/>
              <p:nvPr/>
            </p:nvSpPr>
            <p:spPr>
              <a:xfrm rot="7910677">
                <a:off x="1979057" y="380805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F764BBE4-25D7-BB14-1BD2-21DA4F4AE096}"/>
                  </a:ext>
                </a:extLst>
              </p:cNvPr>
              <p:cNvSpPr/>
              <p:nvPr/>
            </p:nvSpPr>
            <p:spPr>
              <a:xfrm rot="7910677">
                <a:off x="1763858" y="381992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5C4F4CC5-D35F-9454-C167-FAD36A48DD8B}"/>
                  </a:ext>
                </a:extLst>
              </p:cNvPr>
              <p:cNvSpPr/>
              <p:nvPr/>
            </p:nvSpPr>
            <p:spPr>
              <a:xfrm rot="7910677">
                <a:off x="1548659" y="3831784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D0DAAC56-1E08-ED38-508D-4267726F724E}"/>
                  </a:ext>
                </a:extLst>
              </p:cNvPr>
              <p:cNvSpPr/>
              <p:nvPr/>
            </p:nvSpPr>
            <p:spPr>
              <a:xfrm rot="7910677">
                <a:off x="1333459" y="384364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5C595BAC-A7B4-8322-F986-2FCDD17A17BE}"/>
                  </a:ext>
                </a:extLst>
              </p:cNvPr>
              <p:cNvSpPr/>
              <p:nvPr/>
            </p:nvSpPr>
            <p:spPr>
              <a:xfrm rot="7910677">
                <a:off x="2709515" y="3982779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Oval 298">
                <a:extLst>
                  <a:ext uri="{FF2B5EF4-FFF2-40B4-BE49-F238E27FC236}">
                    <a16:creationId xmlns:a16="http://schemas.microsoft.com/office/drawing/2014/main" id="{67AB4A1F-FE9E-1CB2-E0F6-A18B4A192209}"/>
                  </a:ext>
                </a:extLst>
              </p:cNvPr>
              <p:cNvSpPr/>
              <p:nvPr/>
            </p:nvSpPr>
            <p:spPr>
              <a:xfrm rot="7910677">
                <a:off x="2494315" y="3994642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910B5546-332C-0CDE-97FF-368C451247FA}"/>
                  </a:ext>
                </a:extLst>
              </p:cNvPr>
              <p:cNvSpPr/>
              <p:nvPr/>
            </p:nvSpPr>
            <p:spPr>
              <a:xfrm rot="7910677">
                <a:off x="2279116" y="400650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01A58297-1972-58E5-827A-B73FA5E1D3BE}"/>
                  </a:ext>
                </a:extLst>
              </p:cNvPr>
              <p:cNvSpPr/>
              <p:nvPr/>
            </p:nvSpPr>
            <p:spPr>
              <a:xfrm rot="7910677">
                <a:off x="2063917" y="4018369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5BDA9FED-EE55-881A-03E7-A99A1EF81416}"/>
                  </a:ext>
                </a:extLst>
              </p:cNvPr>
              <p:cNvSpPr/>
              <p:nvPr/>
            </p:nvSpPr>
            <p:spPr>
              <a:xfrm rot="7910677">
                <a:off x="1848717" y="403023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6069B47F-12C0-C0EB-613C-0D08A419280C}"/>
                  </a:ext>
                </a:extLst>
              </p:cNvPr>
              <p:cNvSpPr/>
              <p:nvPr/>
            </p:nvSpPr>
            <p:spPr>
              <a:xfrm rot="7910677">
                <a:off x="1633518" y="404209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0EEB5143-87A2-A2C0-F916-C3CB56B35B68}"/>
                  </a:ext>
                </a:extLst>
              </p:cNvPr>
              <p:cNvSpPr/>
              <p:nvPr/>
            </p:nvSpPr>
            <p:spPr>
              <a:xfrm rot="7910677">
                <a:off x="1418318" y="4053959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67D4E383-9879-2CAE-2944-B0D72711B5B4}"/>
                  </a:ext>
                </a:extLst>
              </p:cNvPr>
              <p:cNvSpPr/>
              <p:nvPr/>
            </p:nvSpPr>
            <p:spPr>
              <a:xfrm rot="7910677">
                <a:off x="1203119" y="406582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/>
                <a:lightRig rig="threePt" dir="t">
                  <a:rot lat="0" lon="0" rev="150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E2B9DE5-1628-115A-CDA5-03D8D238577C}"/>
                </a:ext>
              </a:extLst>
            </p:cNvPr>
            <p:cNvGrpSpPr/>
            <p:nvPr/>
          </p:nvGrpSpPr>
          <p:grpSpPr>
            <a:xfrm>
              <a:off x="723800" y="2541854"/>
              <a:ext cx="2232330" cy="1228363"/>
              <a:chOff x="2972056" y="4367908"/>
              <a:chExt cx="2232330" cy="1228363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73A6ECC6-BB49-EFB3-B1A6-C11E3C491E37}"/>
                  </a:ext>
                </a:extLst>
              </p:cNvPr>
              <p:cNvSpPr/>
              <p:nvPr/>
            </p:nvSpPr>
            <p:spPr>
              <a:xfrm rot="7910677">
                <a:off x="4947211" y="436790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B84E28A2-D31D-37AD-8071-5DD0F5C99539}"/>
                  </a:ext>
                </a:extLst>
              </p:cNvPr>
              <p:cNvSpPr/>
              <p:nvPr/>
            </p:nvSpPr>
            <p:spPr>
              <a:xfrm rot="7910677">
                <a:off x="4718932" y="438723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A78A2E33-3E96-9ECE-6960-D39E174373C2}"/>
                  </a:ext>
                </a:extLst>
              </p:cNvPr>
              <p:cNvSpPr/>
              <p:nvPr/>
            </p:nvSpPr>
            <p:spPr>
              <a:xfrm rot="7910677">
                <a:off x="4503733" y="4399101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9850B193-7920-DB20-B22D-E869074816A5}"/>
                  </a:ext>
                </a:extLst>
              </p:cNvPr>
              <p:cNvSpPr/>
              <p:nvPr/>
            </p:nvSpPr>
            <p:spPr>
              <a:xfrm rot="7910677">
                <a:off x="4288533" y="4410964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EF572A68-B6FD-711C-1773-BE311FCC95CD}"/>
                  </a:ext>
                </a:extLst>
              </p:cNvPr>
              <p:cNvSpPr/>
              <p:nvPr/>
            </p:nvSpPr>
            <p:spPr>
              <a:xfrm rot="7910677">
                <a:off x="4073334" y="442282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9DFED0D0-DD95-0D1C-CFEB-BF98E65F2D19}"/>
                  </a:ext>
                </a:extLst>
              </p:cNvPr>
              <p:cNvSpPr/>
              <p:nvPr/>
            </p:nvSpPr>
            <p:spPr>
              <a:xfrm rot="7910677">
                <a:off x="3858134" y="4434691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81440A13-2030-3FA3-85E6-47E5A2846B48}"/>
                  </a:ext>
                </a:extLst>
              </p:cNvPr>
              <p:cNvSpPr/>
              <p:nvPr/>
            </p:nvSpPr>
            <p:spPr>
              <a:xfrm rot="7910677">
                <a:off x="3642935" y="4446555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3D0F8422-D1B6-6FF1-3305-8D126933EC39}"/>
                  </a:ext>
                </a:extLst>
              </p:cNvPr>
              <p:cNvSpPr/>
              <p:nvPr/>
            </p:nvSpPr>
            <p:spPr>
              <a:xfrm rot="7910677">
                <a:off x="3427736" y="445841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86C84E0F-C9A9-0B1E-260E-62F339DF660A}"/>
                  </a:ext>
                </a:extLst>
              </p:cNvPr>
              <p:cNvSpPr/>
              <p:nvPr/>
            </p:nvSpPr>
            <p:spPr>
              <a:xfrm rot="7910677">
                <a:off x="4825464" y="4575704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FFEFFFB1-B231-87AD-CDE7-E3846848D6A2}"/>
                  </a:ext>
                </a:extLst>
              </p:cNvPr>
              <p:cNvSpPr/>
              <p:nvPr/>
            </p:nvSpPr>
            <p:spPr>
              <a:xfrm rot="7910677">
                <a:off x="4619790" y="4606617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70BE720C-3DA2-8D05-491D-F5CFF4DAA757}"/>
                  </a:ext>
                </a:extLst>
              </p:cNvPr>
              <p:cNvSpPr/>
              <p:nvPr/>
            </p:nvSpPr>
            <p:spPr>
              <a:xfrm rot="7910677">
                <a:off x="4404590" y="4618481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DC5A7267-6593-15BB-B187-CF4F9F3F40BF}"/>
                  </a:ext>
                </a:extLst>
              </p:cNvPr>
              <p:cNvSpPr/>
              <p:nvPr/>
            </p:nvSpPr>
            <p:spPr>
              <a:xfrm rot="7910677">
                <a:off x="4189391" y="4630344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DD3CA5E5-C47F-7234-8BCA-F7584387ED17}"/>
                  </a:ext>
                </a:extLst>
              </p:cNvPr>
              <p:cNvSpPr/>
              <p:nvPr/>
            </p:nvSpPr>
            <p:spPr>
              <a:xfrm rot="7910677">
                <a:off x="3974192" y="464220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1605395F-1946-9AB3-8408-1EF07F9C90C4}"/>
                  </a:ext>
                </a:extLst>
              </p:cNvPr>
              <p:cNvSpPr/>
              <p:nvPr/>
            </p:nvSpPr>
            <p:spPr>
              <a:xfrm rot="7910677">
                <a:off x="3758992" y="4654071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1C80C075-36D0-627B-1335-F532C32D6F5B}"/>
                  </a:ext>
                </a:extLst>
              </p:cNvPr>
              <p:cNvSpPr/>
              <p:nvPr/>
            </p:nvSpPr>
            <p:spPr>
              <a:xfrm rot="7910677">
                <a:off x="3543793" y="4665935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2222C237-F5BF-71D1-7994-EC3EFB5274F8}"/>
                  </a:ext>
                </a:extLst>
              </p:cNvPr>
              <p:cNvSpPr/>
              <p:nvPr/>
            </p:nvSpPr>
            <p:spPr>
              <a:xfrm rot="7910677">
                <a:off x="3328593" y="467779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6F3A74E4-5FCD-093A-F5DD-FC73E9391FB6}"/>
                  </a:ext>
                </a:extLst>
              </p:cNvPr>
              <p:cNvSpPr/>
              <p:nvPr/>
            </p:nvSpPr>
            <p:spPr>
              <a:xfrm rot="7910677">
                <a:off x="4717589" y="480093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9C964AE8-2407-79D7-0B1A-C3F5E96292F8}"/>
                  </a:ext>
                </a:extLst>
              </p:cNvPr>
              <p:cNvSpPr/>
              <p:nvPr/>
            </p:nvSpPr>
            <p:spPr>
              <a:xfrm rot="7910677">
                <a:off x="4502389" y="4812801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47BF9F93-8DE3-AA91-62B5-BECD982ED722}"/>
                  </a:ext>
                </a:extLst>
              </p:cNvPr>
              <p:cNvSpPr/>
              <p:nvPr/>
            </p:nvSpPr>
            <p:spPr>
              <a:xfrm rot="7910677">
                <a:off x="4287190" y="4824665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6ECA7135-FD39-AE42-0538-E84DE541BCAB}"/>
                  </a:ext>
                </a:extLst>
              </p:cNvPr>
              <p:cNvSpPr/>
              <p:nvPr/>
            </p:nvSpPr>
            <p:spPr>
              <a:xfrm rot="7910677">
                <a:off x="4071991" y="483652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349DBA00-7230-5380-707B-81651BD3F2E8}"/>
                  </a:ext>
                </a:extLst>
              </p:cNvPr>
              <p:cNvSpPr/>
              <p:nvPr/>
            </p:nvSpPr>
            <p:spPr>
              <a:xfrm rot="7910677">
                <a:off x="3856791" y="4848391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27DDBC60-06E7-D51A-EE73-12825CB7A907}"/>
                  </a:ext>
                </a:extLst>
              </p:cNvPr>
              <p:cNvSpPr/>
              <p:nvPr/>
            </p:nvSpPr>
            <p:spPr>
              <a:xfrm rot="7910677">
                <a:off x="3641592" y="4860255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5EB12377-8485-3758-B55B-22E7166D963C}"/>
                  </a:ext>
                </a:extLst>
              </p:cNvPr>
              <p:cNvSpPr/>
              <p:nvPr/>
            </p:nvSpPr>
            <p:spPr>
              <a:xfrm rot="7910677">
                <a:off x="3426392" y="4872118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CB25900C-17AF-8BD2-4BF7-65AFC7B71C9C}"/>
                  </a:ext>
                </a:extLst>
              </p:cNvPr>
              <p:cNvSpPr/>
              <p:nvPr/>
            </p:nvSpPr>
            <p:spPr>
              <a:xfrm rot="7910677">
                <a:off x="3211193" y="4883982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83AD6AD4-CD1F-B56C-2F0F-F7FE8C4EF6DA}"/>
                  </a:ext>
                </a:extLst>
              </p:cNvPr>
              <p:cNvSpPr/>
              <p:nvPr/>
            </p:nvSpPr>
            <p:spPr>
              <a:xfrm rot="7910677">
                <a:off x="4589742" y="5033876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D762200F-7384-4A18-7F00-CC80D35DB7A7}"/>
                  </a:ext>
                </a:extLst>
              </p:cNvPr>
              <p:cNvSpPr/>
              <p:nvPr/>
            </p:nvSpPr>
            <p:spPr>
              <a:xfrm rot="7910677">
                <a:off x="4374543" y="5045740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F2B0989F-5E88-7625-A7F3-6EDB4D3BBFA7}"/>
                  </a:ext>
                </a:extLst>
              </p:cNvPr>
              <p:cNvSpPr/>
              <p:nvPr/>
            </p:nvSpPr>
            <p:spPr>
              <a:xfrm rot="7910677">
                <a:off x="4159343" y="5057603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4BD2F99A-AE23-205E-039F-58ADA50663FE}"/>
                  </a:ext>
                </a:extLst>
              </p:cNvPr>
              <p:cNvSpPr/>
              <p:nvPr/>
            </p:nvSpPr>
            <p:spPr>
              <a:xfrm rot="7910677">
                <a:off x="3944144" y="5069466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48175538-3F6D-0709-FC5C-BEC871126951}"/>
                  </a:ext>
                </a:extLst>
              </p:cNvPr>
              <p:cNvSpPr/>
              <p:nvPr/>
            </p:nvSpPr>
            <p:spPr>
              <a:xfrm rot="7910677">
                <a:off x="3728944" y="5081330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42EB01AD-3744-859A-2B54-D3EABDB2312E}"/>
                  </a:ext>
                </a:extLst>
              </p:cNvPr>
              <p:cNvSpPr/>
              <p:nvPr/>
            </p:nvSpPr>
            <p:spPr>
              <a:xfrm rot="7910677">
                <a:off x="3513745" y="5093193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CE207FC7-960F-D427-85FE-3A92CE18BC1A}"/>
                  </a:ext>
                </a:extLst>
              </p:cNvPr>
              <p:cNvSpPr/>
              <p:nvPr/>
            </p:nvSpPr>
            <p:spPr>
              <a:xfrm rot="7910677">
                <a:off x="3298546" y="5105057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9C5F84BA-EFEE-814B-836B-3B753BFBDDC3}"/>
                  </a:ext>
                </a:extLst>
              </p:cNvPr>
              <p:cNvSpPr/>
              <p:nvPr/>
            </p:nvSpPr>
            <p:spPr>
              <a:xfrm rot="7910677">
                <a:off x="3083346" y="5116920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9D382EA6-DB2C-1CE8-F83A-5568F632DD1F}"/>
                  </a:ext>
                </a:extLst>
              </p:cNvPr>
              <p:cNvSpPr/>
              <p:nvPr/>
            </p:nvSpPr>
            <p:spPr>
              <a:xfrm rot="7910677">
                <a:off x="4478452" y="5256052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5C69D439-862B-390D-2F2E-76B43516968A}"/>
                  </a:ext>
                </a:extLst>
              </p:cNvPr>
              <p:cNvSpPr/>
              <p:nvPr/>
            </p:nvSpPr>
            <p:spPr>
              <a:xfrm rot="7910677">
                <a:off x="4263252" y="5267915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6093F05A-AF3B-BC40-C051-6EDD3E032F52}"/>
                  </a:ext>
                </a:extLst>
              </p:cNvPr>
              <p:cNvSpPr/>
              <p:nvPr/>
            </p:nvSpPr>
            <p:spPr>
              <a:xfrm rot="7910677">
                <a:off x="4048053" y="5279779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0CF64AE2-7E8B-584C-9008-C0DC075456B3}"/>
                  </a:ext>
                </a:extLst>
              </p:cNvPr>
              <p:cNvSpPr/>
              <p:nvPr/>
            </p:nvSpPr>
            <p:spPr>
              <a:xfrm rot="7910677">
                <a:off x="3832854" y="5291642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8A724530-3160-E722-37E2-1517DA30462E}"/>
                  </a:ext>
                </a:extLst>
              </p:cNvPr>
              <p:cNvSpPr/>
              <p:nvPr/>
            </p:nvSpPr>
            <p:spPr>
              <a:xfrm rot="7910677">
                <a:off x="3617654" y="5303506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704BDF14-E6D3-8F18-9EAA-E62DB006BB4F}"/>
                  </a:ext>
                </a:extLst>
              </p:cNvPr>
              <p:cNvSpPr/>
              <p:nvPr/>
            </p:nvSpPr>
            <p:spPr>
              <a:xfrm rot="7910677">
                <a:off x="3402455" y="5315369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DCBF63DD-A7AA-F995-4EA6-706B35CDE0FA}"/>
                  </a:ext>
                </a:extLst>
              </p:cNvPr>
              <p:cNvSpPr/>
              <p:nvPr/>
            </p:nvSpPr>
            <p:spPr>
              <a:xfrm rot="7910677">
                <a:off x="3187255" y="5327232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7538D419-6254-24F9-2AD3-693467C8886D}"/>
                  </a:ext>
                </a:extLst>
              </p:cNvPr>
              <p:cNvSpPr/>
              <p:nvPr/>
            </p:nvSpPr>
            <p:spPr>
              <a:xfrm rot="7910677">
                <a:off x="2972056" y="5339096"/>
                <a:ext cx="257175" cy="257175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7C1EB789-658A-E1CA-D9AA-A5F5C67C52EB}"/>
                </a:ext>
              </a:extLst>
            </p:cNvPr>
            <p:cNvGrpSpPr/>
            <p:nvPr/>
          </p:nvGrpSpPr>
          <p:grpSpPr>
            <a:xfrm>
              <a:off x="674685" y="2314574"/>
              <a:ext cx="2232330" cy="1228363"/>
              <a:chOff x="2972056" y="4367908"/>
              <a:chExt cx="2232330" cy="1228363"/>
            </a:xfrm>
            <a:solidFill>
              <a:schemeClr val="bg1">
                <a:lumMod val="85000"/>
              </a:schemeClr>
            </a:solidFill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B20B016-3505-2A9A-FF19-7A0DB55E3C8F}"/>
                  </a:ext>
                </a:extLst>
              </p:cNvPr>
              <p:cNvSpPr/>
              <p:nvPr/>
            </p:nvSpPr>
            <p:spPr>
              <a:xfrm rot="7910677">
                <a:off x="4947211" y="436790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24EF0E25-229D-852C-48C9-FC9A07A1076B}"/>
                  </a:ext>
                </a:extLst>
              </p:cNvPr>
              <p:cNvSpPr/>
              <p:nvPr/>
            </p:nvSpPr>
            <p:spPr>
              <a:xfrm rot="7910677">
                <a:off x="4718932" y="438723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EE0FFD4-D6A9-1F88-ADA0-24DB9F9B0BFF}"/>
                  </a:ext>
                </a:extLst>
              </p:cNvPr>
              <p:cNvSpPr/>
              <p:nvPr/>
            </p:nvSpPr>
            <p:spPr>
              <a:xfrm rot="7910677">
                <a:off x="4503733" y="439910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48D9338B-5CD2-3FBB-6B8E-019EB9A5F8B1}"/>
                  </a:ext>
                </a:extLst>
              </p:cNvPr>
              <p:cNvSpPr/>
              <p:nvPr/>
            </p:nvSpPr>
            <p:spPr>
              <a:xfrm rot="7910677">
                <a:off x="4288533" y="4410964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2D5C40FC-D662-0C67-286D-A9B3BBBF5C11}"/>
                  </a:ext>
                </a:extLst>
              </p:cNvPr>
              <p:cNvSpPr/>
              <p:nvPr/>
            </p:nvSpPr>
            <p:spPr>
              <a:xfrm rot="7910677">
                <a:off x="4073334" y="442282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3C73747F-A805-4292-2584-F103323DA296}"/>
                  </a:ext>
                </a:extLst>
              </p:cNvPr>
              <p:cNvSpPr/>
              <p:nvPr/>
            </p:nvSpPr>
            <p:spPr>
              <a:xfrm rot="7910677">
                <a:off x="3858134" y="443469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37664552-8F6A-9BD8-ABE5-2CB560201ABE}"/>
                  </a:ext>
                </a:extLst>
              </p:cNvPr>
              <p:cNvSpPr/>
              <p:nvPr/>
            </p:nvSpPr>
            <p:spPr>
              <a:xfrm rot="7910677">
                <a:off x="3642935" y="444655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79EBE8A1-12A3-6286-60D1-FCA1359D0199}"/>
                  </a:ext>
                </a:extLst>
              </p:cNvPr>
              <p:cNvSpPr/>
              <p:nvPr/>
            </p:nvSpPr>
            <p:spPr>
              <a:xfrm rot="7910677">
                <a:off x="3427736" y="445841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28ABC13-D8BB-0DED-65B0-6CC2578F8095}"/>
                  </a:ext>
                </a:extLst>
              </p:cNvPr>
              <p:cNvSpPr/>
              <p:nvPr/>
            </p:nvSpPr>
            <p:spPr>
              <a:xfrm rot="7910677">
                <a:off x="4825464" y="4575704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94DB47C8-BF1B-A02E-45AF-879D705B072C}"/>
                  </a:ext>
                </a:extLst>
              </p:cNvPr>
              <p:cNvSpPr/>
              <p:nvPr/>
            </p:nvSpPr>
            <p:spPr>
              <a:xfrm rot="7910677">
                <a:off x="4619790" y="460661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66E4095C-6DFE-FCC0-806F-8F098CB08DA6}"/>
                  </a:ext>
                </a:extLst>
              </p:cNvPr>
              <p:cNvSpPr/>
              <p:nvPr/>
            </p:nvSpPr>
            <p:spPr>
              <a:xfrm rot="7910677">
                <a:off x="4404590" y="461848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BC6FF1E1-208D-34F3-3871-C0F8BCA55359}"/>
                  </a:ext>
                </a:extLst>
              </p:cNvPr>
              <p:cNvSpPr/>
              <p:nvPr/>
            </p:nvSpPr>
            <p:spPr>
              <a:xfrm rot="7910677">
                <a:off x="4189391" y="4630344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04B39BF6-1538-F0B7-112B-5D82FBBB6B0F}"/>
                  </a:ext>
                </a:extLst>
              </p:cNvPr>
              <p:cNvSpPr/>
              <p:nvPr/>
            </p:nvSpPr>
            <p:spPr>
              <a:xfrm rot="7910677">
                <a:off x="3974192" y="464220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FFD1BC13-790F-6487-05AF-BE55AA6FCECC}"/>
                  </a:ext>
                </a:extLst>
              </p:cNvPr>
              <p:cNvSpPr/>
              <p:nvPr/>
            </p:nvSpPr>
            <p:spPr>
              <a:xfrm rot="7910677">
                <a:off x="3758992" y="465407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1E777BBB-416E-E914-4C51-3F36D3961106}"/>
                  </a:ext>
                </a:extLst>
              </p:cNvPr>
              <p:cNvSpPr/>
              <p:nvPr/>
            </p:nvSpPr>
            <p:spPr>
              <a:xfrm rot="7910677">
                <a:off x="3543793" y="466593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65A2ACA9-928E-5387-3A6A-D24532AB8346}"/>
                  </a:ext>
                </a:extLst>
              </p:cNvPr>
              <p:cNvSpPr/>
              <p:nvPr/>
            </p:nvSpPr>
            <p:spPr>
              <a:xfrm rot="7910677">
                <a:off x="3328593" y="467779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0853D73C-F71F-B452-1C78-A9F62E29C5A1}"/>
                  </a:ext>
                </a:extLst>
              </p:cNvPr>
              <p:cNvSpPr/>
              <p:nvPr/>
            </p:nvSpPr>
            <p:spPr>
              <a:xfrm rot="7910677">
                <a:off x="4717589" y="480093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A4A32587-5245-C990-56D9-4C4B0A09B41D}"/>
                  </a:ext>
                </a:extLst>
              </p:cNvPr>
              <p:cNvSpPr/>
              <p:nvPr/>
            </p:nvSpPr>
            <p:spPr>
              <a:xfrm rot="7910677">
                <a:off x="4502389" y="481280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FC5CA905-079B-D273-DB49-F4C162006B8B}"/>
                  </a:ext>
                </a:extLst>
              </p:cNvPr>
              <p:cNvSpPr/>
              <p:nvPr/>
            </p:nvSpPr>
            <p:spPr>
              <a:xfrm rot="7910677">
                <a:off x="4287190" y="482466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0CAF2AA-64D0-FF2E-BA54-5DF30EB764A5}"/>
                  </a:ext>
                </a:extLst>
              </p:cNvPr>
              <p:cNvSpPr/>
              <p:nvPr/>
            </p:nvSpPr>
            <p:spPr>
              <a:xfrm rot="7910677">
                <a:off x="4071991" y="483652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5FC1C3C-90E8-F310-5CF4-05D2992FC979}"/>
                  </a:ext>
                </a:extLst>
              </p:cNvPr>
              <p:cNvSpPr/>
              <p:nvPr/>
            </p:nvSpPr>
            <p:spPr>
              <a:xfrm rot="7910677">
                <a:off x="3856791" y="4848391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6FF687D6-7D08-FACA-FBCC-E6426F315E5E}"/>
                  </a:ext>
                </a:extLst>
              </p:cNvPr>
              <p:cNvSpPr/>
              <p:nvPr/>
            </p:nvSpPr>
            <p:spPr>
              <a:xfrm rot="7910677">
                <a:off x="3641592" y="486025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9BFEE733-E9FD-E36E-6FBF-B8148D23BFEC}"/>
                  </a:ext>
                </a:extLst>
              </p:cNvPr>
              <p:cNvSpPr/>
              <p:nvPr/>
            </p:nvSpPr>
            <p:spPr>
              <a:xfrm rot="7910677">
                <a:off x="3426392" y="4872118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CA78FD59-39EA-5E26-4A6F-7E9592EB4C5E}"/>
                  </a:ext>
                </a:extLst>
              </p:cNvPr>
              <p:cNvSpPr/>
              <p:nvPr/>
            </p:nvSpPr>
            <p:spPr>
              <a:xfrm rot="7910677">
                <a:off x="3211193" y="4883982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6890F7FE-DF93-1F02-A194-B17808F9DFAC}"/>
                  </a:ext>
                </a:extLst>
              </p:cNvPr>
              <p:cNvSpPr/>
              <p:nvPr/>
            </p:nvSpPr>
            <p:spPr>
              <a:xfrm rot="7910677">
                <a:off x="4589742" y="503387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26CF43B-0274-0FE8-AAC8-6340AD4D4B1F}"/>
                  </a:ext>
                </a:extLst>
              </p:cNvPr>
              <p:cNvSpPr/>
              <p:nvPr/>
            </p:nvSpPr>
            <p:spPr>
              <a:xfrm rot="7910677">
                <a:off x="4374543" y="504574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1A0D156-B321-6496-12AE-1650B04AC5FF}"/>
                  </a:ext>
                </a:extLst>
              </p:cNvPr>
              <p:cNvSpPr/>
              <p:nvPr/>
            </p:nvSpPr>
            <p:spPr>
              <a:xfrm rot="7910677">
                <a:off x="4159343" y="505760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D07FE33-5CDF-DCBA-CEAB-A095FACB585D}"/>
                  </a:ext>
                </a:extLst>
              </p:cNvPr>
              <p:cNvSpPr/>
              <p:nvPr/>
            </p:nvSpPr>
            <p:spPr>
              <a:xfrm rot="7910677">
                <a:off x="3944144" y="506946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FB3C3619-B7D7-BF12-9E43-BD8851AAF1A6}"/>
                  </a:ext>
                </a:extLst>
              </p:cNvPr>
              <p:cNvSpPr/>
              <p:nvPr/>
            </p:nvSpPr>
            <p:spPr>
              <a:xfrm rot="7910677">
                <a:off x="3728944" y="508133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7B8614AF-9798-90B6-CF22-A0023F5349A1}"/>
                  </a:ext>
                </a:extLst>
              </p:cNvPr>
              <p:cNvSpPr/>
              <p:nvPr/>
            </p:nvSpPr>
            <p:spPr>
              <a:xfrm rot="7910677">
                <a:off x="3513745" y="5093193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55FF2EB5-AD0B-8B2F-560A-953A94F5835D}"/>
                  </a:ext>
                </a:extLst>
              </p:cNvPr>
              <p:cNvSpPr/>
              <p:nvPr/>
            </p:nvSpPr>
            <p:spPr>
              <a:xfrm rot="7910677">
                <a:off x="3298546" y="5105057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FB586C9-289E-7419-F203-A79CFF065211}"/>
                  </a:ext>
                </a:extLst>
              </p:cNvPr>
              <p:cNvSpPr/>
              <p:nvPr/>
            </p:nvSpPr>
            <p:spPr>
              <a:xfrm rot="7910677">
                <a:off x="3083346" y="5116920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0B47F2D-FA44-3642-BE3C-C2FE41337E66}"/>
                  </a:ext>
                </a:extLst>
              </p:cNvPr>
              <p:cNvSpPr/>
              <p:nvPr/>
            </p:nvSpPr>
            <p:spPr>
              <a:xfrm rot="7910677">
                <a:off x="4478452" y="5256052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6BD3930-5B1B-E085-2E3E-5D97563D627D}"/>
                  </a:ext>
                </a:extLst>
              </p:cNvPr>
              <p:cNvSpPr/>
              <p:nvPr/>
            </p:nvSpPr>
            <p:spPr>
              <a:xfrm rot="7910677">
                <a:off x="4263252" y="5267915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90EFC39-7CF2-4721-F2EF-35F38F91ECEF}"/>
                  </a:ext>
                </a:extLst>
              </p:cNvPr>
              <p:cNvSpPr/>
              <p:nvPr/>
            </p:nvSpPr>
            <p:spPr>
              <a:xfrm rot="7910677">
                <a:off x="4048053" y="5279779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E954238-2E77-8A9B-EF82-B0F1D9469E5F}"/>
                  </a:ext>
                </a:extLst>
              </p:cNvPr>
              <p:cNvSpPr/>
              <p:nvPr/>
            </p:nvSpPr>
            <p:spPr>
              <a:xfrm rot="7910677">
                <a:off x="3832854" y="5291642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E8D794BC-9F0F-3842-19AE-7C4DB83325FD}"/>
                  </a:ext>
                </a:extLst>
              </p:cNvPr>
              <p:cNvSpPr/>
              <p:nvPr/>
            </p:nvSpPr>
            <p:spPr>
              <a:xfrm rot="7910677">
                <a:off x="3617654" y="530350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0843C9F4-0046-996B-8878-03526691C4E3}"/>
                  </a:ext>
                </a:extLst>
              </p:cNvPr>
              <p:cNvSpPr/>
              <p:nvPr/>
            </p:nvSpPr>
            <p:spPr>
              <a:xfrm rot="7910677">
                <a:off x="3402455" y="5315369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DF21BA5-3695-4618-3219-9B1B808CC2E5}"/>
                  </a:ext>
                </a:extLst>
              </p:cNvPr>
              <p:cNvSpPr/>
              <p:nvPr/>
            </p:nvSpPr>
            <p:spPr>
              <a:xfrm rot="7910677">
                <a:off x="3187255" y="5327232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9441523C-88B6-C1E6-A9C7-CA63B1CA0940}"/>
                  </a:ext>
                </a:extLst>
              </p:cNvPr>
              <p:cNvSpPr/>
              <p:nvPr/>
            </p:nvSpPr>
            <p:spPr>
              <a:xfrm rot="7910677">
                <a:off x="2972056" y="5339096"/>
                <a:ext cx="257175" cy="25717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49987" dist="250190" dir="8460000" algn="ctr">
                  <a:schemeClr val="bg1">
                    <a:alpha val="28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extrusionH="107950" prstMaterial="dkEdge">
                <a:bevelT w="88900" h="88900" prst="relaxedInset"/>
                <a:bevelB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6" name="Oval 305">
            <a:extLst>
              <a:ext uri="{FF2B5EF4-FFF2-40B4-BE49-F238E27FC236}">
                <a16:creationId xmlns:a16="http://schemas.microsoft.com/office/drawing/2014/main" id="{9576B445-7C36-9E56-D041-F8B30B415A2C}"/>
              </a:ext>
            </a:extLst>
          </p:cNvPr>
          <p:cNvSpPr/>
          <p:nvPr/>
        </p:nvSpPr>
        <p:spPr>
          <a:xfrm>
            <a:off x="1127794" y="2020790"/>
            <a:ext cx="266062" cy="26606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4B6316D3-09F8-2ECD-0F34-D38E62B2C886}"/>
              </a:ext>
            </a:extLst>
          </p:cNvPr>
          <p:cNvSpPr/>
          <p:nvPr/>
        </p:nvSpPr>
        <p:spPr>
          <a:xfrm>
            <a:off x="2003680" y="1860575"/>
            <a:ext cx="266062" cy="2660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Arrow: Curved Down 307">
            <a:extLst>
              <a:ext uri="{FF2B5EF4-FFF2-40B4-BE49-F238E27FC236}">
                <a16:creationId xmlns:a16="http://schemas.microsoft.com/office/drawing/2014/main" id="{B56D22D2-B6B7-650D-F15E-04625B0F9310}"/>
              </a:ext>
            </a:extLst>
          </p:cNvPr>
          <p:cNvSpPr/>
          <p:nvPr/>
        </p:nvSpPr>
        <p:spPr>
          <a:xfrm rot="20977677">
            <a:off x="1292750" y="1585797"/>
            <a:ext cx="785627" cy="354526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BCC17332-9CD8-1AAF-E036-1C3E50E17FEE}"/>
              </a:ext>
            </a:extLst>
          </p:cNvPr>
          <p:cNvSpPr txBox="1"/>
          <p:nvPr/>
        </p:nvSpPr>
        <p:spPr>
          <a:xfrm>
            <a:off x="611065" y="176268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7EAF6B38-E0A8-8603-C06A-5487C12B0D08}"/>
              </a:ext>
            </a:extLst>
          </p:cNvPr>
          <p:cNvSpPr txBox="1"/>
          <p:nvPr/>
        </p:nvSpPr>
        <p:spPr>
          <a:xfrm>
            <a:off x="2001103" y="1448290"/>
            <a:ext cx="84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OH</a:t>
            </a:r>
          </a:p>
        </p:txBody>
      </p:sp>
      <p:sp>
        <p:nvSpPr>
          <p:cNvPr id="311" name="Arrow: Down 310">
            <a:extLst>
              <a:ext uri="{FF2B5EF4-FFF2-40B4-BE49-F238E27FC236}">
                <a16:creationId xmlns:a16="http://schemas.microsoft.com/office/drawing/2014/main" id="{11E715A7-8D5D-3065-4AF4-2816B2C6537D}"/>
              </a:ext>
            </a:extLst>
          </p:cNvPr>
          <p:cNvSpPr/>
          <p:nvPr/>
        </p:nvSpPr>
        <p:spPr>
          <a:xfrm>
            <a:off x="1422771" y="2963520"/>
            <a:ext cx="301554" cy="368477"/>
          </a:xfrm>
          <a:prstGeom prst="downArrow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lowchart: Direct Access Storage 311">
            <a:extLst>
              <a:ext uri="{FF2B5EF4-FFF2-40B4-BE49-F238E27FC236}">
                <a16:creationId xmlns:a16="http://schemas.microsoft.com/office/drawing/2014/main" id="{317A40EE-D929-DF60-C5D3-1C93AF5228BF}"/>
              </a:ext>
            </a:extLst>
          </p:cNvPr>
          <p:cNvSpPr/>
          <p:nvPr/>
        </p:nvSpPr>
        <p:spPr>
          <a:xfrm rot="16200000">
            <a:off x="1088996" y="3305729"/>
            <a:ext cx="898415" cy="1192472"/>
          </a:xfrm>
          <a:prstGeom prst="flowChartMagneticDrum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FFCFE6BC-BF2B-2EB4-19E2-1509249AF632}"/>
              </a:ext>
            </a:extLst>
          </p:cNvPr>
          <p:cNvGrpSpPr/>
          <p:nvPr/>
        </p:nvGrpSpPr>
        <p:grpSpPr>
          <a:xfrm>
            <a:off x="1138426" y="3885990"/>
            <a:ext cx="775058" cy="1167024"/>
            <a:chOff x="4225567" y="2928726"/>
            <a:chExt cx="775058" cy="1167024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5579650D-F830-9F40-BD76-540027F833A4}"/>
                </a:ext>
              </a:extLst>
            </p:cNvPr>
            <p:cNvSpPr/>
            <p:nvPr/>
          </p:nvSpPr>
          <p:spPr>
            <a:xfrm rot="770218">
              <a:off x="4225567" y="3886200"/>
              <a:ext cx="413108" cy="209550"/>
            </a:xfrm>
            <a:prstGeom prst="ellipse">
              <a:avLst/>
            </a:prstGeom>
            <a:solidFill>
              <a:srgbClr val="7030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84A9C375-9432-2C78-AE6C-59836AE6043F}"/>
                </a:ext>
              </a:extLst>
            </p:cNvPr>
            <p:cNvSpPr/>
            <p:nvPr/>
          </p:nvSpPr>
          <p:spPr>
            <a:xfrm rot="20915450">
              <a:off x="4587517" y="3886200"/>
              <a:ext cx="413108" cy="209550"/>
            </a:xfrm>
            <a:prstGeom prst="ellipse">
              <a:avLst/>
            </a:prstGeom>
            <a:solidFill>
              <a:srgbClr val="7030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40339C2-A503-2E06-12C3-7B0D98BF5262}"/>
                </a:ext>
              </a:extLst>
            </p:cNvPr>
            <p:cNvCxnSpPr>
              <a:cxnSpLocks/>
            </p:cNvCxnSpPr>
            <p:nvPr/>
          </p:nvCxnSpPr>
          <p:spPr>
            <a:xfrm>
              <a:off x="4589922" y="2928726"/>
              <a:ext cx="20727" cy="11031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7" name="Connector: Elbow 316">
            <a:extLst>
              <a:ext uri="{FF2B5EF4-FFF2-40B4-BE49-F238E27FC236}">
                <a16:creationId xmlns:a16="http://schemas.microsoft.com/office/drawing/2014/main" id="{644FEA91-4548-FB66-0545-F5D7EFCE9C50}"/>
              </a:ext>
            </a:extLst>
          </p:cNvPr>
          <p:cNvCxnSpPr>
            <a:cxnSpLocks/>
          </p:cNvCxnSpPr>
          <p:nvPr/>
        </p:nvCxnSpPr>
        <p:spPr>
          <a:xfrm>
            <a:off x="593268" y="3613401"/>
            <a:ext cx="720955" cy="50032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B6238979-906C-2C29-4226-E54D8755795D}"/>
              </a:ext>
            </a:extLst>
          </p:cNvPr>
          <p:cNvSpPr txBox="1"/>
          <p:nvPr/>
        </p:nvSpPr>
        <p:spPr>
          <a:xfrm>
            <a:off x="526683" y="31912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319" name="Connector: Elbow 318">
            <a:extLst>
              <a:ext uri="{FF2B5EF4-FFF2-40B4-BE49-F238E27FC236}">
                <a16:creationId xmlns:a16="http://schemas.microsoft.com/office/drawing/2014/main" id="{EAB688FB-CB4E-726F-BA98-87274BB6CB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32068" y="4959435"/>
            <a:ext cx="307150" cy="261223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4CDBCCA6-2B5F-E2EC-9571-82840C860D0D}"/>
              </a:ext>
            </a:extLst>
          </p:cNvPr>
          <p:cNvSpPr txBox="1"/>
          <p:nvPr/>
        </p:nvSpPr>
        <p:spPr>
          <a:xfrm>
            <a:off x="2073721" y="5148719"/>
            <a:ext cx="84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OH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AF46C095-C986-716D-E8CC-B99EE8DC33B4}"/>
              </a:ext>
            </a:extLst>
          </p:cNvPr>
          <p:cNvSpPr txBox="1"/>
          <p:nvPr/>
        </p:nvSpPr>
        <p:spPr>
          <a:xfrm>
            <a:off x="1498737" y="158239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E17199E-2C04-55DD-1972-05A4FCB035F3}"/>
              </a:ext>
            </a:extLst>
          </p:cNvPr>
          <p:cNvSpPr txBox="1"/>
          <p:nvPr/>
        </p:nvSpPr>
        <p:spPr>
          <a:xfrm>
            <a:off x="544763" y="357373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E90F1D36-A3B5-9E52-57BF-A29D6F29A2CC}"/>
              </a:ext>
            </a:extLst>
          </p:cNvPr>
          <p:cNvSpPr/>
          <p:nvPr/>
        </p:nvSpPr>
        <p:spPr>
          <a:xfrm>
            <a:off x="415456" y="860989"/>
            <a:ext cx="2728371" cy="483060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Slide Number Placeholder 348">
            <a:extLst>
              <a:ext uri="{FF2B5EF4-FFF2-40B4-BE49-F238E27FC236}">
                <a16:creationId xmlns:a16="http://schemas.microsoft.com/office/drawing/2014/main" id="{4C8FB611-6961-F88F-1F67-CB2802F4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986" y="6380865"/>
            <a:ext cx="2743200" cy="365125"/>
          </a:xfrm>
        </p:spPr>
        <p:txBody>
          <a:bodyPr/>
          <a:lstStyle/>
          <a:p>
            <a:fld id="{78F45C6C-D42C-4068-92DB-D0949CF4E4DA}" type="slidenum">
              <a:rPr lang="en-US" smtClean="0"/>
              <a:t>4</a:t>
            </a:fld>
            <a:endParaRPr lang="en-US"/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EE11B2D3-65F4-188A-BCE9-B0AFCA0ED892}"/>
              </a:ext>
            </a:extLst>
          </p:cNvPr>
          <p:cNvSpPr txBox="1"/>
          <p:nvPr/>
        </p:nvSpPr>
        <p:spPr>
          <a:xfrm>
            <a:off x="333375" y="5888645"/>
            <a:ext cx="281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Catalytic conversion of methane into methanol with direct and indirect process.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320BD823-C7AC-06BB-A7C2-2FE16884B4B1}"/>
              </a:ext>
            </a:extLst>
          </p:cNvPr>
          <p:cNvSpPr txBox="1"/>
          <p:nvPr/>
        </p:nvSpPr>
        <p:spPr>
          <a:xfrm>
            <a:off x="3171995" y="1026419"/>
            <a:ext cx="17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Indirect process 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F539B7A7-E4ED-8C90-DF33-4A708EA8BA4F}"/>
              </a:ext>
            </a:extLst>
          </p:cNvPr>
          <p:cNvSpPr txBox="1"/>
          <p:nvPr/>
        </p:nvSpPr>
        <p:spPr>
          <a:xfrm>
            <a:off x="3312564" y="5340436"/>
            <a:ext cx="160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 process 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7EC0B450-7BD6-57B4-9BD5-B4598990B1CC}"/>
              </a:ext>
            </a:extLst>
          </p:cNvPr>
          <p:cNvSpPr txBox="1"/>
          <p:nvPr/>
        </p:nvSpPr>
        <p:spPr>
          <a:xfrm>
            <a:off x="3487247" y="1819652"/>
            <a:ext cx="62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4</a:t>
            </a:r>
            <a:r>
              <a:rPr lang="en-US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EBDA0DCF-CC44-2058-9C27-E8EAD19F8A54}"/>
              </a:ext>
            </a:extLst>
          </p:cNvPr>
          <p:cNvSpPr txBox="1"/>
          <p:nvPr/>
        </p:nvSpPr>
        <p:spPr>
          <a:xfrm>
            <a:off x="5072871" y="1811240"/>
            <a:ext cx="103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Syngas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37A3F991-2C2F-E675-9F73-F9274D22A73B}"/>
              </a:ext>
            </a:extLst>
          </p:cNvPr>
          <p:cNvSpPr txBox="1"/>
          <p:nvPr/>
        </p:nvSpPr>
        <p:spPr>
          <a:xfrm>
            <a:off x="6912541" y="1829148"/>
            <a:ext cx="10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OH</a:t>
            </a:r>
          </a:p>
        </p:txBody>
      </p:sp>
      <p:sp>
        <p:nvSpPr>
          <p:cNvPr id="377" name="Arrow: Right 376">
            <a:extLst>
              <a:ext uri="{FF2B5EF4-FFF2-40B4-BE49-F238E27FC236}">
                <a16:creationId xmlns:a16="http://schemas.microsoft.com/office/drawing/2014/main" id="{E1BC61AC-F308-8DF7-9E49-0F585EC374BD}"/>
              </a:ext>
            </a:extLst>
          </p:cNvPr>
          <p:cNvSpPr/>
          <p:nvPr/>
        </p:nvSpPr>
        <p:spPr>
          <a:xfrm>
            <a:off x="4114344" y="1997743"/>
            <a:ext cx="897155" cy="17452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Arrow: Right 377">
            <a:extLst>
              <a:ext uri="{FF2B5EF4-FFF2-40B4-BE49-F238E27FC236}">
                <a16:creationId xmlns:a16="http://schemas.microsoft.com/office/drawing/2014/main" id="{5B2AC6B6-5872-BCB9-7593-981B4D1E16C2}"/>
              </a:ext>
            </a:extLst>
          </p:cNvPr>
          <p:cNvSpPr/>
          <p:nvPr/>
        </p:nvSpPr>
        <p:spPr>
          <a:xfrm>
            <a:off x="5906597" y="1977572"/>
            <a:ext cx="897155" cy="17452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407BA529-AD6A-E066-51DB-30E939F97C9E}"/>
              </a:ext>
            </a:extLst>
          </p:cNvPr>
          <p:cNvSpPr txBox="1"/>
          <p:nvPr/>
        </p:nvSpPr>
        <p:spPr>
          <a:xfrm>
            <a:off x="4028417" y="1557506"/>
            <a:ext cx="115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Steam reforming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557AF1D5-03BA-F9AA-DEE4-B40F70109AE8}"/>
              </a:ext>
            </a:extLst>
          </p:cNvPr>
          <p:cNvSpPr txBox="1"/>
          <p:nvPr/>
        </p:nvSpPr>
        <p:spPr>
          <a:xfrm>
            <a:off x="4038072" y="2180926"/>
            <a:ext cx="115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consumption</a:t>
            </a:r>
          </a:p>
        </p:txBody>
      </p:sp>
      <p:sp>
        <p:nvSpPr>
          <p:cNvPr id="381" name="Arrow: Up 380">
            <a:extLst>
              <a:ext uri="{FF2B5EF4-FFF2-40B4-BE49-F238E27FC236}">
                <a16:creationId xmlns:a16="http://schemas.microsoft.com/office/drawing/2014/main" id="{52083AF7-AE20-0E40-191B-32E300364D89}"/>
              </a:ext>
            </a:extLst>
          </p:cNvPr>
          <p:cNvSpPr/>
          <p:nvPr/>
        </p:nvSpPr>
        <p:spPr>
          <a:xfrm>
            <a:off x="4624029" y="2157433"/>
            <a:ext cx="182931" cy="2715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5F831EEC-6168-E3BB-E39D-281F0E2EF9D6}"/>
              </a:ext>
            </a:extLst>
          </p:cNvPr>
          <p:cNvSpPr txBox="1"/>
          <p:nvPr/>
        </p:nvSpPr>
        <p:spPr>
          <a:xfrm>
            <a:off x="6964641" y="2200510"/>
            <a:ext cx="115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production</a:t>
            </a:r>
          </a:p>
        </p:txBody>
      </p:sp>
      <p:sp>
        <p:nvSpPr>
          <p:cNvPr id="383" name="Arrow: Up 382">
            <a:extLst>
              <a:ext uri="{FF2B5EF4-FFF2-40B4-BE49-F238E27FC236}">
                <a16:creationId xmlns:a16="http://schemas.microsoft.com/office/drawing/2014/main" id="{88CD60CB-763F-B0E3-7FB8-3CE4CD6E4EB8}"/>
              </a:ext>
            </a:extLst>
          </p:cNvPr>
          <p:cNvSpPr/>
          <p:nvPr/>
        </p:nvSpPr>
        <p:spPr>
          <a:xfrm>
            <a:off x="7380699" y="2187550"/>
            <a:ext cx="182931" cy="2715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68E45152-D4F6-0199-E163-D3C5C85B1BBF}"/>
              </a:ext>
            </a:extLst>
          </p:cNvPr>
          <p:cNvSpPr txBox="1"/>
          <p:nvPr/>
        </p:nvSpPr>
        <p:spPr>
          <a:xfrm>
            <a:off x="4481794" y="5803819"/>
            <a:ext cx="62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4</a:t>
            </a:r>
            <a:r>
              <a:rPr lang="en-US" b="1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85" name="Arrow: Right 384">
            <a:extLst>
              <a:ext uri="{FF2B5EF4-FFF2-40B4-BE49-F238E27FC236}">
                <a16:creationId xmlns:a16="http://schemas.microsoft.com/office/drawing/2014/main" id="{743AC8E2-BDC1-E5E4-09D9-A7ADF67524E4}"/>
              </a:ext>
            </a:extLst>
          </p:cNvPr>
          <p:cNvSpPr/>
          <p:nvPr/>
        </p:nvSpPr>
        <p:spPr>
          <a:xfrm>
            <a:off x="5983000" y="5924060"/>
            <a:ext cx="897155" cy="17452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02D484BC-0834-AD86-4A4E-8479B453D4B4}"/>
              </a:ext>
            </a:extLst>
          </p:cNvPr>
          <p:cNvSpPr txBox="1"/>
          <p:nvPr/>
        </p:nvSpPr>
        <p:spPr>
          <a:xfrm>
            <a:off x="6959069" y="5806885"/>
            <a:ext cx="84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OH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F3B991B8-37CA-0519-BC4A-7913FB45E176}"/>
              </a:ext>
            </a:extLst>
          </p:cNvPr>
          <p:cNvSpPr txBox="1"/>
          <p:nvPr/>
        </p:nvSpPr>
        <p:spPr>
          <a:xfrm>
            <a:off x="5949682" y="5515852"/>
            <a:ext cx="115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 oxidation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3DC27A3F-D6D4-0938-E6A4-DF1DC2AE9755}"/>
              </a:ext>
            </a:extLst>
          </p:cNvPr>
          <p:cNvSpPr txBox="1"/>
          <p:nvPr/>
        </p:nvSpPr>
        <p:spPr>
          <a:xfrm>
            <a:off x="5294000" y="5792851"/>
            <a:ext cx="84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½ 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0" name="Plus Sign 389">
            <a:extLst>
              <a:ext uri="{FF2B5EF4-FFF2-40B4-BE49-F238E27FC236}">
                <a16:creationId xmlns:a16="http://schemas.microsoft.com/office/drawing/2014/main" id="{6A46F1EA-B063-1C57-2A5E-BC2040283CBE}"/>
              </a:ext>
            </a:extLst>
          </p:cNvPr>
          <p:cNvSpPr/>
          <p:nvPr/>
        </p:nvSpPr>
        <p:spPr>
          <a:xfrm>
            <a:off x="5030102" y="5856512"/>
            <a:ext cx="211453" cy="202167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Arrow: Up 390">
            <a:extLst>
              <a:ext uri="{FF2B5EF4-FFF2-40B4-BE49-F238E27FC236}">
                <a16:creationId xmlns:a16="http://schemas.microsoft.com/office/drawing/2014/main" id="{BECCA271-2102-D969-D06C-2761596278D7}"/>
              </a:ext>
            </a:extLst>
          </p:cNvPr>
          <p:cNvSpPr/>
          <p:nvPr/>
        </p:nvSpPr>
        <p:spPr>
          <a:xfrm>
            <a:off x="4538550" y="6242067"/>
            <a:ext cx="182931" cy="2715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1">
            <a:extLst>
              <a:ext uri="{FF2B5EF4-FFF2-40B4-BE49-F238E27FC236}">
                <a16:creationId xmlns:a16="http://schemas.microsoft.com/office/drawing/2014/main" id="{E84C9300-E9B9-D784-F821-C9523FE50CA2}"/>
              </a:ext>
            </a:extLst>
          </p:cNvPr>
          <p:cNvSpPr txBox="1"/>
          <p:nvPr/>
        </p:nvSpPr>
        <p:spPr>
          <a:xfrm>
            <a:off x="4693573" y="6189395"/>
            <a:ext cx="1159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C-H bond</a:t>
            </a:r>
          </a:p>
        </p:txBody>
      </p:sp>
      <p:sp>
        <p:nvSpPr>
          <p:cNvPr id="393" name="Arrow: Up 392">
            <a:extLst>
              <a:ext uri="{FF2B5EF4-FFF2-40B4-BE49-F238E27FC236}">
                <a16:creationId xmlns:a16="http://schemas.microsoft.com/office/drawing/2014/main" id="{6A1C7D56-15F0-6CF3-CD2E-5C2E5743F96E}"/>
              </a:ext>
            </a:extLst>
          </p:cNvPr>
          <p:cNvSpPr/>
          <p:nvPr/>
        </p:nvSpPr>
        <p:spPr>
          <a:xfrm rot="10800000">
            <a:off x="7035257" y="6242067"/>
            <a:ext cx="182931" cy="2715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48E55F41-C2C4-0BE8-782D-7BD2763A3FDE}"/>
              </a:ext>
            </a:extLst>
          </p:cNvPr>
          <p:cNvSpPr txBox="1"/>
          <p:nvPr/>
        </p:nvSpPr>
        <p:spPr>
          <a:xfrm>
            <a:off x="7218188" y="6098580"/>
            <a:ext cx="984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Stability</a:t>
            </a:r>
          </a:p>
        </p:txBody>
      </p:sp>
      <p:pic>
        <p:nvPicPr>
          <p:cNvPr id="402" name="Picture 40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FC86748C-1172-EF1E-593D-12C178DF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78" y="860989"/>
            <a:ext cx="3313176" cy="1402842"/>
          </a:xfrm>
          <a:prstGeom prst="rect">
            <a:avLst/>
          </a:prstGeom>
        </p:spPr>
      </p:pic>
      <p:sp>
        <p:nvSpPr>
          <p:cNvPr id="403" name="TextBox 402">
            <a:extLst>
              <a:ext uri="{FF2B5EF4-FFF2-40B4-BE49-F238E27FC236}">
                <a16:creationId xmlns:a16="http://schemas.microsoft.com/office/drawing/2014/main" id="{65DD6784-9287-DE4D-3481-ABE30EF9733E}"/>
              </a:ext>
            </a:extLst>
          </p:cNvPr>
          <p:cNvSpPr txBox="1"/>
          <p:nvPr/>
        </p:nvSpPr>
        <p:spPr>
          <a:xfrm>
            <a:off x="9667875" y="635242"/>
            <a:ext cx="1904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source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F649D8E4-E966-D940-CF48-2DDAAFFC4B1B}"/>
              </a:ext>
            </a:extLst>
          </p:cNvPr>
          <p:cNvSpPr txBox="1"/>
          <p:nvPr/>
        </p:nvSpPr>
        <p:spPr>
          <a:xfrm>
            <a:off x="9630500" y="2301026"/>
            <a:ext cx="2277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Fate (end-user derivatives)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4A6C0647-C0D9-681E-555C-C86D3AEDB189}"/>
              </a:ext>
            </a:extLst>
          </p:cNvPr>
          <p:cNvSpPr txBox="1"/>
          <p:nvPr/>
        </p:nvSpPr>
        <p:spPr>
          <a:xfrm>
            <a:off x="8627774" y="2601291"/>
            <a:ext cx="354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(US): </a:t>
            </a:r>
            <a:r>
              <a:rPr lang="en-US" sz="1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19.7 Million MT in 2022</a:t>
            </a:r>
          </a:p>
        </p:txBody>
      </p:sp>
      <p:pic>
        <p:nvPicPr>
          <p:cNvPr id="411" name="Picture 410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040D69C5-33D5-A523-3E6B-097F9778F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5" y="2973462"/>
            <a:ext cx="2243328" cy="2751582"/>
          </a:xfrm>
          <a:prstGeom prst="rect">
            <a:avLst/>
          </a:prstGeom>
        </p:spPr>
      </p:pic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E25F8F6F-0479-54C4-EF88-EBD955A67262}"/>
              </a:ext>
            </a:extLst>
          </p:cNvPr>
          <p:cNvCxnSpPr/>
          <p:nvPr/>
        </p:nvCxnSpPr>
        <p:spPr>
          <a:xfrm flipV="1">
            <a:off x="10612566" y="3544969"/>
            <a:ext cx="539355" cy="119431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xtBox 413">
            <a:extLst>
              <a:ext uri="{FF2B5EF4-FFF2-40B4-BE49-F238E27FC236}">
                <a16:creationId xmlns:a16="http://schemas.microsoft.com/office/drawing/2014/main" id="{A54F4286-D0D3-C4CF-CEA4-9A1847197B8A}"/>
              </a:ext>
            </a:extLst>
          </p:cNvPr>
          <p:cNvSpPr txBox="1"/>
          <p:nvPr/>
        </p:nvSpPr>
        <p:spPr>
          <a:xfrm rot="17718406">
            <a:off x="10133281" y="4018324"/>
            <a:ext cx="1159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4.2% CAGR</a:t>
            </a:r>
          </a:p>
        </p:txBody>
      </p:sp>
      <p:pic>
        <p:nvPicPr>
          <p:cNvPr id="418" name="Picture 417">
            <a:extLst>
              <a:ext uri="{FF2B5EF4-FFF2-40B4-BE49-F238E27FC236}">
                <a16:creationId xmlns:a16="http://schemas.microsoft.com/office/drawing/2014/main" id="{A7D2E0BA-1F73-C63C-1AAD-55A7756F8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074" y="2753758"/>
            <a:ext cx="3158002" cy="2591025"/>
          </a:xfrm>
          <a:prstGeom prst="rect">
            <a:avLst/>
          </a:prstGeom>
        </p:spPr>
      </p:pic>
      <p:sp>
        <p:nvSpPr>
          <p:cNvPr id="419" name="TextBox 418">
            <a:extLst>
              <a:ext uri="{FF2B5EF4-FFF2-40B4-BE49-F238E27FC236}">
                <a16:creationId xmlns:a16="http://schemas.microsoft.com/office/drawing/2014/main" id="{51520755-1025-88FA-20EF-66593268F730}"/>
              </a:ext>
            </a:extLst>
          </p:cNvPr>
          <p:cNvSpPr txBox="1"/>
          <p:nvPr/>
        </p:nvSpPr>
        <p:spPr>
          <a:xfrm>
            <a:off x="3256130" y="3967868"/>
            <a:ext cx="1246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FC30A11E-84BF-1669-2AA3-4BDFA2708BDC}"/>
              </a:ext>
            </a:extLst>
          </p:cNvPr>
          <p:cNvSpPr txBox="1"/>
          <p:nvPr/>
        </p:nvSpPr>
        <p:spPr>
          <a:xfrm>
            <a:off x="7566108" y="3757680"/>
            <a:ext cx="2287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 alternative???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Wait!!!!</a:t>
            </a:r>
          </a:p>
          <a:p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 have biological sector to explore…..</a:t>
            </a:r>
          </a:p>
        </p:txBody>
      </p:sp>
      <p:pic>
        <p:nvPicPr>
          <p:cNvPr id="422" name="Picture 421" descr="Pointing Up Index Handy">
            <a:extLst>
              <a:ext uri="{FF2B5EF4-FFF2-40B4-BE49-F238E27FC236}">
                <a16:creationId xmlns:a16="http://schemas.microsoft.com/office/drawing/2014/main" id="{B61E4CC5-A80D-741C-397C-F30E816AF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82" y="4885312"/>
            <a:ext cx="1111699" cy="1111699"/>
          </a:xfrm>
          <a:prstGeom prst="rect">
            <a:avLst/>
          </a:prstGeom>
        </p:spPr>
      </p:pic>
      <p:pic>
        <p:nvPicPr>
          <p:cNvPr id="424" name="Picture 423" descr="Frowning alarm clock face">
            <a:extLst>
              <a:ext uri="{FF2B5EF4-FFF2-40B4-BE49-F238E27FC236}">
                <a16:creationId xmlns:a16="http://schemas.microsoft.com/office/drawing/2014/main" id="{FE814DAB-991F-FE7E-708E-E493EC4E0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49" y="2770568"/>
            <a:ext cx="1187393" cy="1187393"/>
          </a:xfrm>
          <a:prstGeom prst="rect">
            <a:avLst/>
          </a:prstGeom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2FDCCFB3-AE40-3DF1-C9C7-2DE382FCD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5066F-BEC3-B95D-61B8-9CBC0AC96F1B}"/>
              </a:ext>
            </a:extLst>
          </p:cNvPr>
          <p:cNvSpPr txBox="1"/>
          <p:nvPr/>
        </p:nvSpPr>
        <p:spPr>
          <a:xfrm>
            <a:off x="9853284" y="5630823"/>
            <a:ext cx="20138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https://www.marketsandmarkets.com/Market-Reports/methanol-market-425.html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71679-40C1-9DE7-3DC1-6878282F0568}"/>
              </a:ext>
            </a:extLst>
          </p:cNvPr>
          <p:cNvSpPr txBox="1"/>
          <p:nvPr/>
        </p:nvSpPr>
        <p:spPr>
          <a:xfrm>
            <a:off x="-27172" y="6608221"/>
            <a:ext cx="984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marR="0" lvl="1" algn="just">
              <a:lnSpc>
                <a:spcPts val="1200"/>
              </a:lnSpc>
              <a:spcAft>
                <a:spcPts val="800"/>
              </a:spcAft>
              <a:buSzPts val="1000"/>
            </a:pPr>
            <a:r>
              <a:rPr lang="pl-PL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and Sani, R. K. (2023). </a:t>
            </a:r>
            <a:r>
              <a:rPr lang="en-US" sz="12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 Oxidation via Chemical and Biological Methods: Challenges and Solutions.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Methane, 2(3), 279-303.</a:t>
            </a:r>
          </a:p>
        </p:txBody>
      </p:sp>
    </p:spTree>
    <p:extLst>
      <p:ext uri="{BB962C8B-B14F-4D97-AF65-F5344CB8AC3E}">
        <p14:creationId xmlns:p14="http://schemas.microsoft.com/office/powerpoint/2010/main" val="134601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992A4D-E8F4-F75E-7EAF-051A391AEDCA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36C03B-4258-4477-B3D5-E6E7387A7329}"/>
              </a:ext>
            </a:extLst>
          </p:cNvPr>
          <p:cNvSpPr txBox="1"/>
          <p:nvPr/>
        </p:nvSpPr>
        <p:spPr>
          <a:xfrm>
            <a:off x="2419350" y="29230"/>
            <a:ext cx="689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Methanotrophs: Methane oxidizing bacteria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F52E8E-4C77-4A97-A481-BDE341FC1A04}"/>
              </a:ext>
            </a:extLst>
          </p:cNvPr>
          <p:cNvSpPr txBox="1"/>
          <p:nvPr/>
        </p:nvSpPr>
        <p:spPr>
          <a:xfrm>
            <a:off x="179101" y="909793"/>
            <a:ext cx="1166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Methanotrophs are gram-negative proteobacteria that utilizes methane as the sole source of carbon and oxidizes it to methanol using the unique complex enzymatic machinery, methane monooxygenase.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Aerobic methanotrophs are mainly found at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-anoxic interface of aquatic environments (e.g., terrestrial, marine, and freshwater), where they oxidize methane, produced by methanogens in anoxic zones.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95AC198-65E1-4B39-9FBD-D06262CF5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78" y="1851911"/>
            <a:ext cx="9713350" cy="383113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1EDE806-2964-41CA-B3FB-CA5026D70A8D}"/>
              </a:ext>
            </a:extLst>
          </p:cNvPr>
          <p:cNvSpPr/>
          <p:nvPr/>
        </p:nvSpPr>
        <p:spPr>
          <a:xfrm>
            <a:off x="2962276" y="3078408"/>
            <a:ext cx="781050" cy="445961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9B0A953-365C-4FEE-9F75-23891489405C}"/>
              </a:ext>
            </a:extLst>
          </p:cNvPr>
          <p:cNvSpPr/>
          <p:nvPr/>
        </p:nvSpPr>
        <p:spPr>
          <a:xfrm>
            <a:off x="2962276" y="3658731"/>
            <a:ext cx="781050" cy="445961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9C6FE-1EDA-A95A-833D-8A68241F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43119-161B-00FE-E9DA-E830CAA92A2B}"/>
              </a:ext>
            </a:extLst>
          </p:cNvPr>
          <p:cNvSpPr txBox="1"/>
          <p:nvPr/>
        </p:nvSpPr>
        <p:spPr>
          <a:xfrm>
            <a:off x="4406289" y="5809707"/>
            <a:ext cx="400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methane conversion in methanotroph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8E719BB1-2306-78C3-0DE4-01896657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D7E117-5E98-4C60-BA32-5088FF683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33" y="3872405"/>
            <a:ext cx="2206472" cy="2717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66F164-64C8-465B-93FF-A6557ECC9841}"/>
              </a:ext>
            </a:extLst>
          </p:cNvPr>
          <p:cNvSpPr txBox="1"/>
          <p:nvPr/>
        </p:nvSpPr>
        <p:spPr>
          <a:xfrm>
            <a:off x="247650" y="3095625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0E55B-1F20-4EC2-A406-4E41018EDC2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009650" y="3264902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2E12C3-40A1-4D51-BA23-5708BE965F44}"/>
              </a:ext>
            </a:extLst>
          </p:cNvPr>
          <p:cNvCxnSpPr>
            <a:cxnSpLocks/>
          </p:cNvCxnSpPr>
          <p:nvPr/>
        </p:nvCxnSpPr>
        <p:spPr>
          <a:xfrm>
            <a:off x="1390650" y="2074277"/>
            <a:ext cx="0" cy="333306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408F2E-BD44-4518-9D21-AFA3CD86CE44}"/>
              </a:ext>
            </a:extLst>
          </p:cNvPr>
          <p:cNvCxnSpPr>
            <a:cxnSpLocks/>
          </p:cNvCxnSpPr>
          <p:nvPr/>
        </p:nvCxnSpPr>
        <p:spPr>
          <a:xfrm>
            <a:off x="1390650" y="2074277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0B6430-10BE-4F37-84BC-B9172C468065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1390650" y="5400675"/>
            <a:ext cx="381000" cy="449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772A13C-A5F9-4A96-8E1A-006294237CD2}"/>
              </a:ext>
            </a:extLst>
          </p:cNvPr>
          <p:cNvSpPr txBox="1"/>
          <p:nvPr/>
        </p:nvSpPr>
        <p:spPr>
          <a:xfrm>
            <a:off x="1771650" y="5231398"/>
            <a:ext cx="82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sMMO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853A01-7288-4539-91A6-7218D2C5E2A4}"/>
              </a:ext>
            </a:extLst>
          </p:cNvPr>
          <p:cNvSpPr txBox="1"/>
          <p:nvPr/>
        </p:nvSpPr>
        <p:spPr>
          <a:xfrm>
            <a:off x="1771650" y="1905000"/>
            <a:ext cx="89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pMMO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E08D45-5587-440E-A20F-9058B7D7705F}"/>
              </a:ext>
            </a:extLst>
          </p:cNvPr>
          <p:cNvCxnSpPr>
            <a:cxnSpLocks/>
          </p:cNvCxnSpPr>
          <p:nvPr/>
        </p:nvCxnSpPr>
        <p:spPr>
          <a:xfrm>
            <a:off x="2552700" y="2062579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2AACA4-1A4C-4F98-9E7B-6D4A0846BA01}"/>
              </a:ext>
            </a:extLst>
          </p:cNvPr>
          <p:cNvCxnSpPr>
            <a:cxnSpLocks/>
          </p:cNvCxnSpPr>
          <p:nvPr/>
        </p:nvCxnSpPr>
        <p:spPr>
          <a:xfrm flipH="1">
            <a:off x="2933700" y="1457325"/>
            <a:ext cx="9525" cy="12858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D7337D-F651-43CF-9A7C-C65DBE55A8FA}"/>
              </a:ext>
            </a:extLst>
          </p:cNvPr>
          <p:cNvCxnSpPr>
            <a:cxnSpLocks/>
          </p:cNvCxnSpPr>
          <p:nvPr/>
        </p:nvCxnSpPr>
        <p:spPr>
          <a:xfrm>
            <a:off x="2943225" y="1457325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C1BC285-B688-42DA-84AF-92BEC2EA2EEF}"/>
              </a:ext>
            </a:extLst>
          </p:cNvPr>
          <p:cNvCxnSpPr>
            <a:cxnSpLocks/>
          </p:cNvCxnSpPr>
          <p:nvPr/>
        </p:nvCxnSpPr>
        <p:spPr>
          <a:xfrm>
            <a:off x="2943225" y="2743200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72F532-4807-4F69-82BA-A70CD0CEFD4B}"/>
              </a:ext>
            </a:extLst>
          </p:cNvPr>
          <p:cNvCxnSpPr>
            <a:cxnSpLocks/>
          </p:cNvCxnSpPr>
          <p:nvPr/>
        </p:nvCxnSpPr>
        <p:spPr>
          <a:xfrm>
            <a:off x="2933700" y="2064752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EEB9F2-7774-4B7D-A6D2-F5D1E3910AA9}"/>
              </a:ext>
            </a:extLst>
          </p:cNvPr>
          <p:cNvSpPr txBox="1"/>
          <p:nvPr/>
        </p:nvSpPr>
        <p:spPr>
          <a:xfrm>
            <a:off x="3333750" y="1194881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subunit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pmoB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CB908B-6557-4FA3-BF08-9E0A4893F5B4}"/>
              </a:ext>
            </a:extLst>
          </p:cNvPr>
          <p:cNvSpPr txBox="1"/>
          <p:nvPr/>
        </p:nvSpPr>
        <p:spPr>
          <a:xfrm>
            <a:off x="3333750" y="1836716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subunit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pmoA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91468B-D539-47E0-87EE-692B0B6124AE}"/>
              </a:ext>
            </a:extLst>
          </p:cNvPr>
          <p:cNvSpPr txBox="1"/>
          <p:nvPr/>
        </p:nvSpPr>
        <p:spPr>
          <a:xfrm>
            <a:off x="3333750" y="2481590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subunit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pmoC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431A5EB-EDFF-4E74-B972-EAECEF51C43D}"/>
              </a:ext>
            </a:extLst>
          </p:cNvPr>
          <p:cNvCxnSpPr>
            <a:cxnSpLocks/>
          </p:cNvCxnSpPr>
          <p:nvPr/>
        </p:nvCxnSpPr>
        <p:spPr>
          <a:xfrm>
            <a:off x="2552700" y="5405168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37C0B1-65C6-41E3-BC8C-1CC9D7031E25}"/>
              </a:ext>
            </a:extLst>
          </p:cNvPr>
          <p:cNvCxnSpPr>
            <a:cxnSpLocks/>
          </p:cNvCxnSpPr>
          <p:nvPr/>
        </p:nvCxnSpPr>
        <p:spPr>
          <a:xfrm flipH="1">
            <a:off x="2933700" y="4799914"/>
            <a:ext cx="9525" cy="12858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08596B-ED9A-4AAB-9BC9-79E289A0C939}"/>
              </a:ext>
            </a:extLst>
          </p:cNvPr>
          <p:cNvCxnSpPr>
            <a:cxnSpLocks/>
          </p:cNvCxnSpPr>
          <p:nvPr/>
        </p:nvCxnSpPr>
        <p:spPr>
          <a:xfrm>
            <a:off x="2943225" y="4799914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91FCD0-87B6-490A-A61F-B4F4EFB9EF1B}"/>
              </a:ext>
            </a:extLst>
          </p:cNvPr>
          <p:cNvCxnSpPr>
            <a:cxnSpLocks/>
          </p:cNvCxnSpPr>
          <p:nvPr/>
        </p:nvCxnSpPr>
        <p:spPr>
          <a:xfrm>
            <a:off x="2943225" y="6085789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09CB46-0266-489E-87B8-62101704C9C8}"/>
              </a:ext>
            </a:extLst>
          </p:cNvPr>
          <p:cNvCxnSpPr>
            <a:cxnSpLocks/>
          </p:cNvCxnSpPr>
          <p:nvPr/>
        </p:nvCxnSpPr>
        <p:spPr>
          <a:xfrm>
            <a:off x="2933700" y="5407341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41CCF29-FC49-4FAB-AF2D-2C0ACB9B7B41}"/>
              </a:ext>
            </a:extLst>
          </p:cNvPr>
          <p:cNvSpPr txBox="1"/>
          <p:nvPr/>
        </p:nvSpPr>
        <p:spPr>
          <a:xfrm>
            <a:off x="3333750" y="4552177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A (hydrolase)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51DFE1-8734-424D-87B0-564822ACB7DF}"/>
              </a:ext>
            </a:extLst>
          </p:cNvPr>
          <p:cNvSpPr txBox="1"/>
          <p:nvPr/>
        </p:nvSpPr>
        <p:spPr>
          <a:xfrm>
            <a:off x="3333750" y="5172819"/>
            <a:ext cx="115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B (Regulatory)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5F4F47-7887-44A9-9EC7-B55444283447}"/>
              </a:ext>
            </a:extLst>
          </p:cNvPr>
          <p:cNvSpPr txBox="1"/>
          <p:nvPr/>
        </p:nvSpPr>
        <p:spPr>
          <a:xfrm>
            <a:off x="3333751" y="5824179"/>
            <a:ext cx="115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C (Reductase)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830A8C26-D4D3-44F1-AEDA-0F3CEDDC96A4}"/>
              </a:ext>
            </a:extLst>
          </p:cNvPr>
          <p:cNvSpPr/>
          <p:nvPr/>
        </p:nvSpPr>
        <p:spPr>
          <a:xfrm rot="10800000">
            <a:off x="4495799" y="1143000"/>
            <a:ext cx="333356" cy="200025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60655B-D014-43EB-B608-24C8F164FF67}"/>
              </a:ext>
            </a:extLst>
          </p:cNvPr>
          <p:cNvCxnSpPr>
            <a:cxnSpLocks/>
          </p:cNvCxnSpPr>
          <p:nvPr/>
        </p:nvCxnSpPr>
        <p:spPr>
          <a:xfrm flipV="1">
            <a:off x="4662477" y="742950"/>
            <a:ext cx="1395422" cy="45193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EFD27B2-345F-4377-8718-50E1E31F16BA}"/>
              </a:ext>
            </a:extLst>
          </p:cNvPr>
          <p:cNvCxnSpPr>
            <a:cxnSpLocks/>
          </p:cNvCxnSpPr>
          <p:nvPr/>
        </p:nvCxnSpPr>
        <p:spPr>
          <a:xfrm>
            <a:off x="4662477" y="3093154"/>
            <a:ext cx="1433540" cy="53587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1D81A6C-7669-4641-8361-1EBFFD720A97}"/>
              </a:ext>
            </a:extLst>
          </p:cNvPr>
          <p:cNvCxnSpPr>
            <a:cxnSpLocks/>
          </p:cNvCxnSpPr>
          <p:nvPr/>
        </p:nvCxnSpPr>
        <p:spPr>
          <a:xfrm>
            <a:off x="4400550" y="4738418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358583A-BA53-4C83-91DB-4D96EAB31A31}"/>
              </a:ext>
            </a:extLst>
          </p:cNvPr>
          <p:cNvCxnSpPr>
            <a:cxnSpLocks/>
          </p:cNvCxnSpPr>
          <p:nvPr/>
        </p:nvCxnSpPr>
        <p:spPr>
          <a:xfrm flipH="1">
            <a:off x="4781550" y="4133164"/>
            <a:ext cx="9525" cy="128587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B825F9-D313-4BB8-B4E1-0D726A04283C}"/>
              </a:ext>
            </a:extLst>
          </p:cNvPr>
          <p:cNvCxnSpPr>
            <a:cxnSpLocks/>
          </p:cNvCxnSpPr>
          <p:nvPr/>
        </p:nvCxnSpPr>
        <p:spPr>
          <a:xfrm>
            <a:off x="4791075" y="4133164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0F4FB2-AE32-4172-95E3-963389CB9D15}"/>
              </a:ext>
            </a:extLst>
          </p:cNvPr>
          <p:cNvCxnSpPr>
            <a:cxnSpLocks/>
          </p:cNvCxnSpPr>
          <p:nvPr/>
        </p:nvCxnSpPr>
        <p:spPr>
          <a:xfrm>
            <a:off x="4791075" y="5419039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C923D9-A80A-404F-B5D6-A0AA02FEBB40}"/>
              </a:ext>
            </a:extLst>
          </p:cNvPr>
          <p:cNvCxnSpPr>
            <a:cxnSpLocks/>
          </p:cNvCxnSpPr>
          <p:nvPr/>
        </p:nvCxnSpPr>
        <p:spPr>
          <a:xfrm>
            <a:off x="4781550" y="4740591"/>
            <a:ext cx="381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C450A57-628D-4FAE-9089-2A157F6730BD}"/>
              </a:ext>
            </a:extLst>
          </p:cNvPr>
          <p:cNvSpPr txBox="1"/>
          <p:nvPr/>
        </p:nvSpPr>
        <p:spPr>
          <a:xfrm>
            <a:off x="5143499" y="3985675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subunit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mmoX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95AA9E5-569E-407C-BB8D-A9B4D501FC0F}"/>
              </a:ext>
            </a:extLst>
          </p:cNvPr>
          <p:cNvSpPr txBox="1"/>
          <p:nvPr/>
        </p:nvSpPr>
        <p:spPr>
          <a:xfrm>
            <a:off x="5143499" y="4627510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subunit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mmoY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631E59-4D3F-42F3-8285-F8B3017D579B}"/>
              </a:ext>
            </a:extLst>
          </p:cNvPr>
          <p:cNvSpPr txBox="1"/>
          <p:nvPr/>
        </p:nvSpPr>
        <p:spPr>
          <a:xfrm>
            <a:off x="5143499" y="5272384"/>
            <a:ext cx="1047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subunit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mmoZ</a:t>
            </a:r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F28E81E6-D472-4483-A4B1-83D18F388C50}"/>
              </a:ext>
            </a:extLst>
          </p:cNvPr>
          <p:cNvSpPr/>
          <p:nvPr/>
        </p:nvSpPr>
        <p:spPr>
          <a:xfrm rot="10800000">
            <a:off x="6105582" y="4090450"/>
            <a:ext cx="333356" cy="225694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74B4035-59CC-4A66-9ABA-7B6F97DB0B4F}"/>
              </a:ext>
            </a:extLst>
          </p:cNvPr>
          <p:cNvCxnSpPr>
            <a:cxnSpLocks/>
          </p:cNvCxnSpPr>
          <p:nvPr/>
        </p:nvCxnSpPr>
        <p:spPr>
          <a:xfrm flipV="1">
            <a:off x="6303212" y="3918969"/>
            <a:ext cx="566691" cy="1993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43AF17E-48FE-4552-90BB-32DB1E1D485F}"/>
              </a:ext>
            </a:extLst>
          </p:cNvPr>
          <p:cNvCxnSpPr>
            <a:cxnSpLocks/>
          </p:cNvCxnSpPr>
          <p:nvPr/>
        </p:nvCxnSpPr>
        <p:spPr>
          <a:xfrm>
            <a:off x="6303212" y="6320133"/>
            <a:ext cx="671465" cy="26408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D6B3FEED-8133-46D5-B236-4A684846FF37}"/>
              </a:ext>
            </a:extLst>
          </p:cNvPr>
          <p:cNvSpPr/>
          <p:nvPr/>
        </p:nvSpPr>
        <p:spPr>
          <a:xfrm>
            <a:off x="1771650" y="742950"/>
            <a:ext cx="2852703" cy="2686050"/>
          </a:xfrm>
          <a:prstGeom prst="ellipse">
            <a:avLst/>
          </a:prstGeom>
          <a:solidFill>
            <a:srgbClr val="C00000">
              <a:alpha val="18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375E0D56-835E-4181-BDDB-AE1CE8DA5558}"/>
              </a:ext>
            </a:extLst>
          </p:cNvPr>
          <p:cNvSpPr/>
          <p:nvPr/>
        </p:nvSpPr>
        <p:spPr>
          <a:xfrm rot="1595976">
            <a:off x="1334334" y="1162955"/>
            <a:ext cx="1152708" cy="523220"/>
          </a:xfrm>
          <a:prstGeom prst="rightArrow">
            <a:avLst/>
          </a:prstGeom>
          <a:solidFill>
            <a:srgbClr val="2C849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F26C3E-4726-4BFB-83B4-21FA93323CE9}"/>
              </a:ext>
            </a:extLst>
          </p:cNvPr>
          <p:cNvCxnSpPr/>
          <p:nvPr/>
        </p:nvCxnSpPr>
        <p:spPr>
          <a:xfrm>
            <a:off x="6869903" y="4018654"/>
            <a:ext cx="423056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3DC266-4C1A-4563-A114-8D25A7D59B02}"/>
              </a:ext>
            </a:extLst>
          </p:cNvPr>
          <p:cNvCxnSpPr/>
          <p:nvPr/>
        </p:nvCxnSpPr>
        <p:spPr>
          <a:xfrm>
            <a:off x="7050012" y="6584214"/>
            <a:ext cx="4230561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9A3D04A-8505-43ED-8DC2-169FC908AD23}"/>
              </a:ext>
            </a:extLst>
          </p:cNvPr>
          <p:cNvSpPr txBox="1"/>
          <p:nvPr/>
        </p:nvSpPr>
        <p:spPr>
          <a:xfrm>
            <a:off x="6410382" y="4012821"/>
            <a:ext cx="134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Cytosolic region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5347E0-FD95-4B0B-82B7-96FB0586109F}"/>
              </a:ext>
            </a:extLst>
          </p:cNvPr>
          <p:cNvSpPr txBox="1"/>
          <p:nvPr/>
        </p:nvSpPr>
        <p:spPr>
          <a:xfrm>
            <a:off x="6503250" y="4256944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A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8967A7-9864-46EE-B865-432286F22A56}"/>
              </a:ext>
            </a:extLst>
          </p:cNvPr>
          <p:cNvSpPr txBox="1"/>
          <p:nvPr/>
        </p:nvSpPr>
        <p:spPr>
          <a:xfrm>
            <a:off x="6788492" y="5909760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B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673FDB-CA86-4514-9B24-EF596499F9DC}"/>
              </a:ext>
            </a:extLst>
          </p:cNvPr>
          <p:cNvSpPr txBox="1"/>
          <p:nvPr/>
        </p:nvSpPr>
        <p:spPr>
          <a:xfrm>
            <a:off x="8507243" y="4165009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C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1C126B-C921-47B7-B73D-8724DAB6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20" y="4490881"/>
            <a:ext cx="1772271" cy="152512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426EB5A-096E-4220-B7D1-3387215E37F2}"/>
              </a:ext>
            </a:extLst>
          </p:cNvPr>
          <p:cNvSpPr txBox="1"/>
          <p:nvPr/>
        </p:nvSpPr>
        <p:spPr>
          <a:xfrm>
            <a:off x="9857919" y="4873731"/>
            <a:ext cx="45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US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CF1CB71-402C-4036-84A0-F8E775CC5491}"/>
              </a:ext>
            </a:extLst>
          </p:cNvPr>
          <p:cNvSpPr txBox="1"/>
          <p:nvPr/>
        </p:nvSpPr>
        <p:spPr>
          <a:xfrm>
            <a:off x="10263820" y="4957237"/>
            <a:ext cx="45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en-US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ADB67-CA6E-A1A9-686E-56D4E8D4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6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8AC97D-7DDE-4C56-5CA2-1CE893C808D0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19497-BD81-40EA-A378-3755797C3792}"/>
              </a:ext>
            </a:extLst>
          </p:cNvPr>
          <p:cNvSpPr txBox="1"/>
          <p:nvPr/>
        </p:nvSpPr>
        <p:spPr>
          <a:xfrm>
            <a:off x="1551419" y="14615"/>
            <a:ext cx="90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Methane monooxygenase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8DD801-BE25-ED0C-4A86-27E3ECA32DD4}"/>
              </a:ext>
            </a:extLst>
          </p:cNvPr>
          <p:cNvSpPr txBox="1"/>
          <p:nvPr/>
        </p:nvSpPr>
        <p:spPr>
          <a:xfrm>
            <a:off x="490031" y="6271885"/>
            <a:ext cx="503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arrangements of MMOs within M. trichosporium OB3b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F162AD34-BB57-5FA3-6324-93E4657E7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349BCFB-F901-8233-212D-30E866F86C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671513"/>
            <a:ext cx="5003800" cy="3062287"/>
            <a:chOff x="3840" y="423"/>
            <a:chExt cx="3152" cy="1929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2E76E0E-B4ED-F14F-9B49-E094C71699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0" y="423"/>
              <a:ext cx="3152" cy="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7A3D4F71-36A0-C78E-067E-6DF85B976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" y="448"/>
              <a:ext cx="1488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3F31D4D7-2E30-FE5B-3CBF-DD11B2D79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" y="763"/>
              <a:ext cx="3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GLU 42.A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35BD6503-56D1-6DD4-4ED8-78F74B01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9" y="976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144.A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7CD090C5-C035-72D3-EE8A-F50685B6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0" y="502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146.A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1211853F-6CE7-A036-5F3F-F4541982E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6" y="1219"/>
              <a:ext cx="27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40.A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9CAF362B-0E86-D239-D8BA-755C2281D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2" y="740"/>
              <a:ext cx="29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CU 711.A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92EA18CD-7A65-89A7-F748-120D9789B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1" y="1036"/>
              <a:ext cx="29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CU 712.A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6BB9AE69-A46E-714E-3BEE-20A665015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" y="1410"/>
              <a:ext cx="1489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13">
              <a:extLst>
                <a:ext uri="{FF2B5EF4-FFF2-40B4-BE49-F238E27FC236}">
                  <a16:creationId xmlns:a16="http://schemas.microsoft.com/office/drawing/2014/main" id="{58E366FC-DFA7-9427-21F6-6F76B8AF0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" y="1472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146.C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14">
              <a:extLst>
                <a:ext uri="{FF2B5EF4-FFF2-40B4-BE49-F238E27FC236}">
                  <a16:creationId xmlns:a16="http://schemas.microsoft.com/office/drawing/2014/main" id="{1FF487F8-8CA4-6C35-3B09-8454B5066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9" y="1823"/>
              <a:ext cx="32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ASP 129.C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15">
              <a:extLst>
                <a:ext uri="{FF2B5EF4-FFF2-40B4-BE49-F238E27FC236}">
                  <a16:creationId xmlns:a16="http://schemas.microsoft.com/office/drawing/2014/main" id="{7FAA4216-86E5-B9C6-B1C9-468546BD6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" y="1836"/>
              <a:ext cx="311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HIS 133.C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16">
              <a:extLst>
                <a:ext uri="{FF2B5EF4-FFF2-40B4-BE49-F238E27FC236}">
                  <a16:creationId xmlns:a16="http://schemas.microsoft.com/office/drawing/2014/main" id="{BAE6D1D9-ACFD-710D-FCE9-56ED0A926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" y="1746"/>
              <a:ext cx="29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</a:rPr>
                <a:t>CU 661.C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AAFB65FF-FCFA-2F65-30C4-AF75FAC04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8" y="423"/>
              <a:ext cx="1456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32F3333C-0E11-A8E6-1329-831270BB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706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Chain 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1BD76225-E0EF-0501-DB16-B90390BA9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1194"/>
              <a:ext cx="25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Chain B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0">
              <a:extLst>
                <a:ext uri="{FF2B5EF4-FFF2-40B4-BE49-F238E27FC236}">
                  <a16:creationId xmlns:a16="http://schemas.microsoft.com/office/drawing/2014/main" id="{7ADC41F0-1A1C-DFA6-A6AA-125884F6F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" y="1409"/>
              <a:ext cx="25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Chain 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E456AC6E-C50F-BDD1-F556-58AF284C9C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6" y="442"/>
              <a:ext cx="218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2">
              <a:extLst>
                <a:ext uri="{FF2B5EF4-FFF2-40B4-BE49-F238E27FC236}">
                  <a16:creationId xmlns:a16="http://schemas.microsoft.com/office/drawing/2014/main" id="{7C94A2D2-D8A1-207D-B309-8BCF648F92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5" y="1385"/>
              <a:ext cx="177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3">
              <a:extLst>
                <a:ext uri="{FF2B5EF4-FFF2-40B4-BE49-F238E27FC236}">
                  <a16:creationId xmlns:a16="http://schemas.microsoft.com/office/drawing/2014/main" id="{C1B83703-3515-2FA3-939F-0517E5EC6A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6" y="2311"/>
              <a:ext cx="225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9520B9C4-2B9C-523E-7FEF-BC2369F93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" y="880"/>
              <a:ext cx="1486" cy="11"/>
            </a:xfrm>
            <a:custGeom>
              <a:avLst/>
              <a:gdLst>
                <a:gd name="T0" fmla="*/ 93 w 2973"/>
                <a:gd name="T1" fmla="*/ 0 h 22"/>
                <a:gd name="T2" fmla="*/ 0 w 2973"/>
                <a:gd name="T3" fmla="*/ 22 h 22"/>
                <a:gd name="T4" fmla="*/ 162 w 2973"/>
                <a:gd name="T5" fmla="*/ 0 h 22"/>
                <a:gd name="T6" fmla="*/ 255 w 2973"/>
                <a:gd name="T7" fmla="*/ 22 h 22"/>
                <a:gd name="T8" fmla="*/ 162 w 2973"/>
                <a:gd name="T9" fmla="*/ 0 h 22"/>
                <a:gd name="T10" fmla="*/ 419 w 2973"/>
                <a:gd name="T11" fmla="*/ 0 h 22"/>
                <a:gd name="T12" fmla="*/ 326 w 2973"/>
                <a:gd name="T13" fmla="*/ 22 h 22"/>
                <a:gd name="T14" fmla="*/ 488 w 2973"/>
                <a:gd name="T15" fmla="*/ 0 h 22"/>
                <a:gd name="T16" fmla="*/ 581 w 2973"/>
                <a:gd name="T17" fmla="*/ 22 h 22"/>
                <a:gd name="T18" fmla="*/ 488 w 2973"/>
                <a:gd name="T19" fmla="*/ 0 h 22"/>
                <a:gd name="T20" fmla="*/ 743 w 2973"/>
                <a:gd name="T21" fmla="*/ 0 h 22"/>
                <a:gd name="T22" fmla="*/ 650 w 2973"/>
                <a:gd name="T23" fmla="*/ 22 h 22"/>
                <a:gd name="T24" fmla="*/ 813 w 2973"/>
                <a:gd name="T25" fmla="*/ 0 h 22"/>
                <a:gd name="T26" fmla="*/ 906 w 2973"/>
                <a:gd name="T27" fmla="*/ 22 h 22"/>
                <a:gd name="T28" fmla="*/ 813 w 2973"/>
                <a:gd name="T29" fmla="*/ 0 h 22"/>
                <a:gd name="T30" fmla="*/ 1069 w 2973"/>
                <a:gd name="T31" fmla="*/ 0 h 22"/>
                <a:gd name="T32" fmla="*/ 976 w 2973"/>
                <a:gd name="T33" fmla="*/ 22 h 22"/>
                <a:gd name="T34" fmla="*/ 1138 w 2973"/>
                <a:gd name="T35" fmla="*/ 0 h 22"/>
                <a:gd name="T36" fmla="*/ 1231 w 2973"/>
                <a:gd name="T37" fmla="*/ 22 h 22"/>
                <a:gd name="T38" fmla="*/ 1138 w 2973"/>
                <a:gd name="T39" fmla="*/ 0 h 22"/>
                <a:gd name="T40" fmla="*/ 1394 w 2973"/>
                <a:gd name="T41" fmla="*/ 0 h 22"/>
                <a:gd name="T42" fmla="*/ 1301 w 2973"/>
                <a:gd name="T43" fmla="*/ 22 h 22"/>
                <a:gd name="T44" fmla="*/ 1463 w 2973"/>
                <a:gd name="T45" fmla="*/ 0 h 22"/>
                <a:gd name="T46" fmla="*/ 1556 w 2973"/>
                <a:gd name="T47" fmla="*/ 22 h 22"/>
                <a:gd name="T48" fmla="*/ 1463 w 2973"/>
                <a:gd name="T49" fmla="*/ 0 h 22"/>
                <a:gd name="T50" fmla="*/ 1719 w 2973"/>
                <a:gd name="T51" fmla="*/ 0 h 22"/>
                <a:gd name="T52" fmla="*/ 1626 w 2973"/>
                <a:gd name="T53" fmla="*/ 22 h 22"/>
                <a:gd name="T54" fmla="*/ 1789 w 2973"/>
                <a:gd name="T55" fmla="*/ 0 h 22"/>
                <a:gd name="T56" fmla="*/ 1882 w 2973"/>
                <a:gd name="T57" fmla="*/ 22 h 22"/>
                <a:gd name="T58" fmla="*/ 1789 w 2973"/>
                <a:gd name="T59" fmla="*/ 0 h 22"/>
                <a:gd name="T60" fmla="*/ 2044 w 2973"/>
                <a:gd name="T61" fmla="*/ 0 h 22"/>
                <a:gd name="T62" fmla="*/ 1951 w 2973"/>
                <a:gd name="T63" fmla="*/ 22 h 22"/>
                <a:gd name="T64" fmla="*/ 2113 w 2973"/>
                <a:gd name="T65" fmla="*/ 0 h 22"/>
                <a:gd name="T66" fmla="*/ 2206 w 2973"/>
                <a:gd name="T67" fmla="*/ 22 h 22"/>
                <a:gd name="T68" fmla="*/ 2113 w 2973"/>
                <a:gd name="T69" fmla="*/ 0 h 22"/>
                <a:gd name="T70" fmla="*/ 2369 w 2973"/>
                <a:gd name="T71" fmla="*/ 0 h 22"/>
                <a:gd name="T72" fmla="*/ 2277 w 2973"/>
                <a:gd name="T73" fmla="*/ 22 h 22"/>
                <a:gd name="T74" fmla="*/ 2439 w 2973"/>
                <a:gd name="T75" fmla="*/ 0 h 22"/>
                <a:gd name="T76" fmla="*/ 2532 w 2973"/>
                <a:gd name="T77" fmla="*/ 22 h 22"/>
                <a:gd name="T78" fmla="*/ 2439 w 2973"/>
                <a:gd name="T79" fmla="*/ 0 h 22"/>
                <a:gd name="T80" fmla="*/ 2694 w 2973"/>
                <a:gd name="T81" fmla="*/ 0 h 22"/>
                <a:gd name="T82" fmla="*/ 2601 w 2973"/>
                <a:gd name="T83" fmla="*/ 22 h 22"/>
                <a:gd name="T84" fmla="*/ 2763 w 2973"/>
                <a:gd name="T85" fmla="*/ 0 h 22"/>
                <a:gd name="T86" fmla="*/ 2856 w 2973"/>
                <a:gd name="T87" fmla="*/ 22 h 22"/>
                <a:gd name="T88" fmla="*/ 2763 w 2973"/>
                <a:gd name="T89" fmla="*/ 0 h 22"/>
                <a:gd name="T90" fmla="*/ 2973 w 2973"/>
                <a:gd name="T91" fmla="*/ 0 h 22"/>
                <a:gd name="T92" fmla="*/ 2927 w 2973"/>
                <a:gd name="T9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3" h="22">
                  <a:moveTo>
                    <a:pt x="0" y="0"/>
                  </a:moveTo>
                  <a:lnTo>
                    <a:pt x="93" y="0"/>
                  </a:lnTo>
                  <a:lnTo>
                    <a:pt x="93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2"/>
                  </a:lnTo>
                  <a:lnTo>
                    <a:pt x="162" y="22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9" y="0"/>
                  </a:lnTo>
                  <a:lnTo>
                    <a:pt x="419" y="22"/>
                  </a:lnTo>
                  <a:lnTo>
                    <a:pt x="326" y="22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2"/>
                  </a:lnTo>
                  <a:lnTo>
                    <a:pt x="488" y="22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2"/>
                  </a:lnTo>
                  <a:lnTo>
                    <a:pt x="650" y="22"/>
                  </a:lnTo>
                  <a:lnTo>
                    <a:pt x="650" y="0"/>
                  </a:lnTo>
                  <a:close/>
                  <a:moveTo>
                    <a:pt x="813" y="0"/>
                  </a:moveTo>
                  <a:lnTo>
                    <a:pt x="906" y="0"/>
                  </a:lnTo>
                  <a:lnTo>
                    <a:pt x="906" y="22"/>
                  </a:lnTo>
                  <a:lnTo>
                    <a:pt x="813" y="22"/>
                  </a:lnTo>
                  <a:lnTo>
                    <a:pt x="813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2"/>
                  </a:lnTo>
                  <a:lnTo>
                    <a:pt x="976" y="22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2"/>
                  </a:lnTo>
                  <a:lnTo>
                    <a:pt x="1138" y="22"/>
                  </a:lnTo>
                  <a:lnTo>
                    <a:pt x="1138" y="0"/>
                  </a:lnTo>
                  <a:close/>
                  <a:moveTo>
                    <a:pt x="1301" y="0"/>
                  </a:moveTo>
                  <a:lnTo>
                    <a:pt x="1394" y="0"/>
                  </a:lnTo>
                  <a:lnTo>
                    <a:pt x="1394" y="22"/>
                  </a:lnTo>
                  <a:lnTo>
                    <a:pt x="1301" y="22"/>
                  </a:lnTo>
                  <a:lnTo>
                    <a:pt x="1301" y="0"/>
                  </a:lnTo>
                  <a:close/>
                  <a:moveTo>
                    <a:pt x="1463" y="0"/>
                  </a:moveTo>
                  <a:lnTo>
                    <a:pt x="1556" y="0"/>
                  </a:lnTo>
                  <a:lnTo>
                    <a:pt x="1556" y="22"/>
                  </a:lnTo>
                  <a:lnTo>
                    <a:pt x="1463" y="22"/>
                  </a:lnTo>
                  <a:lnTo>
                    <a:pt x="1463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2"/>
                  </a:lnTo>
                  <a:lnTo>
                    <a:pt x="1626" y="22"/>
                  </a:lnTo>
                  <a:lnTo>
                    <a:pt x="1626" y="0"/>
                  </a:lnTo>
                  <a:close/>
                  <a:moveTo>
                    <a:pt x="1789" y="0"/>
                  </a:moveTo>
                  <a:lnTo>
                    <a:pt x="1882" y="0"/>
                  </a:lnTo>
                  <a:lnTo>
                    <a:pt x="1882" y="22"/>
                  </a:lnTo>
                  <a:lnTo>
                    <a:pt x="1789" y="22"/>
                  </a:lnTo>
                  <a:lnTo>
                    <a:pt x="1789" y="0"/>
                  </a:lnTo>
                  <a:close/>
                  <a:moveTo>
                    <a:pt x="1951" y="0"/>
                  </a:moveTo>
                  <a:lnTo>
                    <a:pt x="2044" y="0"/>
                  </a:lnTo>
                  <a:lnTo>
                    <a:pt x="2044" y="22"/>
                  </a:lnTo>
                  <a:lnTo>
                    <a:pt x="1951" y="22"/>
                  </a:lnTo>
                  <a:lnTo>
                    <a:pt x="1951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2"/>
                  </a:lnTo>
                  <a:lnTo>
                    <a:pt x="2113" y="22"/>
                  </a:lnTo>
                  <a:lnTo>
                    <a:pt x="2113" y="0"/>
                  </a:lnTo>
                  <a:close/>
                  <a:moveTo>
                    <a:pt x="2277" y="0"/>
                  </a:moveTo>
                  <a:lnTo>
                    <a:pt x="2369" y="0"/>
                  </a:lnTo>
                  <a:lnTo>
                    <a:pt x="2369" y="22"/>
                  </a:lnTo>
                  <a:lnTo>
                    <a:pt x="2277" y="22"/>
                  </a:lnTo>
                  <a:lnTo>
                    <a:pt x="2277" y="0"/>
                  </a:lnTo>
                  <a:close/>
                  <a:moveTo>
                    <a:pt x="2439" y="0"/>
                  </a:moveTo>
                  <a:lnTo>
                    <a:pt x="2532" y="0"/>
                  </a:lnTo>
                  <a:lnTo>
                    <a:pt x="2532" y="22"/>
                  </a:lnTo>
                  <a:lnTo>
                    <a:pt x="2439" y="22"/>
                  </a:lnTo>
                  <a:lnTo>
                    <a:pt x="2439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2"/>
                  </a:lnTo>
                  <a:lnTo>
                    <a:pt x="2601" y="22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2"/>
                  </a:lnTo>
                  <a:lnTo>
                    <a:pt x="2763" y="22"/>
                  </a:lnTo>
                  <a:lnTo>
                    <a:pt x="2763" y="0"/>
                  </a:lnTo>
                  <a:close/>
                  <a:moveTo>
                    <a:pt x="2927" y="0"/>
                  </a:moveTo>
                  <a:lnTo>
                    <a:pt x="2973" y="0"/>
                  </a:lnTo>
                  <a:lnTo>
                    <a:pt x="2973" y="22"/>
                  </a:lnTo>
                  <a:lnTo>
                    <a:pt x="2927" y="22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60F49B2D-BDE2-E1F6-97AA-7536EE1BB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1" y="1382"/>
              <a:ext cx="1487" cy="11"/>
            </a:xfrm>
            <a:custGeom>
              <a:avLst/>
              <a:gdLst>
                <a:gd name="T0" fmla="*/ 93 w 2972"/>
                <a:gd name="T1" fmla="*/ 0 h 23"/>
                <a:gd name="T2" fmla="*/ 0 w 2972"/>
                <a:gd name="T3" fmla="*/ 23 h 23"/>
                <a:gd name="T4" fmla="*/ 162 w 2972"/>
                <a:gd name="T5" fmla="*/ 0 h 23"/>
                <a:gd name="T6" fmla="*/ 255 w 2972"/>
                <a:gd name="T7" fmla="*/ 23 h 23"/>
                <a:gd name="T8" fmla="*/ 162 w 2972"/>
                <a:gd name="T9" fmla="*/ 0 h 23"/>
                <a:gd name="T10" fmla="*/ 418 w 2972"/>
                <a:gd name="T11" fmla="*/ 0 h 23"/>
                <a:gd name="T12" fmla="*/ 326 w 2972"/>
                <a:gd name="T13" fmla="*/ 23 h 23"/>
                <a:gd name="T14" fmla="*/ 488 w 2972"/>
                <a:gd name="T15" fmla="*/ 0 h 23"/>
                <a:gd name="T16" fmla="*/ 581 w 2972"/>
                <a:gd name="T17" fmla="*/ 23 h 23"/>
                <a:gd name="T18" fmla="*/ 488 w 2972"/>
                <a:gd name="T19" fmla="*/ 0 h 23"/>
                <a:gd name="T20" fmla="*/ 743 w 2972"/>
                <a:gd name="T21" fmla="*/ 0 h 23"/>
                <a:gd name="T22" fmla="*/ 650 w 2972"/>
                <a:gd name="T23" fmla="*/ 23 h 23"/>
                <a:gd name="T24" fmla="*/ 812 w 2972"/>
                <a:gd name="T25" fmla="*/ 0 h 23"/>
                <a:gd name="T26" fmla="*/ 905 w 2972"/>
                <a:gd name="T27" fmla="*/ 23 h 23"/>
                <a:gd name="T28" fmla="*/ 812 w 2972"/>
                <a:gd name="T29" fmla="*/ 0 h 23"/>
                <a:gd name="T30" fmla="*/ 1069 w 2972"/>
                <a:gd name="T31" fmla="*/ 0 h 23"/>
                <a:gd name="T32" fmla="*/ 976 w 2972"/>
                <a:gd name="T33" fmla="*/ 23 h 23"/>
                <a:gd name="T34" fmla="*/ 1138 w 2972"/>
                <a:gd name="T35" fmla="*/ 0 h 23"/>
                <a:gd name="T36" fmla="*/ 1231 w 2972"/>
                <a:gd name="T37" fmla="*/ 23 h 23"/>
                <a:gd name="T38" fmla="*/ 1138 w 2972"/>
                <a:gd name="T39" fmla="*/ 0 h 23"/>
                <a:gd name="T40" fmla="*/ 1393 w 2972"/>
                <a:gd name="T41" fmla="*/ 0 h 23"/>
                <a:gd name="T42" fmla="*/ 1300 w 2972"/>
                <a:gd name="T43" fmla="*/ 23 h 23"/>
                <a:gd name="T44" fmla="*/ 1462 w 2972"/>
                <a:gd name="T45" fmla="*/ 0 h 23"/>
                <a:gd name="T46" fmla="*/ 1555 w 2972"/>
                <a:gd name="T47" fmla="*/ 23 h 23"/>
                <a:gd name="T48" fmla="*/ 1462 w 2972"/>
                <a:gd name="T49" fmla="*/ 0 h 23"/>
                <a:gd name="T50" fmla="*/ 1719 w 2972"/>
                <a:gd name="T51" fmla="*/ 0 h 23"/>
                <a:gd name="T52" fmla="*/ 1626 w 2972"/>
                <a:gd name="T53" fmla="*/ 23 h 23"/>
                <a:gd name="T54" fmla="*/ 1788 w 2972"/>
                <a:gd name="T55" fmla="*/ 0 h 23"/>
                <a:gd name="T56" fmla="*/ 1881 w 2972"/>
                <a:gd name="T57" fmla="*/ 23 h 23"/>
                <a:gd name="T58" fmla="*/ 1788 w 2972"/>
                <a:gd name="T59" fmla="*/ 0 h 23"/>
                <a:gd name="T60" fmla="*/ 2043 w 2972"/>
                <a:gd name="T61" fmla="*/ 0 h 23"/>
                <a:gd name="T62" fmla="*/ 1950 w 2972"/>
                <a:gd name="T63" fmla="*/ 23 h 23"/>
                <a:gd name="T64" fmla="*/ 2113 w 2972"/>
                <a:gd name="T65" fmla="*/ 0 h 23"/>
                <a:gd name="T66" fmla="*/ 2206 w 2972"/>
                <a:gd name="T67" fmla="*/ 23 h 23"/>
                <a:gd name="T68" fmla="*/ 2113 w 2972"/>
                <a:gd name="T69" fmla="*/ 0 h 23"/>
                <a:gd name="T70" fmla="*/ 2369 w 2972"/>
                <a:gd name="T71" fmla="*/ 0 h 23"/>
                <a:gd name="T72" fmla="*/ 2276 w 2972"/>
                <a:gd name="T73" fmla="*/ 23 h 23"/>
                <a:gd name="T74" fmla="*/ 2438 w 2972"/>
                <a:gd name="T75" fmla="*/ 0 h 23"/>
                <a:gd name="T76" fmla="*/ 2531 w 2972"/>
                <a:gd name="T77" fmla="*/ 23 h 23"/>
                <a:gd name="T78" fmla="*/ 2438 w 2972"/>
                <a:gd name="T79" fmla="*/ 0 h 23"/>
                <a:gd name="T80" fmla="*/ 2694 w 2972"/>
                <a:gd name="T81" fmla="*/ 0 h 23"/>
                <a:gd name="T82" fmla="*/ 2601 w 2972"/>
                <a:gd name="T83" fmla="*/ 23 h 23"/>
                <a:gd name="T84" fmla="*/ 2763 w 2972"/>
                <a:gd name="T85" fmla="*/ 0 h 23"/>
                <a:gd name="T86" fmla="*/ 2856 w 2972"/>
                <a:gd name="T87" fmla="*/ 23 h 23"/>
                <a:gd name="T88" fmla="*/ 2763 w 2972"/>
                <a:gd name="T89" fmla="*/ 0 h 23"/>
                <a:gd name="T90" fmla="*/ 2972 w 2972"/>
                <a:gd name="T91" fmla="*/ 0 h 23"/>
                <a:gd name="T92" fmla="*/ 2926 w 2972"/>
                <a:gd name="T9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2" h="23">
                  <a:moveTo>
                    <a:pt x="0" y="0"/>
                  </a:moveTo>
                  <a:lnTo>
                    <a:pt x="93" y="0"/>
                  </a:lnTo>
                  <a:lnTo>
                    <a:pt x="93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3"/>
                  </a:lnTo>
                  <a:lnTo>
                    <a:pt x="162" y="23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8" y="0"/>
                  </a:lnTo>
                  <a:lnTo>
                    <a:pt x="418" y="23"/>
                  </a:lnTo>
                  <a:lnTo>
                    <a:pt x="326" y="23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3"/>
                  </a:lnTo>
                  <a:lnTo>
                    <a:pt x="488" y="23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3"/>
                  </a:lnTo>
                  <a:lnTo>
                    <a:pt x="650" y="23"/>
                  </a:lnTo>
                  <a:lnTo>
                    <a:pt x="650" y="0"/>
                  </a:lnTo>
                  <a:close/>
                  <a:moveTo>
                    <a:pt x="812" y="0"/>
                  </a:moveTo>
                  <a:lnTo>
                    <a:pt x="905" y="0"/>
                  </a:lnTo>
                  <a:lnTo>
                    <a:pt x="905" y="23"/>
                  </a:lnTo>
                  <a:lnTo>
                    <a:pt x="812" y="23"/>
                  </a:lnTo>
                  <a:lnTo>
                    <a:pt x="812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3"/>
                  </a:lnTo>
                  <a:lnTo>
                    <a:pt x="976" y="23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3"/>
                  </a:lnTo>
                  <a:lnTo>
                    <a:pt x="1138" y="23"/>
                  </a:lnTo>
                  <a:lnTo>
                    <a:pt x="1138" y="0"/>
                  </a:lnTo>
                  <a:close/>
                  <a:moveTo>
                    <a:pt x="1300" y="0"/>
                  </a:moveTo>
                  <a:lnTo>
                    <a:pt x="1393" y="0"/>
                  </a:lnTo>
                  <a:lnTo>
                    <a:pt x="1393" y="23"/>
                  </a:lnTo>
                  <a:lnTo>
                    <a:pt x="1300" y="23"/>
                  </a:lnTo>
                  <a:lnTo>
                    <a:pt x="1300" y="0"/>
                  </a:lnTo>
                  <a:close/>
                  <a:moveTo>
                    <a:pt x="1462" y="0"/>
                  </a:moveTo>
                  <a:lnTo>
                    <a:pt x="1555" y="0"/>
                  </a:lnTo>
                  <a:lnTo>
                    <a:pt x="1555" y="23"/>
                  </a:lnTo>
                  <a:lnTo>
                    <a:pt x="1462" y="23"/>
                  </a:lnTo>
                  <a:lnTo>
                    <a:pt x="1462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3"/>
                  </a:lnTo>
                  <a:lnTo>
                    <a:pt x="1626" y="23"/>
                  </a:lnTo>
                  <a:lnTo>
                    <a:pt x="1626" y="0"/>
                  </a:lnTo>
                  <a:close/>
                  <a:moveTo>
                    <a:pt x="1788" y="0"/>
                  </a:moveTo>
                  <a:lnTo>
                    <a:pt x="1881" y="0"/>
                  </a:lnTo>
                  <a:lnTo>
                    <a:pt x="1881" y="23"/>
                  </a:lnTo>
                  <a:lnTo>
                    <a:pt x="1788" y="23"/>
                  </a:lnTo>
                  <a:lnTo>
                    <a:pt x="1788" y="0"/>
                  </a:lnTo>
                  <a:close/>
                  <a:moveTo>
                    <a:pt x="1950" y="0"/>
                  </a:moveTo>
                  <a:lnTo>
                    <a:pt x="2043" y="0"/>
                  </a:lnTo>
                  <a:lnTo>
                    <a:pt x="2043" y="23"/>
                  </a:lnTo>
                  <a:lnTo>
                    <a:pt x="1950" y="23"/>
                  </a:lnTo>
                  <a:lnTo>
                    <a:pt x="1950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3"/>
                  </a:lnTo>
                  <a:lnTo>
                    <a:pt x="2113" y="23"/>
                  </a:lnTo>
                  <a:lnTo>
                    <a:pt x="2113" y="0"/>
                  </a:lnTo>
                  <a:close/>
                  <a:moveTo>
                    <a:pt x="2276" y="0"/>
                  </a:moveTo>
                  <a:lnTo>
                    <a:pt x="2369" y="0"/>
                  </a:lnTo>
                  <a:lnTo>
                    <a:pt x="2369" y="23"/>
                  </a:lnTo>
                  <a:lnTo>
                    <a:pt x="2276" y="23"/>
                  </a:lnTo>
                  <a:lnTo>
                    <a:pt x="2276" y="0"/>
                  </a:lnTo>
                  <a:close/>
                  <a:moveTo>
                    <a:pt x="2438" y="0"/>
                  </a:moveTo>
                  <a:lnTo>
                    <a:pt x="2531" y="0"/>
                  </a:lnTo>
                  <a:lnTo>
                    <a:pt x="2531" y="23"/>
                  </a:lnTo>
                  <a:lnTo>
                    <a:pt x="2438" y="23"/>
                  </a:lnTo>
                  <a:lnTo>
                    <a:pt x="2438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3"/>
                  </a:lnTo>
                  <a:lnTo>
                    <a:pt x="2601" y="23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3"/>
                  </a:lnTo>
                  <a:lnTo>
                    <a:pt x="2763" y="23"/>
                  </a:lnTo>
                  <a:lnTo>
                    <a:pt x="2763" y="0"/>
                  </a:lnTo>
                  <a:close/>
                  <a:moveTo>
                    <a:pt x="2926" y="0"/>
                  </a:moveTo>
                  <a:lnTo>
                    <a:pt x="2972" y="0"/>
                  </a:lnTo>
                  <a:lnTo>
                    <a:pt x="2972" y="23"/>
                  </a:lnTo>
                  <a:lnTo>
                    <a:pt x="2926" y="23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D4F0BF61-2EA3-B6D3-73B3-2E583DAFE8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" y="443"/>
              <a:ext cx="1486" cy="12"/>
            </a:xfrm>
            <a:custGeom>
              <a:avLst/>
              <a:gdLst>
                <a:gd name="T0" fmla="*/ 93 w 2973"/>
                <a:gd name="T1" fmla="*/ 0 h 22"/>
                <a:gd name="T2" fmla="*/ 0 w 2973"/>
                <a:gd name="T3" fmla="*/ 22 h 22"/>
                <a:gd name="T4" fmla="*/ 162 w 2973"/>
                <a:gd name="T5" fmla="*/ 0 h 22"/>
                <a:gd name="T6" fmla="*/ 255 w 2973"/>
                <a:gd name="T7" fmla="*/ 22 h 22"/>
                <a:gd name="T8" fmla="*/ 162 w 2973"/>
                <a:gd name="T9" fmla="*/ 0 h 22"/>
                <a:gd name="T10" fmla="*/ 419 w 2973"/>
                <a:gd name="T11" fmla="*/ 0 h 22"/>
                <a:gd name="T12" fmla="*/ 326 w 2973"/>
                <a:gd name="T13" fmla="*/ 22 h 22"/>
                <a:gd name="T14" fmla="*/ 488 w 2973"/>
                <a:gd name="T15" fmla="*/ 0 h 22"/>
                <a:gd name="T16" fmla="*/ 581 w 2973"/>
                <a:gd name="T17" fmla="*/ 22 h 22"/>
                <a:gd name="T18" fmla="*/ 488 w 2973"/>
                <a:gd name="T19" fmla="*/ 0 h 22"/>
                <a:gd name="T20" fmla="*/ 743 w 2973"/>
                <a:gd name="T21" fmla="*/ 0 h 22"/>
                <a:gd name="T22" fmla="*/ 650 w 2973"/>
                <a:gd name="T23" fmla="*/ 22 h 22"/>
                <a:gd name="T24" fmla="*/ 813 w 2973"/>
                <a:gd name="T25" fmla="*/ 0 h 22"/>
                <a:gd name="T26" fmla="*/ 906 w 2973"/>
                <a:gd name="T27" fmla="*/ 22 h 22"/>
                <a:gd name="T28" fmla="*/ 813 w 2973"/>
                <a:gd name="T29" fmla="*/ 0 h 22"/>
                <a:gd name="T30" fmla="*/ 1069 w 2973"/>
                <a:gd name="T31" fmla="*/ 0 h 22"/>
                <a:gd name="T32" fmla="*/ 976 w 2973"/>
                <a:gd name="T33" fmla="*/ 22 h 22"/>
                <a:gd name="T34" fmla="*/ 1138 w 2973"/>
                <a:gd name="T35" fmla="*/ 0 h 22"/>
                <a:gd name="T36" fmla="*/ 1231 w 2973"/>
                <a:gd name="T37" fmla="*/ 22 h 22"/>
                <a:gd name="T38" fmla="*/ 1138 w 2973"/>
                <a:gd name="T39" fmla="*/ 0 h 22"/>
                <a:gd name="T40" fmla="*/ 1394 w 2973"/>
                <a:gd name="T41" fmla="*/ 0 h 22"/>
                <a:gd name="T42" fmla="*/ 1301 w 2973"/>
                <a:gd name="T43" fmla="*/ 22 h 22"/>
                <a:gd name="T44" fmla="*/ 1463 w 2973"/>
                <a:gd name="T45" fmla="*/ 0 h 22"/>
                <a:gd name="T46" fmla="*/ 1556 w 2973"/>
                <a:gd name="T47" fmla="*/ 22 h 22"/>
                <a:gd name="T48" fmla="*/ 1463 w 2973"/>
                <a:gd name="T49" fmla="*/ 0 h 22"/>
                <a:gd name="T50" fmla="*/ 1719 w 2973"/>
                <a:gd name="T51" fmla="*/ 0 h 22"/>
                <a:gd name="T52" fmla="*/ 1626 w 2973"/>
                <a:gd name="T53" fmla="*/ 22 h 22"/>
                <a:gd name="T54" fmla="*/ 1789 w 2973"/>
                <a:gd name="T55" fmla="*/ 0 h 22"/>
                <a:gd name="T56" fmla="*/ 1882 w 2973"/>
                <a:gd name="T57" fmla="*/ 22 h 22"/>
                <a:gd name="T58" fmla="*/ 1789 w 2973"/>
                <a:gd name="T59" fmla="*/ 0 h 22"/>
                <a:gd name="T60" fmla="*/ 2044 w 2973"/>
                <a:gd name="T61" fmla="*/ 0 h 22"/>
                <a:gd name="T62" fmla="*/ 1951 w 2973"/>
                <a:gd name="T63" fmla="*/ 22 h 22"/>
                <a:gd name="T64" fmla="*/ 2113 w 2973"/>
                <a:gd name="T65" fmla="*/ 0 h 22"/>
                <a:gd name="T66" fmla="*/ 2206 w 2973"/>
                <a:gd name="T67" fmla="*/ 22 h 22"/>
                <a:gd name="T68" fmla="*/ 2113 w 2973"/>
                <a:gd name="T69" fmla="*/ 0 h 22"/>
                <a:gd name="T70" fmla="*/ 2369 w 2973"/>
                <a:gd name="T71" fmla="*/ 0 h 22"/>
                <a:gd name="T72" fmla="*/ 2277 w 2973"/>
                <a:gd name="T73" fmla="*/ 22 h 22"/>
                <a:gd name="T74" fmla="*/ 2439 w 2973"/>
                <a:gd name="T75" fmla="*/ 0 h 22"/>
                <a:gd name="T76" fmla="*/ 2532 w 2973"/>
                <a:gd name="T77" fmla="*/ 22 h 22"/>
                <a:gd name="T78" fmla="*/ 2439 w 2973"/>
                <a:gd name="T79" fmla="*/ 0 h 22"/>
                <a:gd name="T80" fmla="*/ 2694 w 2973"/>
                <a:gd name="T81" fmla="*/ 0 h 22"/>
                <a:gd name="T82" fmla="*/ 2601 w 2973"/>
                <a:gd name="T83" fmla="*/ 22 h 22"/>
                <a:gd name="T84" fmla="*/ 2763 w 2973"/>
                <a:gd name="T85" fmla="*/ 0 h 22"/>
                <a:gd name="T86" fmla="*/ 2856 w 2973"/>
                <a:gd name="T87" fmla="*/ 22 h 22"/>
                <a:gd name="T88" fmla="*/ 2763 w 2973"/>
                <a:gd name="T89" fmla="*/ 0 h 22"/>
                <a:gd name="T90" fmla="*/ 2973 w 2973"/>
                <a:gd name="T91" fmla="*/ 0 h 22"/>
                <a:gd name="T92" fmla="*/ 2927 w 2973"/>
                <a:gd name="T9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3" h="22">
                  <a:moveTo>
                    <a:pt x="0" y="0"/>
                  </a:moveTo>
                  <a:lnTo>
                    <a:pt x="93" y="0"/>
                  </a:lnTo>
                  <a:lnTo>
                    <a:pt x="93" y="22"/>
                  </a:lnTo>
                  <a:lnTo>
                    <a:pt x="0" y="22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2"/>
                  </a:lnTo>
                  <a:lnTo>
                    <a:pt x="162" y="22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9" y="0"/>
                  </a:lnTo>
                  <a:lnTo>
                    <a:pt x="419" y="22"/>
                  </a:lnTo>
                  <a:lnTo>
                    <a:pt x="326" y="22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2"/>
                  </a:lnTo>
                  <a:lnTo>
                    <a:pt x="488" y="22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2"/>
                  </a:lnTo>
                  <a:lnTo>
                    <a:pt x="650" y="22"/>
                  </a:lnTo>
                  <a:lnTo>
                    <a:pt x="650" y="0"/>
                  </a:lnTo>
                  <a:close/>
                  <a:moveTo>
                    <a:pt x="813" y="0"/>
                  </a:moveTo>
                  <a:lnTo>
                    <a:pt x="906" y="0"/>
                  </a:lnTo>
                  <a:lnTo>
                    <a:pt x="906" y="22"/>
                  </a:lnTo>
                  <a:lnTo>
                    <a:pt x="813" y="22"/>
                  </a:lnTo>
                  <a:lnTo>
                    <a:pt x="813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2"/>
                  </a:lnTo>
                  <a:lnTo>
                    <a:pt x="976" y="22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2"/>
                  </a:lnTo>
                  <a:lnTo>
                    <a:pt x="1138" y="22"/>
                  </a:lnTo>
                  <a:lnTo>
                    <a:pt x="1138" y="0"/>
                  </a:lnTo>
                  <a:close/>
                  <a:moveTo>
                    <a:pt x="1301" y="0"/>
                  </a:moveTo>
                  <a:lnTo>
                    <a:pt x="1394" y="0"/>
                  </a:lnTo>
                  <a:lnTo>
                    <a:pt x="1394" y="22"/>
                  </a:lnTo>
                  <a:lnTo>
                    <a:pt x="1301" y="22"/>
                  </a:lnTo>
                  <a:lnTo>
                    <a:pt x="1301" y="0"/>
                  </a:lnTo>
                  <a:close/>
                  <a:moveTo>
                    <a:pt x="1463" y="0"/>
                  </a:moveTo>
                  <a:lnTo>
                    <a:pt x="1556" y="0"/>
                  </a:lnTo>
                  <a:lnTo>
                    <a:pt x="1556" y="22"/>
                  </a:lnTo>
                  <a:lnTo>
                    <a:pt x="1463" y="22"/>
                  </a:lnTo>
                  <a:lnTo>
                    <a:pt x="1463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2"/>
                  </a:lnTo>
                  <a:lnTo>
                    <a:pt x="1626" y="22"/>
                  </a:lnTo>
                  <a:lnTo>
                    <a:pt x="1626" y="0"/>
                  </a:lnTo>
                  <a:close/>
                  <a:moveTo>
                    <a:pt x="1789" y="0"/>
                  </a:moveTo>
                  <a:lnTo>
                    <a:pt x="1882" y="0"/>
                  </a:lnTo>
                  <a:lnTo>
                    <a:pt x="1882" y="22"/>
                  </a:lnTo>
                  <a:lnTo>
                    <a:pt x="1789" y="22"/>
                  </a:lnTo>
                  <a:lnTo>
                    <a:pt x="1789" y="0"/>
                  </a:lnTo>
                  <a:close/>
                  <a:moveTo>
                    <a:pt x="1951" y="0"/>
                  </a:moveTo>
                  <a:lnTo>
                    <a:pt x="2044" y="0"/>
                  </a:lnTo>
                  <a:lnTo>
                    <a:pt x="2044" y="22"/>
                  </a:lnTo>
                  <a:lnTo>
                    <a:pt x="1951" y="22"/>
                  </a:lnTo>
                  <a:lnTo>
                    <a:pt x="1951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2"/>
                  </a:lnTo>
                  <a:lnTo>
                    <a:pt x="2113" y="22"/>
                  </a:lnTo>
                  <a:lnTo>
                    <a:pt x="2113" y="0"/>
                  </a:lnTo>
                  <a:close/>
                  <a:moveTo>
                    <a:pt x="2277" y="0"/>
                  </a:moveTo>
                  <a:lnTo>
                    <a:pt x="2369" y="0"/>
                  </a:lnTo>
                  <a:lnTo>
                    <a:pt x="2369" y="22"/>
                  </a:lnTo>
                  <a:lnTo>
                    <a:pt x="2277" y="22"/>
                  </a:lnTo>
                  <a:lnTo>
                    <a:pt x="2277" y="0"/>
                  </a:lnTo>
                  <a:close/>
                  <a:moveTo>
                    <a:pt x="2439" y="0"/>
                  </a:moveTo>
                  <a:lnTo>
                    <a:pt x="2532" y="0"/>
                  </a:lnTo>
                  <a:lnTo>
                    <a:pt x="2532" y="22"/>
                  </a:lnTo>
                  <a:lnTo>
                    <a:pt x="2439" y="22"/>
                  </a:lnTo>
                  <a:lnTo>
                    <a:pt x="2439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2"/>
                  </a:lnTo>
                  <a:lnTo>
                    <a:pt x="2601" y="22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2"/>
                  </a:lnTo>
                  <a:lnTo>
                    <a:pt x="2763" y="22"/>
                  </a:lnTo>
                  <a:lnTo>
                    <a:pt x="2763" y="0"/>
                  </a:lnTo>
                  <a:close/>
                  <a:moveTo>
                    <a:pt x="2927" y="0"/>
                  </a:moveTo>
                  <a:lnTo>
                    <a:pt x="2973" y="0"/>
                  </a:lnTo>
                  <a:lnTo>
                    <a:pt x="2973" y="22"/>
                  </a:lnTo>
                  <a:lnTo>
                    <a:pt x="2927" y="22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103498CB-2EB3-9D43-535B-AA21CDA1B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" y="2311"/>
              <a:ext cx="1486" cy="11"/>
            </a:xfrm>
            <a:custGeom>
              <a:avLst/>
              <a:gdLst>
                <a:gd name="T0" fmla="*/ 93 w 2973"/>
                <a:gd name="T1" fmla="*/ 0 h 23"/>
                <a:gd name="T2" fmla="*/ 0 w 2973"/>
                <a:gd name="T3" fmla="*/ 23 h 23"/>
                <a:gd name="T4" fmla="*/ 162 w 2973"/>
                <a:gd name="T5" fmla="*/ 0 h 23"/>
                <a:gd name="T6" fmla="*/ 255 w 2973"/>
                <a:gd name="T7" fmla="*/ 23 h 23"/>
                <a:gd name="T8" fmla="*/ 162 w 2973"/>
                <a:gd name="T9" fmla="*/ 0 h 23"/>
                <a:gd name="T10" fmla="*/ 419 w 2973"/>
                <a:gd name="T11" fmla="*/ 0 h 23"/>
                <a:gd name="T12" fmla="*/ 326 w 2973"/>
                <a:gd name="T13" fmla="*/ 23 h 23"/>
                <a:gd name="T14" fmla="*/ 488 w 2973"/>
                <a:gd name="T15" fmla="*/ 0 h 23"/>
                <a:gd name="T16" fmla="*/ 581 w 2973"/>
                <a:gd name="T17" fmla="*/ 23 h 23"/>
                <a:gd name="T18" fmla="*/ 488 w 2973"/>
                <a:gd name="T19" fmla="*/ 0 h 23"/>
                <a:gd name="T20" fmla="*/ 743 w 2973"/>
                <a:gd name="T21" fmla="*/ 0 h 23"/>
                <a:gd name="T22" fmla="*/ 650 w 2973"/>
                <a:gd name="T23" fmla="*/ 23 h 23"/>
                <a:gd name="T24" fmla="*/ 813 w 2973"/>
                <a:gd name="T25" fmla="*/ 0 h 23"/>
                <a:gd name="T26" fmla="*/ 906 w 2973"/>
                <a:gd name="T27" fmla="*/ 23 h 23"/>
                <a:gd name="T28" fmla="*/ 813 w 2973"/>
                <a:gd name="T29" fmla="*/ 0 h 23"/>
                <a:gd name="T30" fmla="*/ 1069 w 2973"/>
                <a:gd name="T31" fmla="*/ 0 h 23"/>
                <a:gd name="T32" fmla="*/ 976 w 2973"/>
                <a:gd name="T33" fmla="*/ 23 h 23"/>
                <a:gd name="T34" fmla="*/ 1138 w 2973"/>
                <a:gd name="T35" fmla="*/ 0 h 23"/>
                <a:gd name="T36" fmla="*/ 1231 w 2973"/>
                <a:gd name="T37" fmla="*/ 23 h 23"/>
                <a:gd name="T38" fmla="*/ 1138 w 2973"/>
                <a:gd name="T39" fmla="*/ 0 h 23"/>
                <a:gd name="T40" fmla="*/ 1394 w 2973"/>
                <a:gd name="T41" fmla="*/ 0 h 23"/>
                <a:gd name="T42" fmla="*/ 1301 w 2973"/>
                <a:gd name="T43" fmla="*/ 23 h 23"/>
                <a:gd name="T44" fmla="*/ 1463 w 2973"/>
                <a:gd name="T45" fmla="*/ 0 h 23"/>
                <a:gd name="T46" fmla="*/ 1556 w 2973"/>
                <a:gd name="T47" fmla="*/ 23 h 23"/>
                <a:gd name="T48" fmla="*/ 1463 w 2973"/>
                <a:gd name="T49" fmla="*/ 0 h 23"/>
                <a:gd name="T50" fmla="*/ 1719 w 2973"/>
                <a:gd name="T51" fmla="*/ 0 h 23"/>
                <a:gd name="T52" fmla="*/ 1626 w 2973"/>
                <a:gd name="T53" fmla="*/ 23 h 23"/>
                <a:gd name="T54" fmla="*/ 1789 w 2973"/>
                <a:gd name="T55" fmla="*/ 0 h 23"/>
                <a:gd name="T56" fmla="*/ 1882 w 2973"/>
                <a:gd name="T57" fmla="*/ 23 h 23"/>
                <a:gd name="T58" fmla="*/ 1789 w 2973"/>
                <a:gd name="T59" fmla="*/ 0 h 23"/>
                <a:gd name="T60" fmla="*/ 2044 w 2973"/>
                <a:gd name="T61" fmla="*/ 0 h 23"/>
                <a:gd name="T62" fmla="*/ 1951 w 2973"/>
                <a:gd name="T63" fmla="*/ 23 h 23"/>
                <a:gd name="T64" fmla="*/ 2113 w 2973"/>
                <a:gd name="T65" fmla="*/ 0 h 23"/>
                <a:gd name="T66" fmla="*/ 2206 w 2973"/>
                <a:gd name="T67" fmla="*/ 23 h 23"/>
                <a:gd name="T68" fmla="*/ 2113 w 2973"/>
                <a:gd name="T69" fmla="*/ 0 h 23"/>
                <a:gd name="T70" fmla="*/ 2369 w 2973"/>
                <a:gd name="T71" fmla="*/ 0 h 23"/>
                <a:gd name="T72" fmla="*/ 2277 w 2973"/>
                <a:gd name="T73" fmla="*/ 23 h 23"/>
                <a:gd name="T74" fmla="*/ 2439 w 2973"/>
                <a:gd name="T75" fmla="*/ 0 h 23"/>
                <a:gd name="T76" fmla="*/ 2532 w 2973"/>
                <a:gd name="T77" fmla="*/ 23 h 23"/>
                <a:gd name="T78" fmla="*/ 2439 w 2973"/>
                <a:gd name="T79" fmla="*/ 0 h 23"/>
                <a:gd name="T80" fmla="*/ 2694 w 2973"/>
                <a:gd name="T81" fmla="*/ 0 h 23"/>
                <a:gd name="T82" fmla="*/ 2601 w 2973"/>
                <a:gd name="T83" fmla="*/ 23 h 23"/>
                <a:gd name="T84" fmla="*/ 2763 w 2973"/>
                <a:gd name="T85" fmla="*/ 0 h 23"/>
                <a:gd name="T86" fmla="*/ 2856 w 2973"/>
                <a:gd name="T87" fmla="*/ 23 h 23"/>
                <a:gd name="T88" fmla="*/ 2763 w 2973"/>
                <a:gd name="T89" fmla="*/ 0 h 23"/>
                <a:gd name="T90" fmla="*/ 2973 w 2973"/>
                <a:gd name="T91" fmla="*/ 0 h 23"/>
                <a:gd name="T92" fmla="*/ 2927 w 2973"/>
                <a:gd name="T9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73" h="23">
                  <a:moveTo>
                    <a:pt x="0" y="0"/>
                  </a:moveTo>
                  <a:lnTo>
                    <a:pt x="93" y="0"/>
                  </a:lnTo>
                  <a:lnTo>
                    <a:pt x="93" y="23"/>
                  </a:lnTo>
                  <a:lnTo>
                    <a:pt x="0" y="23"/>
                  </a:lnTo>
                  <a:lnTo>
                    <a:pt x="0" y="0"/>
                  </a:lnTo>
                  <a:close/>
                  <a:moveTo>
                    <a:pt x="162" y="0"/>
                  </a:moveTo>
                  <a:lnTo>
                    <a:pt x="255" y="0"/>
                  </a:lnTo>
                  <a:lnTo>
                    <a:pt x="255" y="23"/>
                  </a:lnTo>
                  <a:lnTo>
                    <a:pt x="162" y="23"/>
                  </a:lnTo>
                  <a:lnTo>
                    <a:pt x="162" y="0"/>
                  </a:lnTo>
                  <a:close/>
                  <a:moveTo>
                    <a:pt x="326" y="0"/>
                  </a:moveTo>
                  <a:lnTo>
                    <a:pt x="419" y="0"/>
                  </a:lnTo>
                  <a:lnTo>
                    <a:pt x="419" y="23"/>
                  </a:lnTo>
                  <a:lnTo>
                    <a:pt x="326" y="23"/>
                  </a:lnTo>
                  <a:lnTo>
                    <a:pt x="326" y="0"/>
                  </a:lnTo>
                  <a:close/>
                  <a:moveTo>
                    <a:pt x="488" y="0"/>
                  </a:moveTo>
                  <a:lnTo>
                    <a:pt x="581" y="0"/>
                  </a:lnTo>
                  <a:lnTo>
                    <a:pt x="581" y="23"/>
                  </a:lnTo>
                  <a:lnTo>
                    <a:pt x="488" y="23"/>
                  </a:lnTo>
                  <a:lnTo>
                    <a:pt x="488" y="0"/>
                  </a:lnTo>
                  <a:close/>
                  <a:moveTo>
                    <a:pt x="650" y="0"/>
                  </a:moveTo>
                  <a:lnTo>
                    <a:pt x="743" y="0"/>
                  </a:lnTo>
                  <a:lnTo>
                    <a:pt x="743" y="23"/>
                  </a:lnTo>
                  <a:lnTo>
                    <a:pt x="650" y="23"/>
                  </a:lnTo>
                  <a:lnTo>
                    <a:pt x="650" y="0"/>
                  </a:lnTo>
                  <a:close/>
                  <a:moveTo>
                    <a:pt x="813" y="0"/>
                  </a:moveTo>
                  <a:lnTo>
                    <a:pt x="906" y="0"/>
                  </a:lnTo>
                  <a:lnTo>
                    <a:pt x="906" y="23"/>
                  </a:lnTo>
                  <a:lnTo>
                    <a:pt x="813" y="23"/>
                  </a:lnTo>
                  <a:lnTo>
                    <a:pt x="813" y="0"/>
                  </a:lnTo>
                  <a:close/>
                  <a:moveTo>
                    <a:pt x="976" y="0"/>
                  </a:moveTo>
                  <a:lnTo>
                    <a:pt x="1069" y="0"/>
                  </a:lnTo>
                  <a:lnTo>
                    <a:pt x="1069" y="23"/>
                  </a:lnTo>
                  <a:lnTo>
                    <a:pt x="976" y="23"/>
                  </a:lnTo>
                  <a:lnTo>
                    <a:pt x="976" y="0"/>
                  </a:lnTo>
                  <a:close/>
                  <a:moveTo>
                    <a:pt x="1138" y="0"/>
                  </a:moveTo>
                  <a:lnTo>
                    <a:pt x="1231" y="0"/>
                  </a:lnTo>
                  <a:lnTo>
                    <a:pt x="1231" y="23"/>
                  </a:lnTo>
                  <a:lnTo>
                    <a:pt x="1138" y="23"/>
                  </a:lnTo>
                  <a:lnTo>
                    <a:pt x="1138" y="0"/>
                  </a:lnTo>
                  <a:close/>
                  <a:moveTo>
                    <a:pt x="1301" y="0"/>
                  </a:moveTo>
                  <a:lnTo>
                    <a:pt x="1394" y="0"/>
                  </a:lnTo>
                  <a:lnTo>
                    <a:pt x="1394" y="23"/>
                  </a:lnTo>
                  <a:lnTo>
                    <a:pt x="1301" y="23"/>
                  </a:lnTo>
                  <a:lnTo>
                    <a:pt x="1301" y="0"/>
                  </a:lnTo>
                  <a:close/>
                  <a:moveTo>
                    <a:pt x="1463" y="0"/>
                  </a:moveTo>
                  <a:lnTo>
                    <a:pt x="1556" y="0"/>
                  </a:lnTo>
                  <a:lnTo>
                    <a:pt x="1556" y="23"/>
                  </a:lnTo>
                  <a:lnTo>
                    <a:pt x="1463" y="23"/>
                  </a:lnTo>
                  <a:lnTo>
                    <a:pt x="1463" y="0"/>
                  </a:lnTo>
                  <a:close/>
                  <a:moveTo>
                    <a:pt x="1626" y="0"/>
                  </a:moveTo>
                  <a:lnTo>
                    <a:pt x="1719" y="0"/>
                  </a:lnTo>
                  <a:lnTo>
                    <a:pt x="1719" y="23"/>
                  </a:lnTo>
                  <a:lnTo>
                    <a:pt x="1626" y="23"/>
                  </a:lnTo>
                  <a:lnTo>
                    <a:pt x="1626" y="0"/>
                  </a:lnTo>
                  <a:close/>
                  <a:moveTo>
                    <a:pt x="1789" y="0"/>
                  </a:moveTo>
                  <a:lnTo>
                    <a:pt x="1882" y="0"/>
                  </a:lnTo>
                  <a:lnTo>
                    <a:pt x="1882" y="23"/>
                  </a:lnTo>
                  <a:lnTo>
                    <a:pt x="1789" y="23"/>
                  </a:lnTo>
                  <a:lnTo>
                    <a:pt x="1789" y="0"/>
                  </a:lnTo>
                  <a:close/>
                  <a:moveTo>
                    <a:pt x="1951" y="0"/>
                  </a:moveTo>
                  <a:lnTo>
                    <a:pt x="2044" y="0"/>
                  </a:lnTo>
                  <a:lnTo>
                    <a:pt x="2044" y="23"/>
                  </a:lnTo>
                  <a:lnTo>
                    <a:pt x="1951" y="23"/>
                  </a:lnTo>
                  <a:lnTo>
                    <a:pt x="1951" y="0"/>
                  </a:lnTo>
                  <a:close/>
                  <a:moveTo>
                    <a:pt x="2113" y="0"/>
                  </a:moveTo>
                  <a:lnTo>
                    <a:pt x="2206" y="0"/>
                  </a:lnTo>
                  <a:lnTo>
                    <a:pt x="2206" y="23"/>
                  </a:lnTo>
                  <a:lnTo>
                    <a:pt x="2113" y="23"/>
                  </a:lnTo>
                  <a:lnTo>
                    <a:pt x="2113" y="0"/>
                  </a:lnTo>
                  <a:close/>
                  <a:moveTo>
                    <a:pt x="2277" y="0"/>
                  </a:moveTo>
                  <a:lnTo>
                    <a:pt x="2369" y="0"/>
                  </a:lnTo>
                  <a:lnTo>
                    <a:pt x="2369" y="23"/>
                  </a:lnTo>
                  <a:lnTo>
                    <a:pt x="2277" y="23"/>
                  </a:lnTo>
                  <a:lnTo>
                    <a:pt x="2277" y="0"/>
                  </a:lnTo>
                  <a:close/>
                  <a:moveTo>
                    <a:pt x="2439" y="0"/>
                  </a:moveTo>
                  <a:lnTo>
                    <a:pt x="2532" y="0"/>
                  </a:lnTo>
                  <a:lnTo>
                    <a:pt x="2532" y="23"/>
                  </a:lnTo>
                  <a:lnTo>
                    <a:pt x="2439" y="23"/>
                  </a:lnTo>
                  <a:lnTo>
                    <a:pt x="2439" y="0"/>
                  </a:lnTo>
                  <a:close/>
                  <a:moveTo>
                    <a:pt x="2601" y="0"/>
                  </a:moveTo>
                  <a:lnTo>
                    <a:pt x="2694" y="0"/>
                  </a:lnTo>
                  <a:lnTo>
                    <a:pt x="2694" y="23"/>
                  </a:lnTo>
                  <a:lnTo>
                    <a:pt x="2601" y="23"/>
                  </a:lnTo>
                  <a:lnTo>
                    <a:pt x="2601" y="0"/>
                  </a:lnTo>
                  <a:close/>
                  <a:moveTo>
                    <a:pt x="2763" y="0"/>
                  </a:moveTo>
                  <a:lnTo>
                    <a:pt x="2856" y="0"/>
                  </a:lnTo>
                  <a:lnTo>
                    <a:pt x="2856" y="23"/>
                  </a:lnTo>
                  <a:lnTo>
                    <a:pt x="2763" y="23"/>
                  </a:lnTo>
                  <a:lnTo>
                    <a:pt x="2763" y="0"/>
                  </a:lnTo>
                  <a:close/>
                  <a:moveTo>
                    <a:pt x="2927" y="0"/>
                  </a:moveTo>
                  <a:lnTo>
                    <a:pt x="2973" y="0"/>
                  </a:lnTo>
                  <a:lnTo>
                    <a:pt x="2973" y="23"/>
                  </a:lnTo>
                  <a:lnTo>
                    <a:pt x="2927" y="23"/>
                  </a:lnTo>
                  <a:lnTo>
                    <a:pt x="2927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F6BE8F9-FB8F-2CB5-C65A-2692AE807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482"/>
              <a:ext cx="62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Outer membrane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7A71032-3261-E655-CE27-1B61889D9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889"/>
              <a:ext cx="61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Diffusion region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30">
              <a:extLst>
                <a:ext uri="{FF2B5EF4-FFF2-40B4-BE49-F238E27FC236}">
                  <a16:creationId xmlns:a16="http://schemas.microsoft.com/office/drawing/2014/main" id="{53F6D359-E65A-EEA8-09BF-F620E431F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209"/>
              <a:ext cx="618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Cytosolic region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31">
              <a:extLst>
                <a:ext uri="{FF2B5EF4-FFF2-40B4-BE49-F238E27FC236}">
                  <a16:creationId xmlns:a16="http://schemas.microsoft.com/office/drawing/2014/main" id="{0AB06BF3-28F9-5679-AC34-6E71DD14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407"/>
              <a:ext cx="681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Plasma membrane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85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>
            <a:extLst>
              <a:ext uri="{FF2B5EF4-FFF2-40B4-BE49-F238E27FC236}">
                <a16:creationId xmlns:a16="http://schemas.microsoft.com/office/drawing/2014/main" id="{298F76F0-BD8C-4B2B-C02D-B743E2324CCD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B66803-62C0-0FC8-3BE8-2B7A85640D03}"/>
              </a:ext>
            </a:extLst>
          </p:cNvPr>
          <p:cNvSpPr txBox="1"/>
          <p:nvPr/>
        </p:nvSpPr>
        <p:spPr>
          <a:xfrm>
            <a:off x="1891903" y="14613"/>
            <a:ext cx="840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conversion: Challenges &amp; Solutions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8BD6628-D0E4-3803-EE39-7403DC5708E6}"/>
              </a:ext>
            </a:extLst>
          </p:cNvPr>
          <p:cNvGrpSpPr/>
          <p:nvPr/>
        </p:nvGrpSpPr>
        <p:grpSpPr>
          <a:xfrm>
            <a:off x="3790084" y="634045"/>
            <a:ext cx="5219692" cy="1427558"/>
            <a:chOff x="5686400" y="1372644"/>
            <a:chExt cx="5219692" cy="14275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22CDBF-1F56-EA78-E8E3-D649FC6E5B4C}"/>
                </a:ext>
              </a:extLst>
            </p:cNvPr>
            <p:cNvGrpSpPr/>
            <p:nvPr/>
          </p:nvGrpSpPr>
          <p:grpSpPr>
            <a:xfrm>
              <a:off x="8874855" y="1792660"/>
              <a:ext cx="1907418" cy="952152"/>
              <a:chOff x="9393273" y="1734068"/>
              <a:chExt cx="1414109" cy="687098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78F86C2-DAF0-DD3F-7564-C2F73708794A}"/>
                  </a:ext>
                </a:extLst>
              </p:cNvPr>
              <p:cNvSpPr/>
              <p:nvPr/>
            </p:nvSpPr>
            <p:spPr>
              <a:xfrm>
                <a:off x="10565097" y="1788850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9D08173-52C1-FF45-C913-C9DCE812C0AF}"/>
                  </a:ext>
                </a:extLst>
              </p:cNvPr>
              <p:cNvSpPr/>
              <p:nvPr/>
            </p:nvSpPr>
            <p:spPr>
              <a:xfrm>
                <a:off x="10293815" y="1756912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4A30A94-D671-8A0F-8A1A-FE7A4B63FD64}"/>
                  </a:ext>
                </a:extLst>
              </p:cNvPr>
              <p:cNvSpPr/>
              <p:nvPr/>
            </p:nvSpPr>
            <p:spPr>
              <a:xfrm>
                <a:off x="10003145" y="1734068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CA84AD0-4398-A6F5-2FC1-7D2B9C532A48}"/>
                  </a:ext>
                </a:extLst>
              </p:cNvPr>
              <p:cNvSpPr/>
              <p:nvPr/>
            </p:nvSpPr>
            <p:spPr>
              <a:xfrm>
                <a:off x="9773101" y="1820648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C82F9A2-6831-4B2C-C9F7-C28907EECCFD}"/>
                  </a:ext>
                </a:extLst>
              </p:cNvPr>
              <p:cNvSpPr/>
              <p:nvPr/>
            </p:nvSpPr>
            <p:spPr>
              <a:xfrm>
                <a:off x="9589657" y="1828238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B25C97-0B18-A46B-D095-BCF8AF33CC58}"/>
                  </a:ext>
                </a:extLst>
              </p:cNvPr>
              <p:cNvSpPr/>
              <p:nvPr/>
            </p:nvSpPr>
            <p:spPr>
              <a:xfrm rot="12910323">
                <a:off x="10368713" y="1848862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7478AE1-0F73-6716-A99A-FB15D519DF7F}"/>
                  </a:ext>
                </a:extLst>
              </p:cNvPr>
              <p:cNvSpPr/>
              <p:nvPr/>
            </p:nvSpPr>
            <p:spPr>
              <a:xfrm rot="12910323">
                <a:off x="10097431" y="1816924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475BC1D-2D5B-C09B-68D8-83EB93A2E992}"/>
                  </a:ext>
                </a:extLst>
              </p:cNvPr>
              <p:cNvSpPr/>
              <p:nvPr/>
            </p:nvSpPr>
            <p:spPr>
              <a:xfrm rot="12910323">
                <a:off x="9806761" y="1794080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FD5C3CD-7D7D-ED94-0967-E0341ECCCB9D}"/>
                  </a:ext>
                </a:extLst>
              </p:cNvPr>
              <p:cNvSpPr/>
              <p:nvPr/>
            </p:nvSpPr>
            <p:spPr>
              <a:xfrm rot="12910323">
                <a:off x="9576717" y="1880660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3D7AD86-1965-1578-0E92-D4AE6C0CC1F0}"/>
                  </a:ext>
                </a:extLst>
              </p:cNvPr>
              <p:cNvSpPr/>
              <p:nvPr/>
            </p:nvSpPr>
            <p:spPr>
              <a:xfrm rot="12910323">
                <a:off x="9393273" y="1888250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8FC5072-7B78-14D7-54BB-F252414AD4E3}"/>
                  </a:ext>
                </a:extLst>
              </p:cNvPr>
              <p:cNvSpPr/>
              <p:nvPr/>
            </p:nvSpPr>
            <p:spPr>
              <a:xfrm>
                <a:off x="9399064" y="2069031"/>
                <a:ext cx="1408318" cy="35213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77C210-DC3B-CA6A-BAC1-4DCFD39BBA1E}"/>
                  </a:ext>
                </a:extLst>
              </p:cNvPr>
              <p:cNvSpPr/>
              <p:nvPr/>
            </p:nvSpPr>
            <p:spPr>
              <a:xfrm>
                <a:off x="10551037" y="2012998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2D80002-0F2B-CB80-74A0-EB1A9EAA4A03}"/>
                  </a:ext>
                </a:extLst>
              </p:cNvPr>
              <p:cNvSpPr/>
              <p:nvPr/>
            </p:nvSpPr>
            <p:spPr>
              <a:xfrm>
                <a:off x="10279755" y="1981060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11F2F39-8E94-C246-6108-7E7194D1DCDB}"/>
                  </a:ext>
                </a:extLst>
              </p:cNvPr>
              <p:cNvSpPr/>
              <p:nvPr/>
            </p:nvSpPr>
            <p:spPr>
              <a:xfrm>
                <a:off x="9989085" y="1958216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C14CF12-16F8-601E-8D68-1FFF5CED7CF4}"/>
                  </a:ext>
                </a:extLst>
              </p:cNvPr>
              <p:cNvSpPr/>
              <p:nvPr/>
            </p:nvSpPr>
            <p:spPr>
              <a:xfrm>
                <a:off x="9759041" y="2044796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0E2E2F7-0E08-B81E-F444-8AA3094337CE}"/>
                  </a:ext>
                </a:extLst>
              </p:cNvPr>
              <p:cNvSpPr/>
              <p:nvPr/>
            </p:nvSpPr>
            <p:spPr>
              <a:xfrm>
                <a:off x="9575597" y="2052386"/>
                <a:ext cx="236955" cy="15170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29E3AC-A779-A216-0D6C-CC6FA441B613}"/>
                </a:ext>
              </a:extLst>
            </p:cNvPr>
            <p:cNvSpPr txBox="1"/>
            <p:nvPr/>
          </p:nvSpPr>
          <p:spPr>
            <a:xfrm>
              <a:off x="5686400" y="1567186"/>
              <a:ext cx="2994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Surface encapsulated biofilm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528A7E-9971-4C9C-FD00-89846D463ABA}"/>
                </a:ext>
              </a:extLst>
            </p:cNvPr>
            <p:cNvCxnSpPr>
              <a:cxnSpLocks/>
            </p:cNvCxnSpPr>
            <p:nvPr/>
          </p:nvCxnSpPr>
          <p:spPr>
            <a:xfrm>
              <a:off x="9299555" y="1675930"/>
              <a:ext cx="0" cy="3430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76E34D-57B8-8E06-3D84-4BB48B746818}"/>
                </a:ext>
              </a:extLst>
            </p:cNvPr>
            <p:cNvSpPr txBox="1"/>
            <p:nvPr/>
          </p:nvSpPr>
          <p:spPr>
            <a:xfrm>
              <a:off x="8606137" y="1372644"/>
              <a:ext cx="9151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trap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A0067C8-BB67-0AE9-0B67-F325625AA4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46993" y="1418643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8417D-7D95-7E9D-0B74-01E875391FED}"/>
                </a:ext>
              </a:extLst>
            </p:cNvPr>
            <p:cNvSpPr txBox="1"/>
            <p:nvPr/>
          </p:nvSpPr>
          <p:spPr>
            <a:xfrm>
              <a:off x="9758850" y="1497776"/>
              <a:ext cx="1073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Solubility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93D9058-669A-9DC6-2BE6-B01F7CB185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56119" y="1503928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2100F9-A22E-F872-5FB2-627E4CBFB408}"/>
                </a:ext>
              </a:extLst>
            </p:cNvPr>
            <p:cNvSpPr txBox="1"/>
            <p:nvPr/>
          </p:nvSpPr>
          <p:spPr>
            <a:xfrm>
              <a:off x="8388746" y="2424628"/>
              <a:ext cx="1290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Liquid Phase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9B9B2A-B19E-BB92-8FD1-90AC352889CF}"/>
                </a:ext>
              </a:extLst>
            </p:cNvPr>
            <p:cNvSpPr txBox="1"/>
            <p:nvPr/>
          </p:nvSpPr>
          <p:spPr>
            <a:xfrm>
              <a:off x="9970546" y="2461648"/>
              <a:ext cx="9355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Surface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1A31FD-4611-D27D-9DAA-FCD0D3932FAA}"/>
                </a:ext>
              </a:extLst>
            </p:cNvPr>
            <p:cNvSpPr txBox="1"/>
            <p:nvPr/>
          </p:nvSpPr>
          <p:spPr>
            <a:xfrm>
              <a:off x="5798237" y="1918656"/>
              <a:ext cx="26605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 in </a:t>
              </a:r>
              <a:r>
                <a:rPr lang="en-US" sz="14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1400" baseline="-250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</a:t>
              </a:r>
              <a:endParaRPr lang="en-US" sz="14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cell density (maturation)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Possible large scale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D0C64EB-B286-7431-DD27-8D11E3084D53}"/>
              </a:ext>
            </a:extLst>
          </p:cNvPr>
          <p:cNvGrpSpPr/>
          <p:nvPr/>
        </p:nvGrpSpPr>
        <p:grpSpPr>
          <a:xfrm>
            <a:off x="6350877" y="5450108"/>
            <a:ext cx="4588744" cy="1346674"/>
            <a:chOff x="5590383" y="5242690"/>
            <a:chExt cx="4588744" cy="134667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E57A33-5390-4001-DB91-56E974EBCDDA}"/>
                </a:ext>
              </a:extLst>
            </p:cNvPr>
            <p:cNvSpPr txBox="1"/>
            <p:nvPr/>
          </p:nvSpPr>
          <p:spPr>
            <a:xfrm>
              <a:off x="5590383" y="5242690"/>
              <a:ext cx="2441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Heterotrophic consortia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3CCB79D-0E5B-2E58-E53D-DE6D1BC1D20B}"/>
                </a:ext>
              </a:extLst>
            </p:cNvPr>
            <p:cNvSpPr/>
            <p:nvPr/>
          </p:nvSpPr>
          <p:spPr>
            <a:xfrm>
              <a:off x="8473665" y="5989796"/>
              <a:ext cx="522799" cy="26309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F2CE566-68E3-9B93-232F-19CB57A440D2}"/>
                </a:ext>
              </a:extLst>
            </p:cNvPr>
            <p:cNvSpPr/>
            <p:nvPr/>
          </p:nvSpPr>
          <p:spPr>
            <a:xfrm>
              <a:off x="8735064" y="5858248"/>
              <a:ext cx="522799" cy="263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778F8E1-34C0-8FD4-90A9-63D3A124CC53}"/>
                </a:ext>
              </a:extLst>
            </p:cNvPr>
            <p:cNvSpPr/>
            <p:nvPr/>
          </p:nvSpPr>
          <p:spPr>
            <a:xfrm>
              <a:off x="8900428" y="6055570"/>
              <a:ext cx="522799" cy="26309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BF73F7E-4D23-C205-858A-77AA943DA6CF}"/>
                </a:ext>
              </a:extLst>
            </p:cNvPr>
            <p:cNvSpPr/>
            <p:nvPr/>
          </p:nvSpPr>
          <p:spPr>
            <a:xfrm>
              <a:off x="9253672" y="5858248"/>
              <a:ext cx="522799" cy="26309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78CEEB0-0DCC-1B10-B5CA-111E25CFCE15}"/>
                </a:ext>
              </a:extLst>
            </p:cNvPr>
            <p:cNvSpPr/>
            <p:nvPr/>
          </p:nvSpPr>
          <p:spPr>
            <a:xfrm>
              <a:off x="9272159" y="6104387"/>
              <a:ext cx="522799" cy="263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21E22FD-6211-CF8B-2BB4-09F5BE8FCED8}"/>
                </a:ext>
              </a:extLst>
            </p:cNvPr>
            <p:cNvSpPr/>
            <p:nvPr/>
          </p:nvSpPr>
          <p:spPr>
            <a:xfrm>
              <a:off x="8666678" y="6198075"/>
              <a:ext cx="522799" cy="2630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ECA2E1A-8E1D-CD7F-86B2-3405AEB43329}"/>
                </a:ext>
              </a:extLst>
            </p:cNvPr>
            <p:cNvSpPr/>
            <p:nvPr/>
          </p:nvSpPr>
          <p:spPr>
            <a:xfrm>
              <a:off x="9656328" y="6137547"/>
              <a:ext cx="522799" cy="26309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39EE626-C8FD-44A5-6891-A8BA18BEB0A6}"/>
                </a:ext>
              </a:extLst>
            </p:cNvPr>
            <p:cNvSpPr/>
            <p:nvPr/>
          </p:nvSpPr>
          <p:spPr>
            <a:xfrm>
              <a:off x="9609873" y="5874828"/>
              <a:ext cx="522799" cy="26309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/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8C3468-6FE8-6B87-41DC-308E1E25FD0F}"/>
                </a:ext>
              </a:extLst>
            </p:cNvPr>
            <p:cNvSpPr txBox="1"/>
            <p:nvPr/>
          </p:nvSpPr>
          <p:spPr>
            <a:xfrm>
              <a:off x="8199745" y="5378971"/>
              <a:ext cx="86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3E5383C4-DAFF-4179-71C6-476D1E828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2089" y="5375079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235C28-5EEE-15BD-372F-6DEDB6AA0DCA}"/>
                </a:ext>
              </a:extLst>
            </p:cNvPr>
            <p:cNvSpPr txBox="1"/>
            <p:nvPr/>
          </p:nvSpPr>
          <p:spPr>
            <a:xfrm>
              <a:off x="9448236" y="5342127"/>
              <a:ext cx="5482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781E704-5BEF-B3F4-2357-5F4BFFD4FA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95104" y="5379879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B187312-EC14-5323-C216-78F686181A7A}"/>
                </a:ext>
              </a:extLst>
            </p:cNvPr>
            <p:cNvSpPr txBox="1"/>
            <p:nvPr/>
          </p:nvSpPr>
          <p:spPr>
            <a:xfrm>
              <a:off x="5737760" y="5635257"/>
              <a:ext cx="24619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Cyanobacteria and methanotrophic consortia increases methane uptake rate as reported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853E053-29E7-C144-D64A-5A23B939472C}"/>
              </a:ext>
            </a:extLst>
          </p:cNvPr>
          <p:cNvGrpSpPr/>
          <p:nvPr/>
        </p:nvGrpSpPr>
        <p:grpSpPr>
          <a:xfrm>
            <a:off x="3995262" y="3650975"/>
            <a:ext cx="5681410" cy="1732262"/>
            <a:chOff x="5737760" y="2772577"/>
            <a:chExt cx="5681410" cy="17322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869809-841F-B1EA-C90F-A3BA317F9156}"/>
                </a:ext>
              </a:extLst>
            </p:cNvPr>
            <p:cNvSpPr txBox="1"/>
            <p:nvPr/>
          </p:nvSpPr>
          <p:spPr>
            <a:xfrm>
              <a:off x="5737760" y="2856627"/>
              <a:ext cx="21349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Genetic engineering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6B2FECD-E601-74AE-2441-04FB9B2C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49307" y="2772577"/>
              <a:ext cx="1089616" cy="158054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AE72338-98FC-E895-5D92-F0A8B62AFF30}"/>
                </a:ext>
              </a:extLst>
            </p:cNvPr>
            <p:cNvSpPr txBox="1"/>
            <p:nvPr/>
          </p:nvSpPr>
          <p:spPr>
            <a:xfrm>
              <a:off x="9120280" y="3009818"/>
              <a:ext cx="12907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ATGCCAATCCT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172476-5E10-1BA2-71FD-78E279055581}"/>
                </a:ext>
              </a:extLst>
            </p:cNvPr>
            <p:cNvSpPr txBox="1"/>
            <p:nvPr/>
          </p:nvSpPr>
          <p:spPr>
            <a:xfrm>
              <a:off x="9138923" y="3404469"/>
              <a:ext cx="13182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ATGGGAATCCT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A4DAB8F-0008-85D1-B66E-2680648D6232}"/>
                </a:ext>
              </a:extLst>
            </p:cNvPr>
            <p:cNvCxnSpPr/>
            <p:nvPr/>
          </p:nvCxnSpPr>
          <p:spPr>
            <a:xfrm>
              <a:off x="9570447" y="3207443"/>
              <a:ext cx="0" cy="26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E9F3FA4-6ADA-3534-09FE-1B009DA0B41E}"/>
                </a:ext>
              </a:extLst>
            </p:cNvPr>
            <p:cNvCxnSpPr/>
            <p:nvPr/>
          </p:nvCxnSpPr>
          <p:spPr>
            <a:xfrm>
              <a:off x="9673687" y="3192690"/>
              <a:ext cx="0" cy="26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47F78CD-0073-D881-F332-641717400269}"/>
                </a:ext>
              </a:extLst>
            </p:cNvPr>
            <p:cNvCxnSpPr/>
            <p:nvPr/>
          </p:nvCxnSpPr>
          <p:spPr>
            <a:xfrm>
              <a:off x="9762175" y="3202531"/>
              <a:ext cx="0" cy="26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E00261A-89EA-624D-9C17-155F726B88FE}"/>
                </a:ext>
              </a:extLst>
            </p:cNvPr>
            <p:cNvSpPr txBox="1"/>
            <p:nvPr/>
          </p:nvSpPr>
          <p:spPr>
            <a:xfrm>
              <a:off x="10359280" y="2972089"/>
              <a:ext cx="719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(WT)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016ED5-64EA-BC0A-6A0A-50A2E37237EF}"/>
                </a:ext>
              </a:extLst>
            </p:cNvPr>
            <p:cNvSpPr txBox="1"/>
            <p:nvPr/>
          </p:nvSpPr>
          <p:spPr>
            <a:xfrm>
              <a:off x="10343612" y="3350151"/>
              <a:ext cx="973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(Mutant)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EF45DC-FEE8-1A53-42BD-9DBBBE955DD7}"/>
                </a:ext>
              </a:extLst>
            </p:cNvPr>
            <p:cNvSpPr txBox="1"/>
            <p:nvPr/>
          </p:nvSpPr>
          <p:spPr>
            <a:xfrm>
              <a:off x="9081127" y="3922961"/>
              <a:ext cx="760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CH</a:t>
              </a:r>
              <a:r>
                <a:rPr lang="en-US" b="1" baseline="-25000" dirty="0">
                  <a:solidFill>
                    <a:srgbClr val="C00000"/>
                  </a:solidFill>
                </a:rPr>
                <a:t>4 </a:t>
              </a:r>
              <a:r>
                <a:rPr lang="en-US" b="1" dirty="0">
                  <a:solidFill>
                    <a:srgbClr val="C00000"/>
                  </a:solidFill>
                </a:rPr>
                <a:t>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759BDCD-5C0E-3FA8-CDD9-7D1EB760A8FD}"/>
                </a:ext>
              </a:extLst>
            </p:cNvPr>
            <p:cNvSpPr txBox="1"/>
            <p:nvPr/>
          </p:nvSpPr>
          <p:spPr>
            <a:xfrm>
              <a:off x="10449077" y="3918264"/>
              <a:ext cx="970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CH</a:t>
              </a:r>
              <a:r>
                <a:rPr lang="en-US" b="1" baseline="-25000" dirty="0">
                  <a:solidFill>
                    <a:schemeClr val="accent6">
                      <a:lumMod val="50000"/>
                    </a:schemeClr>
                  </a:solidFill>
                </a:rPr>
                <a:t>3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OH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E5520F-A2DB-44B5-878C-0FD1510702A6}"/>
                </a:ext>
              </a:extLst>
            </p:cNvPr>
            <p:cNvSpPr txBox="1"/>
            <p:nvPr/>
          </p:nvSpPr>
          <p:spPr>
            <a:xfrm>
              <a:off x="9614051" y="392259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</a:rPr>
                <a:t>O</a:t>
              </a:r>
              <a:r>
                <a:rPr lang="en-US" b="1" baseline="-25000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33FE0A-5CEB-9DA0-D596-2D7DFF08BAD0}"/>
                </a:ext>
              </a:extLst>
            </p:cNvPr>
            <p:cNvCxnSpPr>
              <a:cxnSpLocks/>
            </p:cNvCxnSpPr>
            <p:nvPr/>
          </p:nvCxnSpPr>
          <p:spPr>
            <a:xfrm>
              <a:off x="9993141" y="4112356"/>
              <a:ext cx="53326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FAECA6-EAF5-4BC6-EC93-DFCE64F8DFBE}"/>
                </a:ext>
              </a:extLst>
            </p:cNvPr>
            <p:cNvSpPr txBox="1"/>
            <p:nvPr/>
          </p:nvSpPr>
          <p:spPr>
            <a:xfrm>
              <a:off x="9905292" y="3744952"/>
              <a:ext cx="368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k</a:t>
              </a:r>
              <a:r>
                <a:rPr lang="en-US" sz="1600" b="1" baseline="-25000" dirty="0"/>
                <a:t>1</a:t>
              </a:r>
              <a:endParaRPr lang="en-US" sz="16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AC86A2-42AE-9746-76C8-354DE3AA5F62}"/>
                </a:ext>
              </a:extLst>
            </p:cNvPr>
            <p:cNvSpPr txBox="1"/>
            <p:nvPr/>
          </p:nvSpPr>
          <p:spPr>
            <a:xfrm>
              <a:off x="9940391" y="4113856"/>
              <a:ext cx="3681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k</a:t>
              </a:r>
              <a:r>
                <a:rPr lang="en-US" sz="1600" b="1" baseline="-25000" dirty="0"/>
                <a:t>2</a:t>
              </a:r>
              <a:endParaRPr lang="en-US" sz="1600" b="1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65718F-9AFD-431E-9763-0E7954B6DF2D}"/>
                </a:ext>
              </a:extLst>
            </p:cNvPr>
            <p:cNvSpPr txBox="1"/>
            <p:nvPr/>
          </p:nvSpPr>
          <p:spPr>
            <a:xfrm>
              <a:off x="10089353" y="3763247"/>
              <a:ext cx="7194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(WT)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A1FAD15-CDA7-F21F-7B86-A284AD7334D6}"/>
                </a:ext>
              </a:extLst>
            </p:cNvPr>
            <p:cNvSpPr txBox="1"/>
            <p:nvPr/>
          </p:nvSpPr>
          <p:spPr>
            <a:xfrm>
              <a:off x="10141295" y="4156166"/>
              <a:ext cx="8488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(Mutant)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06506E8-9C5A-7943-DFCF-896240072B67}"/>
                </a:ext>
              </a:extLst>
            </p:cNvPr>
            <p:cNvSpPr txBox="1"/>
            <p:nvPr/>
          </p:nvSpPr>
          <p:spPr>
            <a:xfrm>
              <a:off x="5842570" y="3280255"/>
              <a:ext cx="24619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Increase enzyme activity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Lowers activation energy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 rate constant (k) becomes high; rate of reaction increases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16091C3F-7D8E-8EA5-A2F4-2777C0023D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922231" y="4227133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7921CF9-58AF-DFE1-3A55-2F399A200F5D}"/>
              </a:ext>
            </a:extLst>
          </p:cNvPr>
          <p:cNvGrpSpPr/>
          <p:nvPr/>
        </p:nvGrpSpPr>
        <p:grpSpPr>
          <a:xfrm>
            <a:off x="6447425" y="2071258"/>
            <a:ext cx="5029944" cy="1604742"/>
            <a:chOff x="5590383" y="567063"/>
            <a:chExt cx="5029944" cy="16047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D3DC0E-162D-EA58-483E-8D034E356592}"/>
                </a:ext>
              </a:extLst>
            </p:cNvPr>
            <p:cNvSpPr txBox="1"/>
            <p:nvPr/>
          </p:nvSpPr>
          <p:spPr>
            <a:xfrm>
              <a:off x="5590383" y="610653"/>
              <a:ext cx="3381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Alteration of copper concentration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8A43770-8AF3-CF8D-69B4-9A53F52E3A6E}"/>
                </a:ext>
              </a:extLst>
            </p:cNvPr>
            <p:cNvSpPr txBox="1"/>
            <p:nvPr/>
          </p:nvSpPr>
          <p:spPr>
            <a:xfrm>
              <a:off x="5692985" y="893428"/>
              <a:ext cx="266054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pMMO has high turnover frequency, and Cu is the cofactor for pMMO, hence Cu increases in media, methane oxidation increases</a:t>
              </a:r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8229E443-F4D6-887F-AAC3-C13DCF16D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6154" y="567063"/>
              <a:ext cx="1782526" cy="1604742"/>
            </a:xfrm>
            <a:prstGeom prst="rect">
              <a:avLst/>
            </a:prstGeom>
          </p:spPr>
        </p:pic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511A432C-BDC5-AC2A-E0F5-A75ACAB576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9630" y="1738078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F2A32513-E042-3D1F-495A-3CDD64B54A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5406" y="1737215"/>
              <a:ext cx="4921" cy="277706"/>
            </a:xfrm>
            <a:prstGeom prst="straightConnector1">
              <a:avLst/>
            </a:prstGeom>
            <a:ln w="571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126C32C-E162-0FFA-4F4E-A8B77F48FA04}"/>
              </a:ext>
            </a:extLst>
          </p:cNvPr>
          <p:cNvGrpSpPr/>
          <p:nvPr/>
        </p:nvGrpSpPr>
        <p:grpSpPr>
          <a:xfrm>
            <a:off x="835010" y="727117"/>
            <a:ext cx="2045134" cy="554539"/>
            <a:chOff x="1157740" y="1265166"/>
            <a:chExt cx="2045134" cy="554539"/>
          </a:xfrm>
        </p:grpSpPr>
        <p:sp>
          <p:nvSpPr>
            <p:cNvPr id="138" name="Arrow: Down 137">
              <a:extLst>
                <a:ext uri="{FF2B5EF4-FFF2-40B4-BE49-F238E27FC236}">
                  <a16:creationId xmlns:a16="http://schemas.microsoft.com/office/drawing/2014/main" id="{72E55B05-B069-0BE1-8D3D-9A4652CD7A2B}"/>
                </a:ext>
              </a:extLst>
            </p:cNvPr>
            <p:cNvSpPr/>
            <p:nvPr/>
          </p:nvSpPr>
          <p:spPr>
            <a:xfrm>
              <a:off x="1157740" y="1326181"/>
              <a:ext cx="2045134" cy="493524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0351A60-2617-C34F-2D34-5D0D77C124E6}"/>
                </a:ext>
              </a:extLst>
            </p:cNvPr>
            <p:cNvSpPr txBox="1"/>
            <p:nvPr/>
          </p:nvSpPr>
          <p:spPr>
            <a:xfrm>
              <a:off x="1600293" y="126516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Biological</a:t>
              </a:r>
            </a:p>
          </p:txBody>
        </p:sp>
      </p:grpSp>
      <p:sp>
        <p:nvSpPr>
          <p:cNvPr id="137" name="Flowchart: Direct Access Storage 136">
            <a:extLst>
              <a:ext uri="{FF2B5EF4-FFF2-40B4-BE49-F238E27FC236}">
                <a16:creationId xmlns:a16="http://schemas.microsoft.com/office/drawing/2014/main" id="{80E3AB9F-2C81-8F4E-EE4C-8CB5FE1E3C1E}"/>
              </a:ext>
            </a:extLst>
          </p:cNvPr>
          <p:cNvSpPr/>
          <p:nvPr/>
        </p:nvSpPr>
        <p:spPr>
          <a:xfrm rot="16200000">
            <a:off x="632935" y="2293619"/>
            <a:ext cx="2492612" cy="2134900"/>
          </a:xfrm>
          <a:prstGeom prst="flowChartMagneticDrum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7244BF6-1A7C-967C-B23A-34666A5DF00F}"/>
              </a:ext>
            </a:extLst>
          </p:cNvPr>
          <p:cNvSpPr/>
          <p:nvPr/>
        </p:nvSpPr>
        <p:spPr>
          <a:xfrm>
            <a:off x="1352937" y="3995225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2C29359-1A2D-0154-36C4-2431324DEAD9}"/>
              </a:ext>
            </a:extLst>
          </p:cNvPr>
          <p:cNvSpPr/>
          <p:nvPr/>
        </p:nvSpPr>
        <p:spPr>
          <a:xfrm>
            <a:off x="1505337" y="4147625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E061FDCD-D6BF-4073-AE24-0EE602B91231}"/>
              </a:ext>
            </a:extLst>
          </p:cNvPr>
          <p:cNvSpPr/>
          <p:nvPr/>
        </p:nvSpPr>
        <p:spPr>
          <a:xfrm>
            <a:off x="1932732" y="4179754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B983E8B-D30E-E013-1264-8285DADD8F61}"/>
              </a:ext>
            </a:extLst>
          </p:cNvPr>
          <p:cNvSpPr/>
          <p:nvPr/>
        </p:nvSpPr>
        <p:spPr>
          <a:xfrm>
            <a:off x="1842937" y="3930832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5369133-525C-D395-5AC5-BC2DFF87B1D7}"/>
              </a:ext>
            </a:extLst>
          </p:cNvPr>
          <p:cNvSpPr/>
          <p:nvPr/>
        </p:nvSpPr>
        <p:spPr>
          <a:xfrm>
            <a:off x="1524541" y="3799284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F8247C9-A70A-4163-14A8-8F7F45D5F5E5}"/>
              </a:ext>
            </a:extLst>
          </p:cNvPr>
          <p:cNvSpPr/>
          <p:nvPr/>
        </p:nvSpPr>
        <p:spPr>
          <a:xfrm>
            <a:off x="1657737" y="4300025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3DFE4374-F6E5-5B92-CFF2-2A9718AA8099}"/>
              </a:ext>
            </a:extLst>
          </p:cNvPr>
          <p:cNvSpPr/>
          <p:nvPr/>
        </p:nvSpPr>
        <p:spPr>
          <a:xfrm>
            <a:off x="2050764" y="3758272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2829C64-E4A5-4BCE-C635-7DCE974F658B}"/>
              </a:ext>
            </a:extLst>
          </p:cNvPr>
          <p:cNvSpPr/>
          <p:nvPr/>
        </p:nvSpPr>
        <p:spPr>
          <a:xfrm>
            <a:off x="2226129" y="4007244"/>
            <a:ext cx="522799" cy="263096"/>
          </a:xfrm>
          <a:prstGeom prst="ellipse">
            <a:avLst/>
          </a:prstGeom>
          <a:solidFill>
            <a:srgbClr val="7030A0"/>
          </a:solidFill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A8606333-765F-A05A-2BDA-D5650DF8E6FA}"/>
              </a:ext>
            </a:extLst>
          </p:cNvPr>
          <p:cNvSpPr/>
          <p:nvPr/>
        </p:nvSpPr>
        <p:spPr>
          <a:xfrm>
            <a:off x="831818" y="1549036"/>
            <a:ext cx="2112206" cy="5736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Direct Access Storage 148">
            <a:extLst>
              <a:ext uri="{FF2B5EF4-FFF2-40B4-BE49-F238E27FC236}">
                <a16:creationId xmlns:a16="http://schemas.microsoft.com/office/drawing/2014/main" id="{E3917B44-E205-81BB-0AE4-884173F95AA4}"/>
              </a:ext>
            </a:extLst>
          </p:cNvPr>
          <p:cNvSpPr/>
          <p:nvPr/>
        </p:nvSpPr>
        <p:spPr>
          <a:xfrm rot="16200000">
            <a:off x="1166539" y="1211662"/>
            <a:ext cx="1420071" cy="2134900"/>
          </a:xfrm>
          <a:prstGeom prst="flowChartMagneticDrum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Connector: Elbow 149">
            <a:extLst>
              <a:ext uri="{FF2B5EF4-FFF2-40B4-BE49-F238E27FC236}">
                <a16:creationId xmlns:a16="http://schemas.microsoft.com/office/drawing/2014/main" id="{C4FBE54D-B8AB-6F24-36F4-A5A77FBCA81F}"/>
              </a:ext>
            </a:extLst>
          </p:cNvPr>
          <p:cNvCxnSpPr>
            <a:cxnSpLocks/>
          </p:cNvCxnSpPr>
          <p:nvPr/>
        </p:nvCxnSpPr>
        <p:spPr>
          <a:xfrm>
            <a:off x="425463" y="1779529"/>
            <a:ext cx="720955" cy="50032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2370C6DB-B992-9F5A-AD6F-CD1146F74085}"/>
              </a:ext>
            </a:extLst>
          </p:cNvPr>
          <p:cNvSpPr txBox="1"/>
          <p:nvPr/>
        </p:nvSpPr>
        <p:spPr>
          <a:xfrm>
            <a:off x="358878" y="13574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</a:t>
            </a:r>
            <a:r>
              <a:rPr lang="en-US" b="1" baseline="-25000" dirty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11764E1-6290-5939-2CEE-EDCA931A84C3}"/>
              </a:ext>
            </a:extLst>
          </p:cNvPr>
          <p:cNvSpPr txBox="1"/>
          <p:nvPr/>
        </p:nvSpPr>
        <p:spPr>
          <a:xfrm>
            <a:off x="376958" y="173986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3" name="Arrow: Down 152">
            <a:extLst>
              <a:ext uri="{FF2B5EF4-FFF2-40B4-BE49-F238E27FC236}">
                <a16:creationId xmlns:a16="http://schemas.microsoft.com/office/drawing/2014/main" id="{467713AE-DBC0-276B-DC5D-CFE51865CAAD}"/>
              </a:ext>
            </a:extLst>
          </p:cNvPr>
          <p:cNvSpPr/>
          <p:nvPr/>
        </p:nvSpPr>
        <p:spPr>
          <a:xfrm>
            <a:off x="967125" y="2657265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Arrow: Down 153">
            <a:extLst>
              <a:ext uri="{FF2B5EF4-FFF2-40B4-BE49-F238E27FC236}">
                <a16:creationId xmlns:a16="http://schemas.microsoft.com/office/drawing/2014/main" id="{DC72D508-71B0-4695-D78C-FCF77199D858}"/>
              </a:ext>
            </a:extLst>
          </p:cNvPr>
          <p:cNvSpPr/>
          <p:nvPr/>
        </p:nvSpPr>
        <p:spPr>
          <a:xfrm>
            <a:off x="1499906" y="2786040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row: Down 154">
            <a:extLst>
              <a:ext uri="{FF2B5EF4-FFF2-40B4-BE49-F238E27FC236}">
                <a16:creationId xmlns:a16="http://schemas.microsoft.com/office/drawing/2014/main" id="{4519A021-EBFC-0D9A-58E8-CF71EEB9ACCC}"/>
              </a:ext>
            </a:extLst>
          </p:cNvPr>
          <p:cNvSpPr/>
          <p:nvPr/>
        </p:nvSpPr>
        <p:spPr>
          <a:xfrm>
            <a:off x="2549484" y="2639170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02ACE23F-90E3-0ED3-1FC5-5704FD6DA037}"/>
              </a:ext>
            </a:extLst>
          </p:cNvPr>
          <p:cNvSpPr/>
          <p:nvPr/>
        </p:nvSpPr>
        <p:spPr>
          <a:xfrm>
            <a:off x="1985828" y="2777419"/>
            <a:ext cx="304335" cy="52359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DD9C756-DF27-BDA8-ABDF-E15AAA3A6B22}"/>
              </a:ext>
            </a:extLst>
          </p:cNvPr>
          <p:cNvSpPr txBox="1"/>
          <p:nvPr/>
        </p:nvSpPr>
        <p:spPr>
          <a:xfrm>
            <a:off x="1709619" y="2111452"/>
            <a:ext cx="120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Gas Phase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BD5345B-26F7-80B6-5B15-E3C27B40B011}"/>
              </a:ext>
            </a:extLst>
          </p:cNvPr>
          <p:cNvSpPr txBox="1"/>
          <p:nvPr/>
        </p:nvSpPr>
        <p:spPr>
          <a:xfrm>
            <a:off x="854515" y="3340459"/>
            <a:ext cx="1290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Liquid Phase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0A12C8C-E29C-41DA-1102-338536F9A750}"/>
              </a:ext>
            </a:extLst>
          </p:cNvPr>
          <p:cNvSpPr txBox="1"/>
          <p:nvPr/>
        </p:nvSpPr>
        <p:spPr>
          <a:xfrm>
            <a:off x="986558" y="2951419"/>
            <a:ext cx="1490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Diffusion, </a:t>
            </a:r>
            <a:r>
              <a:rPr lang="en-US" sz="1600" b="1" dirty="0" err="1"/>
              <a:t>k</a:t>
            </a:r>
            <a:r>
              <a:rPr lang="en-US" sz="1600" b="1" baseline="-25000" dirty="0" err="1"/>
              <a:t>La</a:t>
            </a:r>
            <a:endParaRPr lang="en-US" sz="1600" b="1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98DC393-4D98-B739-4C86-8A12F3F62BC0}"/>
              </a:ext>
            </a:extLst>
          </p:cNvPr>
          <p:cNvSpPr/>
          <p:nvPr/>
        </p:nvSpPr>
        <p:spPr>
          <a:xfrm>
            <a:off x="270042" y="567063"/>
            <a:ext cx="2979938" cy="615441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14D761D-5FD1-76DD-87A4-B5EFAB8BB526}"/>
              </a:ext>
            </a:extLst>
          </p:cNvPr>
          <p:cNvSpPr txBox="1"/>
          <p:nvPr/>
        </p:nvSpPr>
        <p:spPr>
          <a:xfrm>
            <a:off x="414834" y="4877337"/>
            <a:ext cx="2979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400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endParaRPr lang="en-US" sz="14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carbon flux to secondary metabolites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cell density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yield of products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large scale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Unprofitable commercialization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Strain-wise optimization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7FED36C8-0F9B-710E-734C-BA10D55FDF88}"/>
              </a:ext>
            </a:extLst>
          </p:cNvPr>
          <p:cNvSpPr/>
          <p:nvPr/>
        </p:nvSpPr>
        <p:spPr>
          <a:xfrm rot="20344872">
            <a:off x="5696473" y="2231488"/>
            <a:ext cx="972236" cy="48476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Arrow: Right 169">
            <a:extLst>
              <a:ext uri="{FF2B5EF4-FFF2-40B4-BE49-F238E27FC236}">
                <a16:creationId xmlns:a16="http://schemas.microsoft.com/office/drawing/2014/main" id="{72F1E2AF-DCA0-3D03-CFD4-9EDEE1C6EE6D}"/>
              </a:ext>
            </a:extLst>
          </p:cNvPr>
          <p:cNvSpPr/>
          <p:nvPr/>
        </p:nvSpPr>
        <p:spPr>
          <a:xfrm rot="19085873">
            <a:off x="3350180" y="4039628"/>
            <a:ext cx="972236" cy="48476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Slide Number Placeholder 170">
            <a:extLst>
              <a:ext uri="{FF2B5EF4-FFF2-40B4-BE49-F238E27FC236}">
                <a16:creationId xmlns:a16="http://schemas.microsoft.com/office/drawing/2014/main" id="{21910773-9AB9-4542-93AF-DD47338B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A965424-72C5-BAAD-F3A5-5666EB2535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DB9C8-67AE-7942-6194-ED25A7E23FA4}"/>
              </a:ext>
            </a:extLst>
          </p:cNvPr>
          <p:cNvSpPr/>
          <p:nvPr/>
        </p:nvSpPr>
        <p:spPr>
          <a:xfrm>
            <a:off x="3414205" y="3088548"/>
            <a:ext cx="2852703" cy="2686050"/>
          </a:xfrm>
          <a:prstGeom prst="ellipse">
            <a:avLst/>
          </a:prstGeom>
          <a:solidFill>
            <a:srgbClr val="C00000">
              <a:alpha val="18000"/>
            </a:srgb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B1AC01C-0E1B-E426-FC5D-77EBB5A48145}"/>
              </a:ext>
            </a:extLst>
          </p:cNvPr>
          <p:cNvSpPr txBox="1"/>
          <p:nvPr/>
        </p:nvSpPr>
        <p:spPr>
          <a:xfrm>
            <a:off x="3523708" y="613550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marR="0" lvl="1" algn="ctr">
              <a:lnSpc>
                <a:spcPts val="1200"/>
              </a:lnSpc>
              <a:spcAft>
                <a:spcPts val="800"/>
              </a:spcAft>
              <a:buSzPts val="1000"/>
            </a:pPr>
            <a:r>
              <a:rPr lang="pl-PL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and Sani, R. K. (2023). </a:t>
            </a:r>
            <a:r>
              <a:rPr lang="en-US" sz="1200" u="sng" kern="100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Methane Oxidation via Chemical and Biological Methods: Challenges and Solutions.</a:t>
            </a:r>
            <a:r>
              <a:rPr lang="en-US" sz="1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Methane, 2(3), 279-303.</a:t>
            </a:r>
          </a:p>
        </p:txBody>
      </p:sp>
    </p:spTree>
    <p:extLst>
      <p:ext uri="{BB962C8B-B14F-4D97-AF65-F5344CB8AC3E}">
        <p14:creationId xmlns:p14="http://schemas.microsoft.com/office/powerpoint/2010/main" val="228888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ADB67-CA6E-A1A9-686E-56D4E8D4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F84553-805E-9B70-EB91-F3B55473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9" y="766811"/>
            <a:ext cx="4940830" cy="216689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0C757F0-5653-ABBB-E383-446D4EE6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629" y="679414"/>
            <a:ext cx="3139680" cy="327346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0D54E01-EE7E-19E7-93EC-2F17379B0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699" y="3877702"/>
            <a:ext cx="3605120" cy="248004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596786B-D96D-C271-0DD7-3DF7B4178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766811"/>
            <a:ext cx="2408129" cy="3029975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75F3057C-A907-CCA8-96E8-6F325DDE7E28}"/>
              </a:ext>
            </a:extLst>
          </p:cNvPr>
          <p:cNvGrpSpPr/>
          <p:nvPr/>
        </p:nvGrpSpPr>
        <p:grpSpPr>
          <a:xfrm>
            <a:off x="838200" y="4363336"/>
            <a:ext cx="4944304" cy="2480049"/>
            <a:chOff x="284407" y="3148062"/>
            <a:chExt cx="4944304" cy="2480049"/>
          </a:xfrm>
        </p:grpSpPr>
        <p:pic>
          <p:nvPicPr>
            <p:cNvPr id="79" name="Picture 78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AFCCA734-F1E2-B678-A558-F6D7A0754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22" b="51812"/>
            <a:stretch/>
          </p:blipFill>
          <p:spPr bwMode="auto">
            <a:xfrm>
              <a:off x="284407" y="3148062"/>
              <a:ext cx="4944304" cy="2480049"/>
            </a:xfrm>
            <a:prstGeom prst="rect">
              <a:avLst/>
            </a:prstGeom>
            <a:noFill/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510371F-61A1-50EB-A45A-46A9D693BC70}"/>
                </a:ext>
              </a:extLst>
            </p:cNvPr>
            <p:cNvSpPr txBox="1"/>
            <p:nvPr/>
          </p:nvSpPr>
          <p:spPr>
            <a:xfrm>
              <a:off x="4542398" y="5248653"/>
              <a:ext cx="5334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100" dirty="0"/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1E50C52-CA6A-60D5-BBFC-2C243ECB4D26}"/>
              </a:ext>
            </a:extLst>
          </p:cNvPr>
          <p:cNvCxnSpPr>
            <a:cxnSpLocks/>
          </p:cNvCxnSpPr>
          <p:nvPr/>
        </p:nvCxnSpPr>
        <p:spPr>
          <a:xfrm>
            <a:off x="4566116" y="920486"/>
            <a:ext cx="1609058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B8E808C-8E75-5ACB-8DEF-C39ABEBDAE8B}"/>
              </a:ext>
            </a:extLst>
          </p:cNvPr>
          <p:cNvCxnSpPr>
            <a:cxnSpLocks/>
          </p:cNvCxnSpPr>
          <p:nvPr/>
        </p:nvCxnSpPr>
        <p:spPr>
          <a:xfrm>
            <a:off x="8504128" y="2301611"/>
            <a:ext cx="894768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F2D359-9601-F262-D9ED-CDF38758A017}"/>
              </a:ext>
            </a:extLst>
          </p:cNvPr>
          <p:cNvCxnSpPr>
            <a:cxnSpLocks/>
          </p:cNvCxnSpPr>
          <p:nvPr/>
        </p:nvCxnSpPr>
        <p:spPr>
          <a:xfrm flipH="1">
            <a:off x="9486900" y="3855886"/>
            <a:ext cx="600075" cy="53513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CD2AACD-2567-E010-07DC-8AF60AEC03AF}"/>
              </a:ext>
            </a:extLst>
          </p:cNvPr>
          <p:cNvCxnSpPr>
            <a:cxnSpLocks/>
          </p:cNvCxnSpPr>
          <p:nvPr/>
        </p:nvCxnSpPr>
        <p:spPr>
          <a:xfrm flipH="1">
            <a:off x="5756074" y="5140061"/>
            <a:ext cx="838201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377516D9-B636-8BC0-EF3A-F080F5DC6EBD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2DA9E9F-5217-9460-EDA3-A8F620D9653F}"/>
              </a:ext>
            </a:extLst>
          </p:cNvPr>
          <p:cNvSpPr txBox="1"/>
          <p:nvPr/>
        </p:nvSpPr>
        <p:spPr>
          <a:xfrm>
            <a:off x="1551419" y="14615"/>
            <a:ext cx="90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 of Methane Catalysis (Tailoring Active Site)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987CDDE-1027-D557-94E3-FCFC57974C17}"/>
              </a:ext>
            </a:extLst>
          </p:cNvPr>
          <p:cNvSpPr txBox="1"/>
          <p:nvPr/>
        </p:nvSpPr>
        <p:spPr>
          <a:xfrm rot="16200000">
            <a:off x="7984628" y="1310499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Active site prediction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070AA54-305E-B813-BF50-9350960202AA}"/>
              </a:ext>
            </a:extLst>
          </p:cNvPr>
          <p:cNvSpPr txBox="1"/>
          <p:nvPr/>
        </p:nvSpPr>
        <p:spPr>
          <a:xfrm rot="16200000">
            <a:off x="4778254" y="1551075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Crucial amino acids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3EB6B0-2625-7DA4-7A8B-C9726CE2F96E}"/>
              </a:ext>
            </a:extLst>
          </p:cNvPr>
          <p:cNvSpPr txBox="1"/>
          <p:nvPr/>
        </p:nvSpPr>
        <p:spPr>
          <a:xfrm rot="19046725">
            <a:off x="9547625" y="4219563"/>
            <a:ext cx="143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Substrate diffusion mechanism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159A811-8832-A6FB-5A53-9A50FFCFF7D0}"/>
              </a:ext>
            </a:extLst>
          </p:cNvPr>
          <p:cNvSpPr txBox="1"/>
          <p:nvPr/>
        </p:nvSpPr>
        <p:spPr>
          <a:xfrm>
            <a:off x="5722489" y="4624498"/>
            <a:ext cx="1504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Mutant screening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F1B7B49-0BE4-B5BF-3106-0BF91BF48700}"/>
              </a:ext>
            </a:extLst>
          </p:cNvPr>
          <p:cNvCxnSpPr>
            <a:cxnSpLocks/>
          </p:cNvCxnSpPr>
          <p:nvPr/>
        </p:nvCxnSpPr>
        <p:spPr>
          <a:xfrm flipV="1">
            <a:off x="1551419" y="2809875"/>
            <a:ext cx="0" cy="155346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90983C1-6588-2D43-B5C9-45DB35BEEEEC}"/>
              </a:ext>
            </a:extLst>
          </p:cNvPr>
          <p:cNvSpPr txBox="1"/>
          <p:nvPr/>
        </p:nvSpPr>
        <p:spPr>
          <a:xfrm>
            <a:off x="535319" y="3290500"/>
            <a:ext cx="111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Validations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2F26DE7-6E1C-7134-5B32-BF3269F7DDAE}"/>
              </a:ext>
            </a:extLst>
          </p:cNvPr>
          <p:cNvSpPr txBox="1"/>
          <p:nvPr/>
        </p:nvSpPr>
        <p:spPr>
          <a:xfrm>
            <a:off x="1676726" y="2986440"/>
            <a:ext cx="418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 of the study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existence of active sites and the overall metal content within pMMO is quite controversial.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arises whether these copper centers are responsible for the active site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Mutants that would likely increase methane oxidation rates.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6E26AEFC-6912-EA01-6870-06F309F32D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DB054-F856-2F15-F8DD-9D2269DF27E2}"/>
              </a:ext>
            </a:extLst>
          </p:cNvPr>
          <p:cNvSpPr txBox="1"/>
          <p:nvPr/>
        </p:nvSpPr>
        <p:spPr>
          <a:xfrm>
            <a:off x="6175174" y="6477210"/>
            <a:ext cx="428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marR="0" lvl="1">
              <a:lnSpc>
                <a:spcPts val="1200"/>
              </a:lnSpc>
              <a:spcAft>
                <a:spcPts val="800"/>
              </a:spcAft>
              <a:buSzPts val="1000"/>
            </a:pPr>
            <a:r>
              <a:rPr lang="pl-PL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</a:t>
            </a: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pl-PL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(2022). </a:t>
            </a: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 of Methane Catalysis Rates in </a:t>
            </a:r>
            <a:r>
              <a:rPr lang="en-US" sz="11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Methylosinus</a:t>
            </a:r>
            <a:r>
              <a:rPr lang="en-US" sz="11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trichosporium</a:t>
            </a: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OB3b. Biomolecules, 12(4), 560.</a:t>
            </a:r>
          </a:p>
        </p:txBody>
      </p:sp>
    </p:spTree>
    <p:extLst>
      <p:ext uri="{BB962C8B-B14F-4D97-AF65-F5344CB8AC3E}">
        <p14:creationId xmlns:p14="http://schemas.microsoft.com/office/powerpoint/2010/main" val="98742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9D37573-B88D-70ED-C5B5-61B9518D0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816" y="3817072"/>
            <a:ext cx="2462997" cy="17192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9C626D-7582-0BD5-3BAA-74492B247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601" y="3817072"/>
            <a:ext cx="2109399" cy="165215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ADB67-CA6E-A1A9-686E-56D4E8D4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5C6C-D42C-4068-92DB-D0949CF4E4DA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B1ACCF4-23D3-F657-1402-14A0D18D5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2535"/>
            <a:ext cx="7536628" cy="3422013"/>
          </a:xfrm>
          <a:prstGeom prst="rect">
            <a:avLst/>
          </a:prstGeom>
          <a:noFill/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3480B03-683F-7A44-FD4A-9E572E1D26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612056"/>
            <a:ext cx="3428999" cy="2111499"/>
          </a:xfrm>
          <a:prstGeom prst="rect">
            <a:avLst/>
          </a:prstGeom>
          <a:noFill/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6C40CB6-3C4E-FCBD-3F41-C7BB3702AC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6" y="622177"/>
            <a:ext cx="3428999" cy="2114685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FDA5175-0B8E-529D-F340-5AABE39BEA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622177"/>
            <a:ext cx="1625899" cy="2101378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FC4C46-2B3D-8D6D-2F01-8E4CED4035A6}"/>
              </a:ext>
            </a:extLst>
          </p:cNvPr>
          <p:cNvSpPr/>
          <p:nvPr/>
        </p:nvSpPr>
        <p:spPr>
          <a:xfrm>
            <a:off x="0" y="0"/>
            <a:ext cx="12191999" cy="552450"/>
          </a:xfrm>
          <a:prstGeom prst="rect">
            <a:avLst/>
          </a:prstGeom>
          <a:solidFill>
            <a:srgbClr val="A75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0E6745-974E-16F8-2979-744AB73E9645}"/>
              </a:ext>
            </a:extLst>
          </p:cNvPr>
          <p:cNvSpPr txBox="1"/>
          <p:nvPr/>
        </p:nvSpPr>
        <p:spPr>
          <a:xfrm>
            <a:off x="1551419" y="14615"/>
            <a:ext cx="90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 type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Mutants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5A9BB-B145-4255-7E3B-3F74B74136FF}"/>
              </a:ext>
            </a:extLst>
          </p:cNvPr>
          <p:cNvSpPr txBox="1"/>
          <p:nvPr/>
        </p:nvSpPr>
        <p:spPr>
          <a:xfrm>
            <a:off x="95250" y="2745061"/>
            <a:ext cx="9010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interactions between ethylbenzene and (a) B:Leu31Ser, (b) B:Phe96Gly, (c) B:Phe92Thr, (d) B:Trp106Ala, and (e) B:Tyr110Phe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0EF37C-CE12-189C-9191-4DDF63FE4D0A}"/>
              </a:ext>
            </a:extLst>
          </p:cNvPr>
          <p:cNvSpPr txBox="1"/>
          <p:nvPr/>
        </p:nvSpPr>
        <p:spPr>
          <a:xfrm>
            <a:off x="161927" y="6429065"/>
            <a:ext cx="737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 amino acid residues in pmoA, pmoB, and pmoC (along with UNIPROT accession number of respective species) and the correlation with the pocket regions.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B9E2C6-B0D5-5996-BEAC-3EB5BF888021}"/>
              </a:ext>
            </a:extLst>
          </p:cNvPr>
          <p:cNvSpPr txBox="1"/>
          <p:nvPr/>
        </p:nvSpPr>
        <p:spPr>
          <a:xfrm>
            <a:off x="9105899" y="622177"/>
            <a:ext cx="3041349" cy="26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Mutant Screening was performed on the basis of hydrogen bonds, strain energies, and binding energies to avoid protein instability.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crucial residues were subjected to conservation analysis to ensure the essentiality of the residues among the methanotrophic strains.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AB0737-D509-A93A-11F2-A14A961AF045}"/>
              </a:ext>
            </a:extLst>
          </p:cNvPr>
          <p:cNvCxnSpPr>
            <a:cxnSpLocks/>
          </p:cNvCxnSpPr>
          <p:nvPr/>
        </p:nvCxnSpPr>
        <p:spPr>
          <a:xfrm>
            <a:off x="9765026" y="4482836"/>
            <a:ext cx="569950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D5F93-C5F7-E777-3D0F-D9F63BD72202}"/>
              </a:ext>
            </a:extLst>
          </p:cNvPr>
          <p:cNvSpPr txBox="1"/>
          <p:nvPr/>
        </p:nvSpPr>
        <p:spPr>
          <a:xfrm>
            <a:off x="7887180" y="5647341"/>
            <a:ext cx="4190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bonding stability analysis for B:Leu31Ser</a:t>
            </a:r>
          </a:p>
        </p:txBody>
      </p: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DA72276E-961F-DA83-B73F-587C72A06B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14" y="6054016"/>
            <a:ext cx="482170" cy="667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75A92-CBAE-E59A-E44E-C2842B4DEB6B}"/>
              </a:ext>
            </a:extLst>
          </p:cNvPr>
          <p:cNvSpPr txBox="1"/>
          <p:nvPr/>
        </p:nvSpPr>
        <p:spPr>
          <a:xfrm>
            <a:off x="7460816" y="6140408"/>
            <a:ext cx="3769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" marR="0" lvl="1" algn="just">
              <a:lnSpc>
                <a:spcPts val="1200"/>
              </a:lnSpc>
              <a:spcAft>
                <a:spcPts val="800"/>
              </a:spcAft>
              <a:buSzPts val="1000"/>
            </a:pPr>
            <a:r>
              <a:rPr lang="pl-PL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Samanta, D., </a:t>
            </a: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pl-PL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(2022). </a:t>
            </a: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 of Methane Catalysis Rates in </a:t>
            </a:r>
            <a:r>
              <a:rPr lang="en-US" sz="11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Methylosinus</a:t>
            </a:r>
            <a:r>
              <a:rPr lang="en-US" sz="11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trichosporium</a:t>
            </a:r>
            <a:r>
              <a:rPr lang="en-US" sz="11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OB3b. Biomolecules, 12(4), 560.</a:t>
            </a:r>
          </a:p>
        </p:txBody>
      </p:sp>
    </p:spTree>
    <p:extLst>
      <p:ext uri="{BB962C8B-B14F-4D97-AF65-F5344CB8AC3E}">
        <p14:creationId xmlns:p14="http://schemas.microsoft.com/office/powerpoint/2010/main" val="408078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2797</Words>
  <Application>Microsoft Office PowerPoint</Application>
  <PresentationFormat>Widescreen</PresentationFormat>
  <Paragraphs>356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arial, sans-serif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Samanta, Dipayan</dc:creator>
  <cp:lastModifiedBy>Samanta, Dipayan</cp:lastModifiedBy>
  <cp:revision>39</cp:revision>
  <dcterms:created xsi:type="dcterms:W3CDTF">2025-06-20T17:59:01Z</dcterms:created>
  <dcterms:modified xsi:type="dcterms:W3CDTF">2025-06-23T03:13:44Z</dcterms:modified>
</cp:coreProperties>
</file>