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alatino Linotype"/>
      <p:regular r:id="rId22"/>
      <p:bold r:id="rId23"/>
      <p:italic r:id="rId24"/>
      <p:boldItalic r:id="rId25"/>
    </p:embeddedFont>
    <p:embeddedFont>
      <p:font typeface="Quattrocento Sans"/>
      <p:regular r:id="rId26"/>
      <p:bold r:id="rId27"/>
      <p:italic r:id="rId28"/>
      <p:boldItalic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V+pochgaMXElT/UF1N2DhMyS2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244E38-BE38-42FC-9E13-ADC88D44848D}">
  <a:tblStyle styleId="{EA244E38-BE38-42FC-9E13-ADC88D44848D}"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FFFFFF"/>
          </a:solidFill>
        </a:fill>
      </a:tcStyle>
    </a:band2H>
    <a:band1V>
      <a:tcTxStyle/>
    </a:band1V>
    <a:band2V>
      <a:tcTxStyle/>
    </a:band2V>
    <a:lastCol>
      <a:tcTxStyle/>
    </a:lastCol>
    <a:firstCo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firstCol>
    <a:lastRow>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alatinoLinotype-regular.fntdata"/><Relationship Id="rId21" Type="http://schemas.openxmlformats.org/officeDocument/2006/relationships/slide" Target="slides/slide16.xml"/><Relationship Id="rId24" Type="http://schemas.openxmlformats.org/officeDocument/2006/relationships/font" Target="fonts/PalatinoLinotype-italic.fntdata"/><Relationship Id="rId23" Type="http://schemas.openxmlformats.org/officeDocument/2006/relationships/font" Target="fonts/PalatinoLinotyp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attrocentoSans-regular.fntdata"/><Relationship Id="rId25" Type="http://schemas.openxmlformats.org/officeDocument/2006/relationships/font" Target="fonts/PalatinoLinotype-boldItalic.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2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2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2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2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2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2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2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0" type="tx">
  <p:cSld name="TITLE_AND_BODY">
    <p:spTree>
      <p:nvGrpSpPr>
        <p:cNvPr id="9" name="Shape 9"/>
        <p:cNvGrpSpPr/>
        <p:nvPr/>
      </p:nvGrpSpPr>
      <p:grpSpPr>
        <a:xfrm>
          <a:off x="0" y="0"/>
          <a:ext cx="0" cy="0"/>
          <a:chOff x="0" y="0"/>
          <a:chExt cx="0" cy="0"/>
        </a:xfrm>
      </p:grpSpPr>
      <p:sp>
        <p:nvSpPr>
          <p:cNvPr id="10" name="Google Shape;10;p18"/>
          <p:cNvSpPr txBox="1"/>
          <p:nvPr>
            <p:ph type="title"/>
          </p:nvPr>
        </p:nvSpPr>
        <p:spPr>
          <a:xfrm>
            <a:off x="425766" y="298767"/>
            <a:ext cx="8611871" cy="39179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18"/>
          <p:cNvSpPr txBox="1"/>
          <p:nvPr>
            <p:ph idx="1" type="body"/>
          </p:nvPr>
        </p:nvSpPr>
        <p:spPr>
          <a:xfrm>
            <a:off x="538479" y="1223962"/>
            <a:ext cx="8067041" cy="28981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 name="Google Shape;12;p18"/>
          <p:cNvSpPr txBox="1"/>
          <p:nvPr>
            <p:ph idx="12" type="sldNum"/>
          </p:nvPr>
        </p:nvSpPr>
        <p:spPr>
          <a:xfrm>
            <a:off x="8760459" y="4791721"/>
            <a:ext cx="235087" cy="127001"/>
          </a:xfrm>
          <a:prstGeom prst="rect">
            <a:avLst/>
          </a:prstGeom>
          <a:noFill/>
          <a:ln>
            <a:noFill/>
          </a:ln>
        </p:spPr>
        <p:txBody>
          <a:bodyPr anchorCtr="0" anchor="t" bIns="0" lIns="0" spcFirstLastPara="1" rIns="0" wrap="square" tIns="0">
            <a:spAutoFit/>
          </a:bodyPr>
          <a:lstStyle>
            <a:lvl1pPr indent="107950" lvl="0"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1pPr>
            <a:lvl2pPr indent="107950" lvl="1"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2pPr>
            <a:lvl3pPr indent="107950" lvl="2"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3pPr>
            <a:lvl4pPr indent="107950" lvl="3"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4pPr>
            <a:lvl5pPr indent="107950" lvl="4"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5pPr>
            <a:lvl6pPr indent="107950" lvl="5"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6pPr>
            <a:lvl7pPr indent="107950" lvl="6"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7pPr>
            <a:lvl8pPr indent="107950" lvl="7"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8pPr>
            <a:lvl9pPr indent="107950" lvl="8"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9pPr>
          </a:lstStyle>
          <a:p>
            <a:pPr indent="10795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13" name="Shape 13"/>
        <p:cNvGrpSpPr/>
        <p:nvPr/>
      </p:nvGrpSpPr>
      <p:grpSpPr>
        <a:xfrm>
          <a:off x="0" y="0"/>
          <a:ext cx="0" cy="0"/>
          <a:chOff x="0" y="0"/>
          <a:chExt cx="0" cy="0"/>
        </a:xfrm>
      </p:grpSpPr>
      <p:sp>
        <p:nvSpPr>
          <p:cNvPr id="14" name="Google Shape;14;p19"/>
          <p:cNvSpPr txBox="1"/>
          <p:nvPr>
            <p:ph type="title"/>
          </p:nvPr>
        </p:nvSpPr>
        <p:spPr>
          <a:xfrm>
            <a:off x="425766" y="298767"/>
            <a:ext cx="8611871" cy="39179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 name="Google Shape;15;p19"/>
          <p:cNvSpPr txBox="1"/>
          <p:nvPr>
            <p:ph idx="12" type="sldNum"/>
          </p:nvPr>
        </p:nvSpPr>
        <p:spPr>
          <a:xfrm>
            <a:off x="8760459" y="4791721"/>
            <a:ext cx="235087" cy="127001"/>
          </a:xfrm>
          <a:prstGeom prst="rect">
            <a:avLst/>
          </a:prstGeom>
          <a:noFill/>
          <a:ln>
            <a:noFill/>
          </a:ln>
        </p:spPr>
        <p:txBody>
          <a:bodyPr anchorCtr="0" anchor="t" bIns="0" lIns="0" spcFirstLastPara="1" rIns="0" wrap="square" tIns="0">
            <a:spAutoFit/>
          </a:bodyPr>
          <a:lstStyle>
            <a:lvl1pPr indent="107950" lvl="0"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1pPr>
            <a:lvl2pPr indent="107950" lvl="1"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2pPr>
            <a:lvl3pPr indent="107950" lvl="2"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3pPr>
            <a:lvl4pPr indent="107950" lvl="3"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4pPr>
            <a:lvl5pPr indent="107950" lvl="4"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5pPr>
            <a:lvl6pPr indent="107950" lvl="5"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6pPr>
            <a:lvl7pPr indent="107950" lvl="6"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7pPr>
            <a:lvl8pPr indent="107950" lvl="7"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8pPr>
            <a:lvl9pPr indent="107950" lvl="8"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9pPr>
          </a:lstStyle>
          <a:p>
            <a:pPr indent="10795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0"/>
          <p:cNvSpPr txBox="1"/>
          <p:nvPr>
            <p:ph type="title"/>
          </p:nvPr>
        </p:nvSpPr>
        <p:spPr>
          <a:xfrm>
            <a:off x="685800" y="1594485"/>
            <a:ext cx="7772400" cy="108013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 name="Google Shape;18;p20"/>
          <p:cNvSpPr txBox="1"/>
          <p:nvPr>
            <p:ph idx="1" type="body"/>
          </p:nvPr>
        </p:nvSpPr>
        <p:spPr>
          <a:xfrm>
            <a:off x="1371600" y="2880360"/>
            <a:ext cx="6400800" cy="1285876"/>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 name="Google Shape;19;p20"/>
          <p:cNvSpPr txBox="1"/>
          <p:nvPr>
            <p:ph idx="12" type="sldNum"/>
          </p:nvPr>
        </p:nvSpPr>
        <p:spPr>
          <a:xfrm>
            <a:off x="8760459" y="4791721"/>
            <a:ext cx="235087" cy="127001"/>
          </a:xfrm>
          <a:prstGeom prst="rect">
            <a:avLst/>
          </a:prstGeom>
          <a:noFill/>
          <a:ln>
            <a:noFill/>
          </a:ln>
        </p:spPr>
        <p:txBody>
          <a:bodyPr anchorCtr="0" anchor="t" bIns="0" lIns="0" spcFirstLastPara="1" rIns="0" wrap="square" tIns="0">
            <a:spAutoFit/>
          </a:bodyPr>
          <a:lstStyle>
            <a:lvl1pPr indent="107950" lvl="0"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1pPr>
            <a:lvl2pPr indent="107950" lvl="1"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2pPr>
            <a:lvl3pPr indent="107950" lvl="2"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3pPr>
            <a:lvl4pPr indent="107950" lvl="3"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4pPr>
            <a:lvl5pPr indent="107950" lvl="4"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5pPr>
            <a:lvl6pPr indent="107950" lvl="5"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6pPr>
            <a:lvl7pPr indent="107950" lvl="6"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7pPr>
            <a:lvl8pPr indent="107950" lvl="7"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8pPr>
            <a:lvl9pPr indent="107950" lvl="8"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9pPr>
          </a:lstStyle>
          <a:p>
            <a:pPr indent="10795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21"/>
          <p:cNvSpPr txBox="1"/>
          <p:nvPr>
            <p:ph type="title"/>
          </p:nvPr>
        </p:nvSpPr>
        <p:spPr>
          <a:xfrm>
            <a:off x="425766" y="298767"/>
            <a:ext cx="8611871" cy="39179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2" name="Google Shape;22;p21"/>
          <p:cNvSpPr txBox="1"/>
          <p:nvPr>
            <p:ph idx="1" type="body"/>
          </p:nvPr>
        </p:nvSpPr>
        <p:spPr>
          <a:xfrm>
            <a:off x="538479" y="1223962"/>
            <a:ext cx="8067041" cy="28981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21"/>
          <p:cNvSpPr txBox="1"/>
          <p:nvPr>
            <p:ph idx="12" type="sldNum"/>
          </p:nvPr>
        </p:nvSpPr>
        <p:spPr>
          <a:xfrm>
            <a:off x="8760459" y="4791721"/>
            <a:ext cx="235087" cy="127001"/>
          </a:xfrm>
          <a:prstGeom prst="rect">
            <a:avLst/>
          </a:prstGeom>
          <a:noFill/>
          <a:ln>
            <a:noFill/>
          </a:ln>
        </p:spPr>
        <p:txBody>
          <a:bodyPr anchorCtr="0" anchor="t" bIns="0" lIns="0" spcFirstLastPara="1" rIns="0" wrap="square" tIns="0">
            <a:spAutoFit/>
          </a:bodyPr>
          <a:lstStyle>
            <a:lvl1pPr indent="107950" lvl="0"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1pPr>
            <a:lvl2pPr indent="107950" lvl="1"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2pPr>
            <a:lvl3pPr indent="107950" lvl="2"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3pPr>
            <a:lvl4pPr indent="107950" lvl="3"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4pPr>
            <a:lvl5pPr indent="107950" lvl="4"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5pPr>
            <a:lvl6pPr indent="107950" lvl="5"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6pPr>
            <a:lvl7pPr indent="107950" lvl="6"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7pPr>
            <a:lvl8pPr indent="107950" lvl="7"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8pPr>
            <a:lvl9pPr indent="107950" lvl="8"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9pPr>
          </a:lstStyle>
          <a:p>
            <a:pPr indent="10795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 name="Shape 24"/>
        <p:cNvGrpSpPr/>
        <p:nvPr/>
      </p:nvGrpSpPr>
      <p:grpSpPr>
        <a:xfrm>
          <a:off x="0" y="0"/>
          <a:ext cx="0" cy="0"/>
          <a:chOff x="0" y="0"/>
          <a:chExt cx="0" cy="0"/>
        </a:xfrm>
      </p:grpSpPr>
      <p:sp>
        <p:nvSpPr>
          <p:cNvPr id="25" name="Google Shape;25;p22"/>
          <p:cNvSpPr txBox="1"/>
          <p:nvPr>
            <p:ph type="title"/>
          </p:nvPr>
        </p:nvSpPr>
        <p:spPr>
          <a:xfrm>
            <a:off x="425766" y="298767"/>
            <a:ext cx="8611871" cy="39179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6" name="Google Shape;26;p22"/>
          <p:cNvSpPr txBox="1"/>
          <p:nvPr>
            <p:ph idx="1" type="body"/>
          </p:nvPr>
        </p:nvSpPr>
        <p:spPr>
          <a:xfrm>
            <a:off x="457200" y="1183005"/>
            <a:ext cx="3977641" cy="339471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7" name="Google Shape;27;p22"/>
          <p:cNvSpPr txBox="1"/>
          <p:nvPr>
            <p:ph idx="12" type="sldNum"/>
          </p:nvPr>
        </p:nvSpPr>
        <p:spPr>
          <a:xfrm>
            <a:off x="8760459" y="4791721"/>
            <a:ext cx="235087" cy="127001"/>
          </a:xfrm>
          <a:prstGeom prst="rect">
            <a:avLst/>
          </a:prstGeom>
          <a:noFill/>
          <a:ln>
            <a:noFill/>
          </a:ln>
        </p:spPr>
        <p:txBody>
          <a:bodyPr anchorCtr="0" anchor="t" bIns="0" lIns="0" spcFirstLastPara="1" rIns="0" wrap="square" tIns="0">
            <a:spAutoFit/>
          </a:bodyPr>
          <a:lstStyle>
            <a:lvl1pPr indent="107950" lvl="0"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1pPr>
            <a:lvl2pPr indent="107950" lvl="1"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2pPr>
            <a:lvl3pPr indent="107950" lvl="2"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3pPr>
            <a:lvl4pPr indent="107950" lvl="3"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4pPr>
            <a:lvl5pPr indent="107950" lvl="4"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5pPr>
            <a:lvl6pPr indent="107950" lvl="5"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6pPr>
            <a:lvl7pPr indent="107950" lvl="6"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7pPr>
            <a:lvl8pPr indent="107950" lvl="7"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8pPr>
            <a:lvl9pPr indent="107950" lvl="8"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9pPr>
          </a:lstStyle>
          <a:p>
            <a:pPr indent="10795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8" name="Shape 28"/>
        <p:cNvGrpSpPr/>
        <p:nvPr/>
      </p:nvGrpSpPr>
      <p:grpSpPr>
        <a:xfrm>
          <a:off x="0" y="0"/>
          <a:ext cx="0" cy="0"/>
          <a:chOff x="0" y="0"/>
          <a:chExt cx="0" cy="0"/>
        </a:xfrm>
      </p:grpSpPr>
      <p:sp>
        <p:nvSpPr>
          <p:cNvPr id="29" name="Google Shape;29;p23"/>
          <p:cNvSpPr txBox="1"/>
          <p:nvPr>
            <p:ph type="title"/>
          </p:nvPr>
        </p:nvSpPr>
        <p:spPr>
          <a:xfrm>
            <a:off x="425766" y="298767"/>
            <a:ext cx="8611871" cy="39179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0" name="Google Shape;30;p23"/>
          <p:cNvSpPr txBox="1"/>
          <p:nvPr>
            <p:ph idx="12" type="sldNum"/>
          </p:nvPr>
        </p:nvSpPr>
        <p:spPr>
          <a:xfrm>
            <a:off x="8760459" y="4791721"/>
            <a:ext cx="235087" cy="127001"/>
          </a:xfrm>
          <a:prstGeom prst="rect">
            <a:avLst/>
          </a:prstGeom>
          <a:noFill/>
          <a:ln>
            <a:noFill/>
          </a:ln>
        </p:spPr>
        <p:txBody>
          <a:bodyPr anchorCtr="0" anchor="t" bIns="0" lIns="0" spcFirstLastPara="1" rIns="0" wrap="square" tIns="0">
            <a:spAutoFit/>
          </a:bodyPr>
          <a:lstStyle>
            <a:lvl1pPr indent="107950" lvl="0"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1pPr>
            <a:lvl2pPr indent="107950" lvl="1"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2pPr>
            <a:lvl3pPr indent="107950" lvl="2"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3pPr>
            <a:lvl4pPr indent="107950" lvl="3"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4pPr>
            <a:lvl5pPr indent="107950" lvl="4"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5pPr>
            <a:lvl6pPr indent="107950" lvl="5"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6pPr>
            <a:lvl7pPr indent="107950" lvl="6"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7pPr>
            <a:lvl8pPr indent="107950" lvl="7"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8pPr>
            <a:lvl9pPr indent="107950" lvl="8"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9pPr>
          </a:lstStyle>
          <a:p>
            <a:pPr indent="10795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 name="Shape 31"/>
        <p:cNvGrpSpPr/>
        <p:nvPr/>
      </p:nvGrpSpPr>
      <p:grpSpPr>
        <a:xfrm>
          <a:off x="0" y="0"/>
          <a:ext cx="0" cy="0"/>
          <a:chOff x="0" y="0"/>
          <a:chExt cx="0" cy="0"/>
        </a:xfrm>
      </p:grpSpPr>
      <p:sp>
        <p:nvSpPr>
          <p:cNvPr id="32" name="Google Shape;32;p24"/>
          <p:cNvSpPr txBox="1"/>
          <p:nvPr>
            <p:ph idx="12" type="sldNum"/>
          </p:nvPr>
        </p:nvSpPr>
        <p:spPr>
          <a:xfrm>
            <a:off x="8760459" y="4791721"/>
            <a:ext cx="235087" cy="127001"/>
          </a:xfrm>
          <a:prstGeom prst="rect">
            <a:avLst/>
          </a:prstGeom>
          <a:noFill/>
          <a:ln>
            <a:noFill/>
          </a:ln>
        </p:spPr>
        <p:txBody>
          <a:bodyPr anchorCtr="0" anchor="t" bIns="0" lIns="0" spcFirstLastPara="1" rIns="0" wrap="square" tIns="0">
            <a:spAutoFit/>
          </a:bodyPr>
          <a:lstStyle>
            <a:lvl1pPr indent="107950" lvl="0"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1pPr>
            <a:lvl2pPr indent="107950" lvl="1"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2pPr>
            <a:lvl3pPr indent="107950" lvl="2"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3pPr>
            <a:lvl4pPr indent="107950" lvl="3"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4pPr>
            <a:lvl5pPr indent="107950" lvl="4"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5pPr>
            <a:lvl6pPr indent="107950" lvl="5"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6pPr>
            <a:lvl7pPr indent="107950" lvl="6"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7pPr>
            <a:lvl8pPr indent="107950" lvl="7"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8pPr>
            <a:lvl9pPr indent="107950" lvl="8" marL="0" algn="l">
              <a:lnSpc>
                <a:spcPct val="100000"/>
              </a:lnSpc>
              <a:spcBef>
                <a:spcPts val="0"/>
              </a:spcBef>
              <a:spcAft>
                <a:spcPts val="0"/>
              </a:spcAft>
              <a:buClr>
                <a:srgbClr val="585858"/>
              </a:buClr>
              <a:buSzPts val="900"/>
              <a:buFont typeface="Arial"/>
              <a:buNone/>
              <a:defRPr sz="900">
                <a:solidFill>
                  <a:srgbClr val="585858"/>
                </a:solidFill>
                <a:latin typeface="Arial"/>
                <a:ea typeface="Arial"/>
                <a:cs typeface="Arial"/>
                <a:sym typeface="Arial"/>
              </a:defRPr>
            </a:lvl9pPr>
          </a:lstStyle>
          <a:p>
            <a:pPr indent="10795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425766" y="298767"/>
            <a:ext cx="8611871" cy="391796"/>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1pPr>
            <a:lvl2pPr lvl="1"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2pPr>
            <a:lvl3pPr lvl="2"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3pPr>
            <a:lvl4pPr lvl="3"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4pPr>
            <a:lvl5pPr lvl="4"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5pPr>
            <a:lvl6pPr lvl="5"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6pPr>
            <a:lvl7pPr lvl="6"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7pPr>
            <a:lvl8pPr lvl="7"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8pPr>
            <a:lvl9pPr lvl="8" marR="0" rtl="0" algn="l">
              <a:lnSpc>
                <a:spcPct val="100000"/>
              </a:lnSpc>
              <a:spcBef>
                <a:spcPts val="0"/>
              </a:spcBef>
              <a:spcAft>
                <a:spcPts val="0"/>
              </a:spcAft>
              <a:buClr>
                <a:srgbClr val="000000"/>
              </a:buClr>
              <a:buSzPts val="2400"/>
              <a:buFont typeface="Georgia"/>
              <a:buNone/>
              <a:defRPr b="1" i="0" sz="2400" u="none" cap="none" strike="noStrike">
                <a:solidFill>
                  <a:srgbClr val="000000"/>
                </a:solidFill>
                <a:latin typeface="Georgia"/>
                <a:ea typeface="Georgia"/>
                <a:cs typeface="Georgia"/>
                <a:sym typeface="Georgia"/>
              </a:defRPr>
            </a:lvl9pPr>
          </a:lstStyle>
          <a:p/>
        </p:txBody>
      </p:sp>
      <p:sp>
        <p:nvSpPr>
          <p:cNvPr id="7" name="Google Shape;7;p17"/>
          <p:cNvSpPr txBox="1"/>
          <p:nvPr>
            <p:ph idx="1" type="body"/>
          </p:nvPr>
        </p:nvSpPr>
        <p:spPr>
          <a:xfrm>
            <a:off x="457200" y="1200150"/>
            <a:ext cx="8229600" cy="39433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9pPr>
          </a:lstStyle>
          <a:p/>
        </p:txBody>
      </p:sp>
      <p:sp>
        <p:nvSpPr>
          <p:cNvPr id="8" name="Google Shape;8;p17"/>
          <p:cNvSpPr txBox="1"/>
          <p:nvPr>
            <p:ph idx="12" type="sldNum"/>
          </p:nvPr>
        </p:nvSpPr>
        <p:spPr>
          <a:xfrm>
            <a:off x="8760459" y="4791721"/>
            <a:ext cx="235087" cy="127001"/>
          </a:xfrm>
          <a:prstGeom prst="rect">
            <a:avLst/>
          </a:prstGeom>
          <a:noFill/>
          <a:ln>
            <a:noFill/>
          </a:ln>
        </p:spPr>
        <p:txBody>
          <a:bodyPr anchorCtr="0" anchor="t" bIns="0" lIns="0" spcFirstLastPara="1" rIns="0" wrap="square" tIns="0">
            <a:spAutoFit/>
          </a:bodyPr>
          <a:lstStyle>
            <a:lvl1pPr indent="107950" lvl="0"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1pPr>
            <a:lvl2pPr indent="107950" lvl="1"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2pPr>
            <a:lvl3pPr indent="107950" lvl="2"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3pPr>
            <a:lvl4pPr indent="107950" lvl="3"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4pPr>
            <a:lvl5pPr indent="107950" lvl="4"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5pPr>
            <a:lvl6pPr indent="107950" lvl="5"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6pPr>
            <a:lvl7pPr indent="107950" lvl="6"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7pPr>
            <a:lvl8pPr indent="107950" lvl="7"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8pPr>
            <a:lvl9pPr indent="107950" lvl="8" marL="0" marR="0" rtl="0" algn="l">
              <a:lnSpc>
                <a:spcPct val="100000"/>
              </a:lnSpc>
              <a:spcBef>
                <a:spcPts val="0"/>
              </a:spcBef>
              <a:spcAft>
                <a:spcPts val="0"/>
              </a:spcAft>
              <a:buClr>
                <a:srgbClr val="585858"/>
              </a:buClr>
              <a:buSzPts val="900"/>
              <a:buFont typeface="Arial"/>
              <a:buNone/>
              <a:defRPr b="0" i="0" sz="900" u="none" cap="none" strike="noStrike">
                <a:solidFill>
                  <a:srgbClr val="585858"/>
                </a:solidFill>
                <a:latin typeface="Arial"/>
                <a:ea typeface="Arial"/>
                <a:cs typeface="Arial"/>
                <a:sym typeface="Arial"/>
              </a:defRPr>
            </a:lvl9pPr>
          </a:lstStyle>
          <a:p>
            <a:pPr indent="10795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1.jp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1"/>
          <p:cNvSpPr txBox="1"/>
          <p:nvPr>
            <p:ph type="title"/>
          </p:nvPr>
        </p:nvSpPr>
        <p:spPr>
          <a:xfrm>
            <a:off x="2326495" y="98321"/>
            <a:ext cx="4979036" cy="1486028"/>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rgbClr val="000000"/>
              </a:buClr>
              <a:buSzPts val="1032"/>
              <a:buFont typeface="Times"/>
              <a:buNone/>
            </a:pPr>
            <a:r>
              <a:t/>
            </a:r>
            <a:endParaRPr b="0" sz="1032">
              <a:latin typeface="Times"/>
              <a:ea typeface="Times"/>
              <a:cs typeface="Times"/>
              <a:sym typeface="Times"/>
            </a:endParaRPr>
          </a:p>
          <a:p>
            <a:pPr indent="0" lvl="0" marL="0" rtl="0" algn="ctr">
              <a:lnSpc>
                <a:spcPct val="100000"/>
              </a:lnSpc>
              <a:spcBef>
                <a:spcPts val="0"/>
              </a:spcBef>
              <a:spcAft>
                <a:spcPts val="0"/>
              </a:spcAft>
              <a:buClr>
                <a:srgbClr val="000000"/>
              </a:buClr>
              <a:buSzPts val="2064"/>
              <a:buFont typeface="Georgia"/>
              <a:buNone/>
            </a:pPr>
            <a:br>
              <a:rPr lang="en-US" sz="2064"/>
            </a:br>
            <a:r>
              <a:rPr lang="en-US" sz="2064"/>
              <a:t>Optimizing Detector-Grade Yield in HPGe Crystal Growth for Rare-Event Searches Using Machine Learning</a:t>
            </a:r>
            <a:endParaRPr/>
          </a:p>
        </p:txBody>
      </p:sp>
      <p:pic>
        <p:nvPicPr>
          <p:cNvPr descr="object 4" id="38" name="Google Shape;38;p1"/>
          <p:cNvPicPr preferRelativeResize="0"/>
          <p:nvPr/>
        </p:nvPicPr>
        <p:blipFill rotWithShape="1">
          <a:blip r:embed="rId3">
            <a:alphaModFix/>
          </a:blip>
          <a:srcRect b="0" l="0" r="0" t="0"/>
          <a:stretch/>
        </p:blipFill>
        <p:spPr>
          <a:xfrm>
            <a:off x="6858000" y="3619500"/>
            <a:ext cx="2066925" cy="1314450"/>
          </a:xfrm>
          <a:prstGeom prst="rect">
            <a:avLst/>
          </a:prstGeom>
          <a:noFill/>
          <a:ln>
            <a:noFill/>
          </a:ln>
        </p:spPr>
      </p:pic>
      <p:sp>
        <p:nvSpPr>
          <p:cNvPr id="39" name="Google Shape;39;p1"/>
          <p:cNvSpPr txBox="1"/>
          <p:nvPr/>
        </p:nvSpPr>
        <p:spPr>
          <a:xfrm>
            <a:off x="1586512" y="1621549"/>
            <a:ext cx="6459000" cy="660600"/>
          </a:xfrm>
          <a:prstGeom prst="rect">
            <a:avLst/>
          </a:prstGeom>
          <a:noFill/>
          <a:ln>
            <a:noFill/>
          </a:ln>
        </p:spPr>
        <p:txBody>
          <a:bodyPr anchorCtr="0" anchor="t" bIns="0" lIns="0" spcFirstLastPara="1" rIns="0" wrap="square" tIns="0">
            <a:spAutoFit/>
          </a:bodyPr>
          <a:lstStyle/>
          <a:p>
            <a:pPr indent="-1430654" lvl="0" marL="1754504" marR="963294" rtl="0" algn="l">
              <a:lnSpc>
                <a:spcPct val="111200"/>
              </a:lnSpc>
              <a:spcBef>
                <a:spcPts val="0"/>
              </a:spcBef>
              <a:spcAft>
                <a:spcPts val="0"/>
              </a:spcAft>
              <a:buClr>
                <a:srgbClr val="0D0D0D"/>
              </a:buClr>
              <a:buSzPts val="1300"/>
              <a:buFont typeface="Arial"/>
              <a:buNone/>
            </a:pPr>
            <a:br>
              <a:rPr b="0" i="0" lang="en-US" sz="1300" u="none" cap="none" strike="noStrike">
                <a:solidFill>
                  <a:srgbClr val="0D0D0D"/>
                </a:solidFill>
                <a:latin typeface="Arial"/>
                <a:ea typeface="Arial"/>
                <a:cs typeface="Arial"/>
                <a:sym typeface="Arial"/>
              </a:rPr>
            </a:br>
            <a:r>
              <a:rPr b="1" i="0" lang="en-US" sz="1300" u="none" cap="none" strike="noStrike">
                <a:solidFill>
                  <a:srgbClr val="0D0D0D"/>
                </a:solidFill>
                <a:latin typeface="Arial"/>
                <a:ea typeface="Arial"/>
                <a:cs typeface="Arial"/>
                <a:sym typeface="Arial"/>
              </a:rPr>
              <a:t>The University of South Dakota </a:t>
            </a:r>
            <a:br>
              <a:rPr b="1" i="0" lang="en-US" sz="1300" u="none" cap="none" strike="noStrike">
                <a:solidFill>
                  <a:srgbClr val="0D0D0D"/>
                </a:solidFill>
                <a:latin typeface="Arial"/>
                <a:ea typeface="Arial"/>
                <a:cs typeface="Arial"/>
                <a:sym typeface="Arial"/>
              </a:rPr>
            </a:br>
            <a:endParaRPr/>
          </a:p>
        </p:txBody>
      </p:sp>
      <p:pic>
        <p:nvPicPr>
          <p:cNvPr descr="object 6" id="40" name="Google Shape;40;p1"/>
          <p:cNvPicPr preferRelativeResize="0"/>
          <p:nvPr/>
        </p:nvPicPr>
        <p:blipFill rotWithShape="1">
          <a:blip r:embed="rId4">
            <a:alphaModFix/>
          </a:blip>
          <a:srcRect b="0" l="0" r="0" t="0"/>
          <a:stretch/>
        </p:blipFill>
        <p:spPr>
          <a:xfrm>
            <a:off x="133350" y="3790950"/>
            <a:ext cx="3362325" cy="1143000"/>
          </a:xfrm>
          <a:prstGeom prst="rect">
            <a:avLst/>
          </a:prstGeom>
          <a:noFill/>
          <a:ln>
            <a:noFill/>
          </a:ln>
        </p:spPr>
      </p:pic>
      <p:grpSp>
        <p:nvGrpSpPr>
          <p:cNvPr id="41" name="Google Shape;41;p1"/>
          <p:cNvGrpSpPr/>
          <p:nvPr/>
        </p:nvGrpSpPr>
        <p:grpSpPr>
          <a:xfrm>
            <a:off x="155493" y="279772"/>
            <a:ext cx="1661002" cy="1651001"/>
            <a:chOff x="0" y="0"/>
            <a:chExt cx="1661000" cy="1651000"/>
          </a:xfrm>
        </p:grpSpPr>
        <p:pic>
          <p:nvPicPr>
            <p:cNvPr descr="object 8" id="42" name="Google Shape;42;p1"/>
            <p:cNvPicPr preferRelativeResize="0"/>
            <p:nvPr/>
          </p:nvPicPr>
          <p:blipFill rotWithShape="1">
            <a:blip r:embed="rId5">
              <a:alphaModFix/>
            </a:blip>
            <a:srcRect b="0" l="0" r="0" t="0"/>
            <a:stretch/>
          </p:blipFill>
          <p:spPr>
            <a:xfrm>
              <a:off x="0" y="0"/>
              <a:ext cx="1661000" cy="1651000"/>
            </a:xfrm>
            <a:prstGeom prst="rect">
              <a:avLst/>
            </a:prstGeom>
            <a:noFill/>
            <a:ln>
              <a:noFill/>
            </a:ln>
          </p:spPr>
        </p:pic>
        <p:pic>
          <p:nvPicPr>
            <p:cNvPr descr="object 9" id="43" name="Google Shape;43;p1"/>
            <p:cNvPicPr preferRelativeResize="0"/>
            <p:nvPr/>
          </p:nvPicPr>
          <p:blipFill rotWithShape="1">
            <a:blip r:embed="rId6">
              <a:alphaModFix/>
            </a:blip>
            <a:srcRect b="0" l="0" r="0" t="0"/>
            <a:stretch/>
          </p:blipFill>
          <p:spPr>
            <a:xfrm>
              <a:off x="468778" y="454718"/>
              <a:ext cx="736916" cy="744021"/>
            </a:xfrm>
            <a:prstGeom prst="rect">
              <a:avLst/>
            </a:prstGeom>
            <a:noFill/>
            <a:ln>
              <a:noFill/>
            </a:ln>
          </p:spPr>
        </p:pic>
        <p:grpSp>
          <p:nvGrpSpPr>
            <p:cNvPr id="44" name="Google Shape;44;p1"/>
            <p:cNvGrpSpPr/>
            <p:nvPr/>
          </p:nvGrpSpPr>
          <p:grpSpPr>
            <a:xfrm>
              <a:off x="522000" y="697044"/>
              <a:ext cx="619986" cy="240198"/>
              <a:chOff x="0" y="0"/>
              <a:chExt cx="619984" cy="240197"/>
            </a:xfrm>
          </p:grpSpPr>
          <p:sp>
            <p:nvSpPr>
              <p:cNvPr id="45" name="Google Shape;45;p1"/>
              <p:cNvSpPr/>
              <p:nvPr/>
            </p:nvSpPr>
            <p:spPr>
              <a:xfrm>
                <a:off x="45034" y="57114"/>
                <a:ext cx="158965" cy="182121"/>
              </a:xfrm>
              <a:custGeom>
                <a:rect b="b" l="l" r="r" t="t"/>
                <a:pathLst>
                  <a:path extrusionOk="0" h="21600" w="21600">
                    <a:moveTo>
                      <a:pt x="9299" y="0"/>
                    </a:moveTo>
                    <a:lnTo>
                      <a:pt x="0" y="0"/>
                    </a:lnTo>
                    <a:lnTo>
                      <a:pt x="20321" y="21600"/>
                    </a:lnTo>
                    <a:lnTo>
                      <a:pt x="21600" y="21600"/>
                    </a:lnTo>
                    <a:lnTo>
                      <a:pt x="21600" y="10960"/>
                    </a:lnTo>
                    <a:lnTo>
                      <a:pt x="19499" y="10960"/>
                    </a:lnTo>
                    <a:lnTo>
                      <a:pt x="9299" y="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 name="Google Shape;46;p1"/>
              <p:cNvSpPr/>
              <p:nvPr/>
            </p:nvSpPr>
            <p:spPr>
              <a:xfrm>
                <a:off x="0" y="5960"/>
                <a:ext cx="113470" cy="227224"/>
              </a:xfrm>
              <a:custGeom>
                <a:rect b="b" l="l" r="r" t="t"/>
                <a:pathLst>
                  <a:path extrusionOk="0" h="21600" w="21600">
                    <a:moveTo>
                      <a:pt x="13690" y="0"/>
                    </a:moveTo>
                    <a:lnTo>
                      <a:pt x="193" y="0"/>
                    </a:lnTo>
                    <a:lnTo>
                      <a:pt x="193" y="801"/>
                    </a:lnTo>
                    <a:lnTo>
                      <a:pt x="889" y="850"/>
                    </a:lnTo>
                    <a:lnTo>
                      <a:pt x="1879" y="1125"/>
                    </a:lnTo>
                    <a:lnTo>
                      <a:pt x="3385" y="1814"/>
                    </a:lnTo>
                    <a:lnTo>
                      <a:pt x="5629" y="3106"/>
                    </a:lnTo>
                    <a:lnTo>
                      <a:pt x="5629" y="18245"/>
                    </a:lnTo>
                    <a:lnTo>
                      <a:pt x="5289" y="19503"/>
                    </a:lnTo>
                    <a:lnTo>
                      <a:pt x="4254" y="20230"/>
                    </a:lnTo>
                    <a:lnTo>
                      <a:pt x="2499" y="20604"/>
                    </a:lnTo>
                    <a:lnTo>
                      <a:pt x="0" y="20802"/>
                    </a:lnTo>
                    <a:lnTo>
                      <a:pt x="0" y="21600"/>
                    </a:lnTo>
                    <a:lnTo>
                      <a:pt x="14522" y="21600"/>
                    </a:lnTo>
                    <a:lnTo>
                      <a:pt x="14522" y="20802"/>
                    </a:lnTo>
                    <a:lnTo>
                      <a:pt x="11576" y="20523"/>
                    </a:lnTo>
                    <a:lnTo>
                      <a:pt x="9708" y="19987"/>
                    </a:lnTo>
                    <a:lnTo>
                      <a:pt x="8729" y="19068"/>
                    </a:lnTo>
                    <a:lnTo>
                      <a:pt x="8445" y="17639"/>
                    </a:lnTo>
                    <a:lnTo>
                      <a:pt x="8445" y="4863"/>
                    </a:lnTo>
                    <a:lnTo>
                      <a:pt x="21600" y="4863"/>
                    </a:lnTo>
                    <a:lnTo>
                      <a:pt x="13690" y="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 name="Google Shape;47;p1"/>
              <p:cNvSpPr/>
              <p:nvPr/>
            </p:nvSpPr>
            <p:spPr>
              <a:xfrm>
                <a:off x="157958" y="5959"/>
                <a:ext cx="72251" cy="143561"/>
              </a:xfrm>
              <a:custGeom>
                <a:rect b="b" l="l" r="r" t="t"/>
                <a:pathLst>
                  <a:path extrusionOk="0" h="21600" w="21600">
                    <a:moveTo>
                      <a:pt x="21600" y="0"/>
                    </a:moveTo>
                    <a:lnTo>
                      <a:pt x="0" y="0"/>
                    </a:lnTo>
                    <a:lnTo>
                      <a:pt x="0" y="1267"/>
                    </a:lnTo>
                    <a:lnTo>
                      <a:pt x="4893" y="1751"/>
                    </a:lnTo>
                    <a:lnTo>
                      <a:pt x="7723" y="2747"/>
                    </a:lnTo>
                    <a:lnTo>
                      <a:pt x="9028" y="4255"/>
                    </a:lnTo>
                    <a:lnTo>
                      <a:pt x="9344" y="6277"/>
                    </a:lnTo>
                    <a:lnTo>
                      <a:pt x="9344" y="21600"/>
                    </a:lnTo>
                    <a:lnTo>
                      <a:pt x="13764" y="21600"/>
                    </a:lnTo>
                    <a:lnTo>
                      <a:pt x="13764" y="5315"/>
                    </a:lnTo>
                    <a:lnTo>
                      <a:pt x="21600" y="1267"/>
                    </a:lnTo>
                    <a:lnTo>
                      <a:pt x="21600" y="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 name="Google Shape;48;p1"/>
              <p:cNvSpPr/>
              <p:nvPr/>
            </p:nvSpPr>
            <p:spPr>
              <a:xfrm>
                <a:off x="248986" y="156537"/>
                <a:ext cx="77169" cy="83026"/>
              </a:xfrm>
              <a:custGeom>
                <a:rect b="b" l="l" r="r" t="t"/>
                <a:pathLst>
                  <a:path extrusionOk="0" h="21600" w="21600">
                    <a:moveTo>
                      <a:pt x="2718" y="0"/>
                    </a:moveTo>
                    <a:lnTo>
                      <a:pt x="0" y="0"/>
                    </a:lnTo>
                    <a:lnTo>
                      <a:pt x="0" y="21600"/>
                    </a:lnTo>
                    <a:lnTo>
                      <a:pt x="2718" y="21600"/>
                    </a:lnTo>
                    <a:lnTo>
                      <a:pt x="3110" y="20202"/>
                    </a:lnTo>
                    <a:lnTo>
                      <a:pt x="3543" y="18715"/>
                    </a:lnTo>
                    <a:lnTo>
                      <a:pt x="3569" y="18626"/>
                    </a:lnTo>
                    <a:lnTo>
                      <a:pt x="21600" y="18626"/>
                    </a:lnTo>
                    <a:lnTo>
                      <a:pt x="14228" y="17033"/>
                    </a:lnTo>
                    <a:lnTo>
                      <a:pt x="8600" y="12671"/>
                    </a:lnTo>
                    <a:lnTo>
                      <a:pt x="4854" y="6652"/>
                    </a:lnTo>
                    <a:lnTo>
                      <a:pt x="2718" y="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 name="Google Shape;49;p1"/>
              <p:cNvSpPr/>
              <p:nvPr/>
            </p:nvSpPr>
            <p:spPr>
              <a:xfrm>
                <a:off x="268832" y="227496"/>
                <a:ext cx="102961" cy="12701"/>
              </a:xfrm>
              <a:custGeom>
                <a:rect b="b" l="l" r="r" t="t"/>
                <a:pathLst>
                  <a:path extrusionOk="0" h="21600" w="21600">
                    <a:moveTo>
                      <a:pt x="12026" y="0"/>
                    </a:moveTo>
                    <a:lnTo>
                      <a:pt x="0" y="0"/>
                    </a:lnTo>
                    <a:lnTo>
                      <a:pt x="1859" y="3375"/>
                    </a:lnTo>
                    <a:lnTo>
                      <a:pt x="4329" y="10800"/>
                    </a:lnTo>
                    <a:lnTo>
                      <a:pt x="7649" y="18224"/>
                    </a:lnTo>
                    <a:lnTo>
                      <a:pt x="12057" y="21600"/>
                    </a:lnTo>
                    <a:lnTo>
                      <a:pt x="20260" y="8720"/>
                    </a:lnTo>
                    <a:lnTo>
                      <a:pt x="21600" y="648"/>
                    </a:lnTo>
                    <a:lnTo>
                      <a:pt x="12335" y="648"/>
                    </a:lnTo>
                    <a:lnTo>
                      <a:pt x="12026" y="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 name="Google Shape;50;p1"/>
              <p:cNvSpPr/>
              <p:nvPr/>
            </p:nvSpPr>
            <p:spPr>
              <a:xfrm>
                <a:off x="252012" y="968"/>
                <a:ext cx="157577" cy="227506"/>
              </a:xfrm>
              <a:custGeom>
                <a:rect b="b" l="l" r="r" t="t"/>
                <a:pathLst>
                  <a:path extrusionOk="0" h="21600" w="21600">
                    <a:moveTo>
                      <a:pt x="10184" y="0"/>
                    </a:moveTo>
                    <a:lnTo>
                      <a:pt x="4899" y="708"/>
                    </a:lnTo>
                    <a:lnTo>
                      <a:pt x="1809" y="2413"/>
                    </a:lnTo>
                    <a:lnTo>
                      <a:pt x="360" y="4482"/>
                    </a:lnTo>
                    <a:lnTo>
                      <a:pt x="0" y="6286"/>
                    </a:lnTo>
                    <a:lnTo>
                      <a:pt x="123" y="7603"/>
                    </a:lnTo>
                    <a:lnTo>
                      <a:pt x="984" y="9268"/>
                    </a:lnTo>
                    <a:lnTo>
                      <a:pt x="3322" y="11149"/>
                    </a:lnTo>
                    <a:lnTo>
                      <a:pt x="7875" y="13112"/>
                    </a:lnTo>
                    <a:lnTo>
                      <a:pt x="10964" y="14133"/>
                    </a:lnTo>
                    <a:lnTo>
                      <a:pt x="13034" y="14860"/>
                    </a:lnTo>
                    <a:lnTo>
                      <a:pt x="14668" y="15650"/>
                    </a:lnTo>
                    <a:lnTo>
                      <a:pt x="15741" y="16656"/>
                    </a:lnTo>
                    <a:lnTo>
                      <a:pt x="16127" y="18026"/>
                    </a:lnTo>
                    <a:lnTo>
                      <a:pt x="16004" y="18760"/>
                    </a:lnTo>
                    <a:lnTo>
                      <a:pt x="15319" y="19969"/>
                    </a:lnTo>
                    <a:lnTo>
                      <a:pt x="13597" y="21100"/>
                    </a:lnTo>
                    <a:lnTo>
                      <a:pt x="10365" y="21600"/>
                    </a:lnTo>
                    <a:lnTo>
                      <a:pt x="16419" y="21600"/>
                    </a:lnTo>
                    <a:lnTo>
                      <a:pt x="19071" y="20371"/>
                    </a:lnTo>
                    <a:lnTo>
                      <a:pt x="21008" y="18211"/>
                    </a:lnTo>
                    <a:lnTo>
                      <a:pt x="21600" y="15984"/>
                    </a:lnTo>
                    <a:lnTo>
                      <a:pt x="21029" y="13675"/>
                    </a:lnTo>
                    <a:lnTo>
                      <a:pt x="19656" y="11947"/>
                    </a:lnTo>
                    <a:lnTo>
                      <a:pt x="17988" y="10769"/>
                    </a:lnTo>
                    <a:lnTo>
                      <a:pt x="16533" y="10113"/>
                    </a:lnTo>
                    <a:lnTo>
                      <a:pt x="9767" y="7781"/>
                    </a:lnTo>
                    <a:lnTo>
                      <a:pt x="7393" y="6871"/>
                    </a:lnTo>
                    <a:lnTo>
                      <a:pt x="5943" y="6045"/>
                    </a:lnTo>
                    <a:lnTo>
                      <a:pt x="5218" y="5147"/>
                    </a:lnTo>
                    <a:lnTo>
                      <a:pt x="5021" y="4020"/>
                    </a:lnTo>
                    <a:lnTo>
                      <a:pt x="5454" y="2671"/>
                    </a:lnTo>
                    <a:lnTo>
                      <a:pt x="6587" y="1725"/>
                    </a:lnTo>
                    <a:lnTo>
                      <a:pt x="8168" y="1168"/>
                    </a:lnTo>
                    <a:lnTo>
                      <a:pt x="9949" y="985"/>
                    </a:lnTo>
                    <a:lnTo>
                      <a:pt x="16893" y="985"/>
                    </a:lnTo>
                    <a:lnTo>
                      <a:pt x="16200" y="887"/>
                    </a:lnTo>
                    <a:lnTo>
                      <a:pt x="14657" y="526"/>
                    </a:lnTo>
                    <a:lnTo>
                      <a:pt x="12674" y="164"/>
                    </a:lnTo>
                    <a:lnTo>
                      <a:pt x="10184" y="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 name="Google Shape;51;p1"/>
              <p:cNvSpPr/>
              <p:nvPr/>
            </p:nvSpPr>
            <p:spPr>
              <a:xfrm>
                <a:off x="386428" y="0"/>
                <a:ext cx="13492" cy="12700"/>
              </a:xfrm>
              <a:custGeom>
                <a:rect b="b" l="l" r="r" t="t"/>
                <a:pathLst>
                  <a:path extrusionOk="0" h="21600" w="21600">
                    <a:moveTo>
                      <a:pt x="21600" y="0"/>
                    </a:moveTo>
                    <a:lnTo>
                      <a:pt x="5368" y="0"/>
                    </a:lnTo>
                    <a:lnTo>
                      <a:pt x="2941" y="11096"/>
                    </a:lnTo>
                    <a:lnTo>
                      <a:pt x="2746" y="11984"/>
                    </a:lnTo>
                    <a:lnTo>
                      <a:pt x="0" y="21600"/>
                    </a:lnTo>
                    <a:lnTo>
                      <a:pt x="21600" y="21600"/>
                    </a:lnTo>
                    <a:lnTo>
                      <a:pt x="21600" y="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 name="Google Shape;52;p1"/>
              <p:cNvSpPr/>
              <p:nvPr/>
            </p:nvSpPr>
            <p:spPr>
              <a:xfrm>
                <a:off x="429395" y="5960"/>
                <a:ext cx="190589" cy="227224"/>
              </a:xfrm>
              <a:custGeom>
                <a:rect b="b" l="l" r="r" t="t"/>
                <a:pathLst>
                  <a:path extrusionOk="0" h="21600" w="21600">
                    <a:moveTo>
                      <a:pt x="21600" y="0"/>
                    </a:moveTo>
                    <a:lnTo>
                      <a:pt x="0" y="0"/>
                    </a:lnTo>
                    <a:lnTo>
                      <a:pt x="0" y="801"/>
                    </a:lnTo>
                    <a:lnTo>
                      <a:pt x="1280" y="900"/>
                    </a:lnTo>
                    <a:lnTo>
                      <a:pt x="2348" y="1181"/>
                    </a:lnTo>
                    <a:lnTo>
                      <a:pt x="3079" y="1840"/>
                    </a:lnTo>
                    <a:lnTo>
                      <a:pt x="3350" y="3069"/>
                    </a:lnTo>
                    <a:lnTo>
                      <a:pt x="3350" y="18533"/>
                    </a:lnTo>
                    <a:lnTo>
                      <a:pt x="3132" y="19697"/>
                    </a:lnTo>
                    <a:lnTo>
                      <a:pt x="2490" y="20339"/>
                    </a:lnTo>
                    <a:lnTo>
                      <a:pt x="1441" y="20645"/>
                    </a:lnTo>
                    <a:lnTo>
                      <a:pt x="0" y="20802"/>
                    </a:lnTo>
                    <a:lnTo>
                      <a:pt x="0" y="21600"/>
                    </a:lnTo>
                    <a:lnTo>
                      <a:pt x="13708" y="21600"/>
                    </a:lnTo>
                    <a:lnTo>
                      <a:pt x="13708" y="20802"/>
                    </a:lnTo>
                    <a:lnTo>
                      <a:pt x="11931" y="20703"/>
                    </a:lnTo>
                    <a:lnTo>
                      <a:pt x="10616" y="20422"/>
                    </a:lnTo>
                    <a:lnTo>
                      <a:pt x="9799" y="19764"/>
                    </a:lnTo>
                    <a:lnTo>
                      <a:pt x="9518" y="18533"/>
                    </a:lnTo>
                    <a:lnTo>
                      <a:pt x="9518" y="11090"/>
                    </a:lnTo>
                    <a:lnTo>
                      <a:pt x="16306" y="11090"/>
                    </a:lnTo>
                    <a:lnTo>
                      <a:pt x="16306" y="10007"/>
                    </a:lnTo>
                    <a:lnTo>
                      <a:pt x="9518" y="10007"/>
                    </a:lnTo>
                    <a:lnTo>
                      <a:pt x="9533" y="2513"/>
                    </a:lnTo>
                    <a:lnTo>
                      <a:pt x="9648" y="1840"/>
                    </a:lnTo>
                    <a:lnTo>
                      <a:pt x="9658" y="1778"/>
                    </a:lnTo>
                    <a:lnTo>
                      <a:pt x="10121" y="1325"/>
                    </a:lnTo>
                    <a:lnTo>
                      <a:pt x="10969" y="1131"/>
                    </a:lnTo>
                    <a:lnTo>
                      <a:pt x="12267" y="1090"/>
                    </a:lnTo>
                    <a:lnTo>
                      <a:pt x="21600" y="1090"/>
                    </a:lnTo>
                    <a:lnTo>
                      <a:pt x="21600" y="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 name="Google Shape;53;p1"/>
              <p:cNvSpPr/>
              <p:nvPr/>
            </p:nvSpPr>
            <p:spPr>
              <a:xfrm>
                <a:off x="324589" y="11341"/>
                <a:ext cx="295395" cy="163367"/>
              </a:xfrm>
              <a:custGeom>
                <a:rect b="b" l="l" r="r" t="t"/>
                <a:pathLst>
                  <a:path extrusionOk="0" h="21600" w="21600">
                    <a:moveTo>
                      <a:pt x="3705" y="0"/>
                    </a:moveTo>
                    <a:lnTo>
                      <a:pt x="0" y="0"/>
                    </a:lnTo>
                    <a:lnTo>
                      <a:pt x="1915" y="848"/>
                    </a:lnTo>
                    <a:lnTo>
                      <a:pt x="3331" y="2946"/>
                    </a:lnTo>
                    <a:lnTo>
                      <a:pt x="4286" y="5628"/>
                    </a:lnTo>
                    <a:lnTo>
                      <a:pt x="4812" y="8197"/>
                    </a:lnTo>
                    <a:lnTo>
                      <a:pt x="4818" y="8228"/>
                    </a:lnTo>
                    <a:lnTo>
                      <a:pt x="5508" y="8228"/>
                    </a:lnTo>
                    <a:lnTo>
                      <a:pt x="5508" y="93"/>
                    </a:lnTo>
                    <a:lnTo>
                      <a:pt x="3957" y="93"/>
                    </a:lnTo>
                    <a:lnTo>
                      <a:pt x="3705" y="0"/>
                    </a:lnTo>
                    <a:close/>
                    <a:moveTo>
                      <a:pt x="18184" y="14713"/>
                    </a:moveTo>
                    <a:lnTo>
                      <a:pt x="13805" y="14713"/>
                    </a:lnTo>
                    <a:lnTo>
                      <a:pt x="15663" y="15277"/>
                    </a:lnTo>
                    <a:lnTo>
                      <a:pt x="16747" y="16791"/>
                    </a:lnTo>
                    <a:lnTo>
                      <a:pt x="17301" y="18988"/>
                    </a:lnTo>
                    <a:lnTo>
                      <a:pt x="17569" y="21600"/>
                    </a:lnTo>
                    <a:lnTo>
                      <a:pt x="18184" y="21600"/>
                    </a:lnTo>
                    <a:lnTo>
                      <a:pt x="18184" y="14713"/>
                    </a:lnTo>
                    <a:close/>
                    <a:moveTo>
                      <a:pt x="18184" y="6578"/>
                    </a:moveTo>
                    <a:lnTo>
                      <a:pt x="17569" y="6578"/>
                    </a:lnTo>
                    <a:lnTo>
                      <a:pt x="17263" y="9126"/>
                    </a:lnTo>
                    <a:lnTo>
                      <a:pt x="16700" y="11257"/>
                    </a:lnTo>
                    <a:lnTo>
                      <a:pt x="15631" y="12707"/>
                    </a:lnTo>
                    <a:lnTo>
                      <a:pt x="13805" y="13207"/>
                    </a:lnTo>
                    <a:lnTo>
                      <a:pt x="18184" y="13207"/>
                    </a:lnTo>
                    <a:lnTo>
                      <a:pt x="18184" y="6578"/>
                    </a:lnTo>
                    <a:close/>
                    <a:moveTo>
                      <a:pt x="21600" y="804"/>
                    </a:moveTo>
                    <a:lnTo>
                      <a:pt x="15578" y="804"/>
                    </a:lnTo>
                    <a:lnTo>
                      <a:pt x="18133" y="1315"/>
                    </a:lnTo>
                    <a:lnTo>
                      <a:pt x="19674" y="2784"/>
                    </a:lnTo>
                    <a:lnTo>
                      <a:pt x="20524" y="5119"/>
                    </a:lnTo>
                    <a:lnTo>
                      <a:pt x="21007" y="8228"/>
                    </a:lnTo>
                    <a:lnTo>
                      <a:pt x="21600" y="8228"/>
                    </a:lnTo>
                    <a:lnTo>
                      <a:pt x="21600" y="804"/>
                    </a:lnTo>
                    <a:close/>
                  </a:path>
                </a:pathLst>
              </a:cu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grpSp>
        <p:nvGrpSpPr>
          <p:cNvPr id="54" name="Google Shape;54;p1"/>
          <p:cNvGrpSpPr/>
          <p:nvPr/>
        </p:nvGrpSpPr>
        <p:grpSpPr>
          <a:xfrm>
            <a:off x="7815532" y="691922"/>
            <a:ext cx="976422" cy="597371"/>
            <a:chOff x="0" y="0"/>
            <a:chExt cx="976421" cy="597370"/>
          </a:xfrm>
        </p:grpSpPr>
        <p:pic>
          <p:nvPicPr>
            <p:cNvPr descr="object 12" id="55" name="Google Shape;55;p1"/>
            <p:cNvPicPr preferRelativeResize="0"/>
            <p:nvPr/>
          </p:nvPicPr>
          <p:blipFill rotWithShape="1">
            <a:blip r:embed="rId7">
              <a:alphaModFix/>
            </a:blip>
            <a:srcRect b="0" l="0" r="0" t="0"/>
            <a:stretch/>
          </p:blipFill>
          <p:spPr>
            <a:xfrm>
              <a:off x="0" y="554868"/>
              <a:ext cx="976421" cy="42502"/>
            </a:xfrm>
            <a:prstGeom prst="rect">
              <a:avLst/>
            </a:prstGeom>
            <a:noFill/>
            <a:ln>
              <a:noFill/>
            </a:ln>
          </p:spPr>
        </p:pic>
        <p:grpSp>
          <p:nvGrpSpPr>
            <p:cNvPr id="56" name="Google Shape;56;p1"/>
            <p:cNvGrpSpPr/>
            <p:nvPr/>
          </p:nvGrpSpPr>
          <p:grpSpPr>
            <a:xfrm>
              <a:off x="177367" y="84836"/>
              <a:ext cx="469435" cy="273834"/>
              <a:chOff x="0" y="0"/>
              <a:chExt cx="469434" cy="273833"/>
            </a:xfrm>
          </p:grpSpPr>
          <p:sp>
            <p:nvSpPr>
              <p:cNvPr id="57" name="Google Shape;57;p1"/>
              <p:cNvSpPr/>
              <p:nvPr/>
            </p:nvSpPr>
            <p:spPr>
              <a:xfrm>
                <a:off x="0" y="0"/>
                <a:ext cx="211196" cy="273833"/>
              </a:xfrm>
              <a:custGeom>
                <a:rect b="b" l="l" r="r" t="t"/>
                <a:pathLst>
                  <a:path extrusionOk="0" h="21600" w="21600">
                    <a:moveTo>
                      <a:pt x="14504" y="0"/>
                    </a:moveTo>
                    <a:lnTo>
                      <a:pt x="12749" y="0"/>
                    </a:lnTo>
                    <a:lnTo>
                      <a:pt x="12680" y="301"/>
                    </a:lnTo>
                    <a:lnTo>
                      <a:pt x="12670" y="345"/>
                    </a:lnTo>
                    <a:lnTo>
                      <a:pt x="12351" y="1084"/>
                    </a:lnTo>
                    <a:lnTo>
                      <a:pt x="11968" y="1861"/>
                    </a:lnTo>
                    <a:lnTo>
                      <a:pt x="11753" y="2320"/>
                    </a:lnTo>
                    <a:lnTo>
                      <a:pt x="11086" y="3700"/>
                    </a:lnTo>
                    <a:lnTo>
                      <a:pt x="8265" y="9254"/>
                    </a:lnTo>
                    <a:lnTo>
                      <a:pt x="6372" y="12842"/>
                    </a:lnTo>
                    <a:lnTo>
                      <a:pt x="4820" y="15749"/>
                    </a:lnTo>
                    <a:lnTo>
                      <a:pt x="3204" y="18717"/>
                    </a:lnTo>
                    <a:lnTo>
                      <a:pt x="0" y="20701"/>
                    </a:lnTo>
                    <a:lnTo>
                      <a:pt x="0" y="21600"/>
                    </a:lnTo>
                    <a:lnTo>
                      <a:pt x="329" y="21575"/>
                    </a:lnTo>
                    <a:lnTo>
                      <a:pt x="1205" y="21520"/>
                    </a:lnTo>
                    <a:lnTo>
                      <a:pt x="2464" y="21466"/>
                    </a:lnTo>
                    <a:lnTo>
                      <a:pt x="3941" y="21441"/>
                    </a:lnTo>
                    <a:lnTo>
                      <a:pt x="8201" y="21441"/>
                    </a:lnTo>
                    <a:lnTo>
                      <a:pt x="8201" y="20849"/>
                    </a:lnTo>
                    <a:lnTo>
                      <a:pt x="6847" y="20812"/>
                    </a:lnTo>
                    <a:lnTo>
                      <a:pt x="6336" y="20626"/>
                    </a:lnTo>
                    <a:lnTo>
                      <a:pt x="5826" y="20429"/>
                    </a:lnTo>
                    <a:lnTo>
                      <a:pt x="5504" y="20059"/>
                    </a:lnTo>
                    <a:lnTo>
                      <a:pt x="5504" y="19013"/>
                    </a:lnTo>
                    <a:lnTo>
                      <a:pt x="5554" y="18717"/>
                    </a:lnTo>
                    <a:lnTo>
                      <a:pt x="5565" y="18651"/>
                    </a:lnTo>
                    <a:lnTo>
                      <a:pt x="5568" y="18630"/>
                    </a:lnTo>
                    <a:lnTo>
                      <a:pt x="5936" y="17781"/>
                    </a:lnTo>
                    <a:lnTo>
                      <a:pt x="7595" y="14269"/>
                    </a:lnTo>
                    <a:lnTo>
                      <a:pt x="21600" y="14269"/>
                    </a:lnTo>
                    <a:lnTo>
                      <a:pt x="20990" y="13024"/>
                    </a:lnTo>
                    <a:lnTo>
                      <a:pt x="8187" y="13024"/>
                    </a:lnTo>
                    <a:lnTo>
                      <a:pt x="12064" y="4842"/>
                    </a:lnTo>
                    <a:lnTo>
                      <a:pt x="16979" y="4842"/>
                    </a:lnTo>
                    <a:lnTo>
                      <a:pt x="16323" y="3506"/>
                    </a:lnTo>
                    <a:lnTo>
                      <a:pt x="14854" y="542"/>
                    </a:lnTo>
                    <a:lnTo>
                      <a:pt x="14599" y="74"/>
                    </a:lnTo>
                    <a:lnTo>
                      <a:pt x="14504"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 name="Google Shape;58;p1"/>
              <p:cNvSpPr/>
              <p:nvPr/>
            </p:nvSpPr>
            <p:spPr>
              <a:xfrm>
                <a:off x="155535" y="180895"/>
                <a:ext cx="219505" cy="92938"/>
              </a:xfrm>
              <a:custGeom>
                <a:rect b="b" l="l" r="r" t="t"/>
                <a:pathLst>
                  <a:path extrusionOk="0" h="21600" w="21600">
                    <a:moveTo>
                      <a:pt x="5477" y="0"/>
                    </a:moveTo>
                    <a:lnTo>
                      <a:pt x="278" y="0"/>
                    </a:lnTo>
                    <a:lnTo>
                      <a:pt x="1195" y="6430"/>
                    </a:lnTo>
                    <a:lnTo>
                      <a:pt x="1831" y="10919"/>
                    </a:lnTo>
                    <a:lnTo>
                      <a:pt x="2134" y="13106"/>
                    </a:lnTo>
                    <a:lnTo>
                      <a:pt x="2257" y="13977"/>
                    </a:lnTo>
                    <a:lnTo>
                      <a:pt x="2349" y="14776"/>
                    </a:lnTo>
                    <a:lnTo>
                      <a:pt x="2349" y="15429"/>
                    </a:lnTo>
                    <a:lnTo>
                      <a:pt x="2283" y="16388"/>
                    </a:lnTo>
                    <a:lnTo>
                      <a:pt x="2021" y="17652"/>
                    </a:lnTo>
                    <a:lnTo>
                      <a:pt x="2014" y="17685"/>
                    </a:lnTo>
                    <a:lnTo>
                      <a:pt x="1437" y="18825"/>
                    </a:lnTo>
                    <a:lnTo>
                      <a:pt x="446" y="19316"/>
                    </a:lnTo>
                    <a:lnTo>
                      <a:pt x="0" y="19316"/>
                    </a:lnTo>
                    <a:lnTo>
                      <a:pt x="0" y="21600"/>
                    </a:lnTo>
                    <a:lnTo>
                      <a:pt x="1762" y="21365"/>
                    </a:lnTo>
                    <a:lnTo>
                      <a:pt x="3446" y="21204"/>
                    </a:lnTo>
                    <a:lnTo>
                      <a:pt x="5204" y="21131"/>
                    </a:lnTo>
                    <a:lnTo>
                      <a:pt x="21600" y="21131"/>
                    </a:lnTo>
                    <a:lnTo>
                      <a:pt x="21600" y="18953"/>
                    </a:lnTo>
                    <a:lnTo>
                      <a:pt x="20172" y="18769"/>
                    </a:lnTo>
                    <a:lnTo>
                      <a:pt x="20146" y="18730"/>
                    </a:lnTo>
                    <a:lnTo>
                      <a:pt x="9978" y="18730"/>
                    </a:lnTo>
                    <a:lnTo>
                      <a:pt x="8917" y="17652"/>
                    </a:lnTo>
                    <a:lnTo>
                      <a:pt x="8093" y="15282"/>
                    </a:lnTo>
                    <a:lnTo>
                      <a:pt x="7559" y="12911"/>
                    </a:lnTo>
                    <a:lnTo>
                      <a:pt x="7369" y="11833"/>
                    </a:lnTo>
                    <a:lnTo>
                      <a:pt x="5477"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p1"/>
              <p:cNvSpPr/>
              <p:nvPr/>
            </p:nvSpPr>
            <p:spPr>
              <a:xfrm>
                <a:off x="253818" y="2498"/>
                <a:ext cx="178814" cy="258986"/>
              </a:xfrm>
              <a:custGeom>
                <a:rect b="b" l="l" r="r" t="t"/>
                <a:pathLst>
                  <a:path extrusionOk="0" h="21600" w="21600">
                    <a:moveTo>
                      <a:pt x="14060" y="0"/>
                    </a:moveTo>
                    <a:lnTo>
                      <a:pt x="11607" y="35"/>
                    </a:lnTo>
                    <a:lnTo>
                      <a:pt x="6630" y="186"/>
                    </a:lnTo>
                    <a:lnTo>
                      <a:pt x="4655" y="221"/>
                    </a:lnTo>
                    <a:lnTo>
                      <a:pt x="0" y="221"/>
                    </a:lnTo>
                    <a:lnTo>
                      <a:pt x="0" y="1198"/>
                    </a:lnTo>
                    <a:lnTo>
                      <a:pt x="58" y="1198"/>
                    </a:lnTo>
                    <a:lnTo>
                      <a:pt x="1791" y="1289"/>
                    </a:lnTo>
                    <a:lnTo>
                      <a:pt x="2881" y="1379"/>
                    </a:lnTo>
                    <a:lnTo>
                      <a:pt x="3570" y="1605"/>
                    </a:lnTo>
                    <a:lnTo>
                      <a:pt x="3930" y="2111"/>
                    </a:lnTo>
                    <a:lnTo>
                      <a:pt x="4034" y="3036"/>
                    </a:lnTo>
                    <a:lnTo>
                      <a:pt x="4034" y="19334"/>
                    </a:lnTo>
                    <a:lnTo>
                      <a:pt x="3654" y="20490"/>
                    </a:lnTo>
                    <a:lnTo>
                      <a:pt x="2715" y="21180"/>
                    </a:lnTo>
                    <a:lnTo>
                      <a:pt x="1522" y="21513"/>
                    </a:lnTo>
                    <a:lnTo>
                      <a:pt x="377" y="21600"/>
                    </a:lnTo>
                    <a:lnTo>
                      <a:pt x="12858" y="21600"/>
                    </a:lnTo>
                    <a:lnTo>
                      <a:pt x="11893" y="21180"/>
                    </a:lnTo>
                    <a:lnTo>
                      <a:pt x="10365" y="20624"/>
                    </a:lnTo>
                    <a:lnTo>
                      <a:pt x="10365" y="13198"/>
                    </a:lnTo>
                    <a:lnTo>
                      <a:pt x="17807" y="13198"/>
                    </a:lnTo>
                    <a:lnTo>
                      <a:pt x="19343" y="12999"/>
                    </a:lnTo>
                    <a:lnTo>
                      <a:pt x="20958" y="12260"/>
                    </a:lnTo>
                    <a:lnTo>
                      <a:pt x="11365" y="12260"/>
                    </a:lnTo>
                    <a:lnTo>
                      <a:pt x="10365" y="11803"/>
                    </a:lnTo>
                    <a:lnTo>
                      <a:pt x="10365" y="1707"/>
                    </a:lnTo>
                    <a:lnTo>
                      <a:pt x="11440" y="1237"/>
                    </a:lnTo>
                    <a:lnTo>
                      <a:pt x="21600" y="1237"/>
                    </a:lnTo>
                    <a:lnTo>
                      <a:pt x="20495" y="708"/>
                    </a:lnTo>
                    <a:lnTo>
                      <a:pt x="14060"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 name="Google Shape;60;p1"/>
              <p:cNvSpPr/>
              <p:nvPr/>
            </p:nvSpPr>
            <p:spPr>
              <a:xfrm>
                <a:off x="362083" y="17325"/>
                <a:ext cx="107351" cy="132169"/>
              </a:xfrm>
              <a:custGeom>
                <a:rect b="b" l="l" r="r" t="t"/>
                <a:pathLst>
                  <a:path extrusionOk="0" h="21600" w="21600">
                    <a:moveTo>
                      <a:pt x="14195" y="0"/>
                    </a:moveTo>
                    <a:lnTo>
                      <a:pt x="159" y="0"/>
                    </a:lnTo>
                    <a:lnTo>
                      <a:pt x="3049" y="323"/>
                    </a:lnTo>
                    <a:lnTo>
                      <a:pt x="6568" y="1712"/>
                    </a:lnTo>
                    <a:lnTo>
                      <a:pt x="9520" y="4752"/>
                    </a:lnTo>
                    <a:lnTo>
                      <a:pt x="10766" y="10087"/>
                    </a:lnTo>
                    <a:lnTo>
                      <a:pt x="10629" y="12284"/>
                    </a:lnTo>
                    <a:lnTo>
                      <a:pt x="9504" y="16197"/>
                    </a:lnTo>
                    <a:lnTo>
                      <a:pt x="6318" y="19934"/>
                    </a:lnTo>
                    <a:lnTo>
                      <a:pt x="0" y="21600"/>
                    </a:lnTo>
                    <a:lnTo>
                      <a:pt x="13126" y="21600"/>
                    </a:lnTo>
                    <a:lnTo>
                      <a:pt x="16620" y="19717"/>
                    </a:lnTo>
                    <a:lnTo>
                      <a:pt x="20351" y="15245"/>
                    </a:lnTo>
                    <a:lnTo>
                      <a:pt x="21600" y="10519"/>
                    </a:lnTo>
                    <a:lnTo>
                      <a:pt x="21014" y="6590"/>
                    </a:lnTo>
                    <a:lnTo>
                      <a:pt x="18373" y="2353"/>
                    </a:lnTo>
                    <a:lnTo>
                      <a:pt x="14195"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 name="Google Shape;61;p1"/>
              <p:cNvSpPr/>
              <p:nvPr/>
            </p:nvSpPr>
            <p:spPr>
              <a:xfrm>
                <a:off x="38535" y="61388"/>
                <a:ext cx="362697" cy="212445"/>
              </a:xfrm>
              <a:custGeom>
                <a:rect b="b" l="l" r="r" t="t"/>
                <a:pathLst>
                  <a:path extrusionOk="0" h="21600" w="21600">
                    <a:moveTo>
                      <a:pt x="20040" y="21395"/>
                    </a:moveTo>
                    <a:lnTo>
                      <a:pt x="16901" y="21395"/>
                    </a:lnTo>
                    <a:lnTo>
                      <a:pt x="18171" y="21427"/>
                    </a:lnTo>
                    <a:lnTo>
                      <a:pt x="19163" y="21497"/>
                    </a:lnTo>
                    <a:lnTo>
                      <a:pt x="19809" y="21568"/>
                    </a:lnTo>
                    <a:lnTo>
                      <a:pt x="20040" y="21600"/>
                    </a:lnTo>
                    <a:lnTo>
                      <a:pt x="20040" y="21395"/>
                    </a:lnTo>
                    <a:close/>
                    <a:moveTo>
                      <a:pt x="2481" y="21395"/>
                    </a:moveTo>
                    <a:lnTo>
                      <a:pt x="0" y="21395"/>
                    </a:lnTo>
                    <a:lnTo>
                      <a:pt x="886" y="21427"/>
                    </a:lnTo>
                    <a:lnTo>
                      <a:pt x="1683" y="21497"/>
                    </a:lnTo>
                    <a:lnTo>
                      <a:pt x="2259" y="21568"/>
                    </a:lnTo>
                    <a:lnTo>
                      <a:pt x="2481" y="21600"/>
                    </a:lnTo>
                    <a:lnTo>
                      <a:pt x="2481" y="21395"/>
                    </a:lnTo>
                    <a:close/>
                    <a:moveTo>
                      <a:pt x="21600" y="10101"/>
                    </a:moveTo>
                    <a:lnTo>
                      <a:pt x="17931" y="10101"/>
                    </a:lnTo>
                    <a:lnTo>
                      <a:pt x="18087" y="10191"/>
                    </a:lnTo>
                    <a:lnTo>
                      <a:pt x="18504" y="10387"/>
                    </a:lnTo>
                    <a:lnTo>
                      <a:pt x="19103" y="10584"/>
                    </a:lnTo>
                    <a:lnTo>
                      <a:pt x="19809" y="10673"/>
                    </a:lnTo>
                    <a:lnTo>
                      <a:pt x="21600" y="10101"/>
                    </a:lnTo>
                    <a:close/>
                    <a:moveTo>
                      <a:pt x="7592" y="0"/>
                    </a:moveTo>
                    <a:lnTo>
                      <a:pt x="4730" y="0"/>
                    </a:lnTo>
                    <a:lnTo>
                      <a:pt x="6819" y="10546"/>
                    </a:lnTo>
                    <a:lnTo>
                      <a:pt x="9928" y="10546"/>
                    </a:lnTo>
                    <a:lnTo>
                      <a:pt x="7592" y="0"/>
                    </a:lnTo>
                    <a:close/>
                    <a:moveTo>
                      <a:pt x="16901" y="21395"/>
                    </a:moveTo>
                    <a:lnTo>
                      <a:pt x="10117" y="21395"/>
                    </a:lnTo>
                    <a:lnTo>
                      <a:pt x="11161" y="21427"/>
                    </a:lnTo>
                    <a:lnTo>
                      <a:pt x="12126" y="21497"/>
                    </a:lnTo>
                    <a:lnTo>
                      <a:pt x="13110" y="21600"/>
                    </a:lnTo>
                    <a:lnTo>
                      <a:pt x="14312" y="21497"/>
                    </a:lnTo>
                    <a:lnTo>
                      <a:pt x="15528" y="21427"/>
                    </a:lnTo>
                    <a:lnTo>
                      <a:pt x="16901" y="21395"/>
                    </a:lnTo>
                    <a:close/>
                  </a:path>
                </a:pathLst>
              </a:cu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2" name="Google Shape;62;p1"/>
            <p:cNvSpPr/>
            <p:nvPr/>
          </p:nvSpPr>
          <p:spPr>
            <a:xfrm>
              <a:off x="24961" y="0"/>
              <a:ext cx="832899" cy="522071"/>
            </a:xfrm>
            <a:custGeom>
              <a:rect b="b" l="l" r="r" t="t"/>
              <a:pathLst>
                <a:path extrusionOk="0" h="21600" w="21600">
                  <a:moveTo>
                    <a:pt x="3075" y="0"/>
                  </a:moveTo>
                  <a:lnTo>
                    <a:pt x="1282" y="405"/>
                  </a:lnTo>
                  <a:lnTo>
                    <a:pt x="371" y="1318"/>
                  </a:lnTo>
                  <a:lnTo>
                    <a:pt x="43" y="2283"/>
                  </a:lnTo>
                  <a:lnTo>
                    <a:pt x="0" y="2844"/>
                  </a:lnTo>
                  <a:lnTo>
                    <a:pt x="94" y="3929"/>
                  </a:lnTo>
                  <a:lnTo>
                    <a:pt x="804" y="6314"/>
                  </a:lnTo>
                  <a:lnTo>
                    <a:pt x="1392" y="7583"/>
                  </a:lnTo>
                  <a:lnTo>
                    <a:pt x="2115" y="8883"/>
                  </a:lnTo>
                  <a:lnTo>
                    <a:pt x="2960" y="10198"/>
                  </a:lnTo>
                  <a:lnTo>
                    <a:pt x="3912" y="11512"/>
                  </a:lnTo>
                  <a:lnTo>
                    <a:pt x="4958" y="12811"/>
                  </a:lnTo>
                  <a:lnTo>
                    <a:pt x="6082" y="14077"/>
                  </a:lnTo>
                  <a:lnTo>
                    <a:pt x="7271" y="15297"/>
                  </a:lnTo>
                  <a:lnTo>
                    <a:pt x="8510" y="16455"/>
                  </a:lnTo>
                  <a:lnTo>
                    <a:pt x="9785" y="17534"/>
                  </a:lnTo>
                  <a:lnTo>
                    <a:pt x="11082" y="18520"/>
                  </a:lnTo>
                  <a:lnTo>
                    <a:pt x="12386" y="19396"/>
                  </a:lnTo>
                  <a:lnTo>
                    <a:pt x="13684" y="20148"/>
                  </a:lnTo>
                  <a:lnTo>
                    <a:pt x="14961" y="20760"/>
                  </a:lnTo>
                  <a:lnTo>
                    <a:pt x="16202" y="21216"/>
                  </a:lnTo>
                  <a:lnTo>
                    <a:pt x="17393" y="21501"/>
                  </a:lnTo>
                  <a:lnTo>
                    <a:pt x="18521" y="21600"/>
                  </a:lnTo>
                  <a:lnTo>
                    <a:pt x="20335" y="21183"/>
                  </a:lnTo>
                  <a:lnTo>
                    <a:pt x="21245" y="20229"/>
                  </a:lnTo>
                  <a:lnTo>
                    <a:pt x="21563" y="19181"/>
                  </a:lnTo>
                  <a:lnTo>
                    <a:pt x="21600" y="18485"/>
                  </a:lnTo>
                  <a:lnTo>
                    <a:pt x="21544" y="17948"/>
                  </a:lnTo>
                  <a:lnTo>
                    <a:pt x="21420" y="17254"/>
                  </a:lnTo>
                  <a:lnTo>
                    <a:pt x="21296" y="16653"/>
                  </a:lnTo>
                  <a:lnTo>
                    <a:pt x="21240" y="16397"/>
                  </a:lnTo>
                  <a:lnTo>
                    <a:pt x="21267" y="16549"/>
                  </a:lnTo>
                  <a:lnTo>
                    <a:pt x="21327" y="16935"/>
                  </a:lnTo>
                  <a:lnTo>
                    <a:pt x="21387" y="17449"/>
                  </a:lnTo>
                  <a:lnTo>
                    <a:pt x="21414" y="17987"/>
                  </a:lnTo>
                  <a:lnTo>
                    <a:pt x="21018" y="19583"/>
                  </a:lnTo>
                  <a:lnTo>
                    <a:pt x="20125" y="20398"/>
                  </a:lnTo>
                  <a:lnTo>
                    <a:pt x="19178" y="20694"/>
                  </a:lnTo>
                  <a:lnTo>
                    <a:pt x="18618" y="20734"/>
                  </a:lnTo>
                  <a:lnTo>
                    <a:pt x="17501" y="20634"/>
                  </a:lnTo>
                  <a:lnTo>
                    <a:pt x="16315" y="20343"/>
                  </a:lnTo>
                  <a:lnTo>
                    <a:pt x="15074" y="19879"/>
                  </a:lnTo>
                  <a:lnTo>
                    <a:pt x="13796" y="19257"/>
                  </a:lnTo>
                  <a:lnTo>
                    <a:pt x="12496" y="18493"/>
                  </a:lnTo>
                  <a:lnTo>
                    <a:pt x="11191" y="17604"/>
                  </a:lnTo>
                  <a:lnTo>
                    <a:pt x="9897" y="16606"/>
                  </a:lnTo>
                  <a:lnTo>
                    <a:pt x="8631" y="15515"/>
                  </a:lnTo>
                  <a:lnTo>
                    <a:pt x="7408" y="14348"/>
                  </a:lnTo>
                  <a:lnTo>
                    <a:pt x="6244" y="13119"/>
                  </a:lnTo>
                  <a:lnTo>
                    <a:pt x="5157" y="11846"/>
                  </a:lnTo>
                  <a:lnTo>
                    <a:pt x="4162" y="10545"/>
                  </a:lnTo>
                  <a:lnTo>
                    <a:pt x="3276" y="9232"/>
                  </a:lnTo>
                  <a:lnTo>
                    <a:pt x="2514" y="7923"/>
                  </a:lnTo>
                  <a:lnTo>
                    <a:pt x="1893" y="6634"/>
                  </a:lnTo>
                  <a:lnTo>
                    <a:pt x="1140" y="4182"/>
                  </a:lnTo>
                  <a:lnTo>
                    <a:pt x="1040" y="3051"/>
                  </a:lnTo>
                  <a:lnTo>
                    <a:pt x="1249" y="1841"/>
                  </a:lnTo>
                  <a:lnTo>
                    <a:pt x="1843" y="1014"/>
                  </a:lnTo>
                  <a:lnTo>
                    <a:pt x="2770" y="540"/>
                  </a:lnTo>
                  <a:lnTo>
                    <a:pt x="3981" y="389"/>
                  </a:lnTo>
                  <a:lnTo>
                    <a:pt x="5180" y="539"/>
                  </a:lnTo>
                  <a:lnTo>
                    <a:pt x="6345" y="870"/>
                  </a:lnTo>
                  <a:lnTo>
                    <a:pt x="7228" y="1201"/>
                  </a:lnTo>
                  <a:lnTo>
                    <a:pt x="7578" y="1351"/>
                  </a:lnTo>
                  <a:lnTo>
                    <a:pt x="7161" y="1140"/>
                  </a:lnTo>
                  <a:lnTo>
                    <a:pt x="6092" y="675"/>
                  </a:lnTo>
                  <a:lnTo>
                    <a:pt x="4640" y="211"/>
                  </a:lnTo>
                  <a:lnTo>
                    <a:pt x="3075" y="0"/>
                  </a:lnTo>
                  <a:close/>
                </a:path>
              </a:pathLst>
            </a:custGeom>
            <a:solidFill>
              <a:srgbClr val="0D86D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 name="Google Shape;63;p1"/>
            <p:cNvSpPr/>
            <p:nvPr/>
          </p:nvSpPr>
          <p:spPr>
            <a:xfrm>
              <a:off x="643660" y="84669"/>
              <a:ext cx="176458" cy="276498"/>
            </a:xfrm>
            <a:custGeom>
              <a:rect b="b" l="l" r="r" t="t"/>
              <a:pathLst>
                <a:path extrusionOk="0" h="21600" w="21600">
                  <a:moveTo>
                    <a:pt x="11687" y="0"/>
                  </a:moveTo>
                  <a:lnTo>
                    <a:pt x="7397" y="323"/>
                  </a:lnTo>
                  <a:lnTo>
                    <a:pt x="3937" y="1278"/>
                  </a:lnTo>
                  <a:lnTo>
                    <a:pt x="1626" y="2842"/>
                  </a:lnTo>
                  <a:lnTo>
                    <a:pt x="784" y="4991"/>
                  </a:lnTo>
                  <a:lnTo>
                    <a:pt x="2269" y="7759"/>
                  </a:lnTo>
                  <a:lnTo>
                    <a:pt x="5812" y="9978"/>
                  </a:lnTo>
                  <a:lnTo>
                    <a:pt x="10040" y="12008"/>
                  </a:lnTo>
                  <a:lnTo>
                    <a:pt x="13582" y="14212"/>
                  </a:lnTo>
                  <a:lnTo>
                    <a:pt x="15068" y="16951"/>
                  </a:lnTo>
                  <a:lnTo>
                    <a:pt x="14912" y="17956"/>
                  </a:lnTo>
                  <a:lnTo>
                    <a:pt x="14194" y="19109"/>
                  </a:lnTo>
                  <a:lnTo>
                    <a:pt x="12539" y="20059"/>
                  </a:lnTo>
                  <a:lnTo>
                    <a:pt x="9569" y="20453"/>
                  </a:lnTo>
                  <a:lnTo>
                    <a:pt x="5832" y="19605"/>
                  </a:lnTo>
                  <a:lnTo>
                    <a:pt x="3551" y="17738"/>
                  </a:lnTo>
                  <a:lnTo>
                    <a:pt x="2413" y="15872"/>
                  </a:lnTo>
                  <a:lnTo>
                    <a:pt x="2103" y="15023"/>
                  </a:lnTo>
                  <a:lnTo>
                    <a:pt x="0" y="14766"/>
                  </a:lnTo>
                  <a:lnTo>
                    <a:pt x="467" y="17994"/>
                  </a:lnTo>
                  <a:lnTo>
                    <a:pt x="843" y="20050"/>
                  </a:lnTo>
                  <a:lnTo>
                    <a:pt x="822" y="20258"/>
                  </a:lnTo>
                  <a:lnTo>
                    <a:pt x="6397" y="21463"/>
                  </a:lnTo>
                  <a:lnTo>
                    <a:pt x="9951" y="21600"/>
                  </a:lnTo>
                  <a:lnTo>
                    <a:pt x="13720" y="21316"/>
                  </a:lnTo>
                  <a:lnTo>
                    <a:pt x="17508" y="20355"/>
                  </a:lnTo>
                  <a:lnTo>
                    <a:pt x="20430" y="18552"/>
                  </a:lnTo>
                  <a:lnTo>
                    <a:pt x="21600" y="15742"/>
                  </a:lnTo>
                  <a:lnTo>
                    <a:pt x="20093" y="12780"/>
                  </a:lnTo>
                  <a:lnTo>
                    <a:pt x="16498" y="10349"/>
                  </a:lnTo>
                  <a:lnTo>
                    <a:pt x="12207" y="8224"/>
                  </a:lnTo>
                  <a:lnTo>
                    <a:pt x="8612" y="6179"/>
                  </a:lnTo>
                  <a:lnTo>
                    <a:pt x="7105" y="3990"/>
                  </a:lnTo>
                  <a:lnTo>
                    <a:pt x="7312" y="3126"/>
                  </a:lnTo>
                  <a:lnTo>
                    <a:pt x="8060" y="2200"/>
                  </a:lnTo>
                  <a:lnTo>
                    <a:pt x="9538" y="1461"/>
                  </a:lnTo>
                  <a:lnTo>
                    <a:pt x="11937" y="1160"/>
                  </a:lnTo>
                  <a:lnTo>
                    <a:pt x="14965" y="1821"/>
                  </a:lnTo>
                  <a:lnTo>
                    <a:pt x="16677" y="3277"/>
                  </a:lnTo>
                  <a:lnTo>
                    <a:pt x="17436" y="4733"/>
                  </a:lnTo>
                  <a:lnTo>
                    <a:pt x="17608" y="5394"/>
                  </a:lnTo>
                  <a:lnTo>
                    <a:pt x="19729" y="5565"/>
                  </a:lnTo>
                  <a:lnTo>
                    <a:pt x="19729" y="4613"/>
                  </a:lnTo>
                  <a:lnTo>
                    <a:pt x="19690" y="3776"/>
                  </a:lnTo>
                  <a:lnTo>
                    <a:pt x="19602" y="2837"/>
                  </a:lnTo>
                  <a:lnTo>
                    <a:pt x="19511" y="2014"/>
                  </a:lnTo>
                  <a:lnTo>
                    <a:pt x="19462" y="1526"/>
                  </a:lnTo>
                  <a:lnTo>
                    <a:pt x="14529" y="107"/>
                  </a:lnTo>
                  <a:lnTo>
                    <a:pt x="11687"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4" name="Google Shape;64;p1"/>
          <p:cNvSpPr txBox="1"/>
          <p:nvPr/>
        </p:nvSpPr>
        <p:spPr>
          <a:xfrm>
            <a:off x="8781033" y="4795837"/>
            <a:ext cx="162561" cy="127001"/>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585858"/>
              </a:buClr>
              <a:buSzPts val="900"/>
              <a:buFont typeface="Arial"/>
              <a:buNone/>
            </a:pPr>
            <a:r>
              <a:rPr b="0" i="0" lang="en-US" sz="900" u="none" cap="none" strike="noStrike">
                <a:solidFill>
                  <a:srgbClr val="585858"/>
                </a:solidFill>
                <a:latin typeface="Arial"/>
                <a:ea typeface="Arial"/>
                <a:cs typeface="Arial"/>
                <a:sym typeface="Arial"/>
              </a:rPr>
              <a:t>#&gt;</a:t>
            </a:r>
            <a:endParaRPr/>
          </a:p>
        </p:txBody>
      </p:sp>
      <p:sp>
        <p:nvSpPr>
          <p:cNvPr id="65" name="Google Shape;65;p1"/>
          <p:cNvSpPr txBox="1"/>
          <p:nvPr/>
        </p:nvSpPr>
        <p:spPr>
          <a:xfrm>
            <a:off x="614791" y="3110911"/>
            <a:ext cx="8099560" cy="49082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300"/>
              <a:buFont typeface="Times New Roman"/>
              <a:buNone/>
            </a:pPr>
            <a:r>
              <a:rPr b="0" i="0" lang="en-US" sz="1300" u="none" cap="none" strike="noStrike">
                <a:solidFill>
                  <a:srgbClr val="000000"/>
                </a:solidFill>
                <a:latin typeface="Times New Roman"/>
                <a:ea typeface="Times New Roman"/>
                <a:cs typeface="Times New Roman"/>
                <a:sym typeface="Times New Roman"/>
              </a:rPr>
              <a:t> </a:t>
            </a:r>
            <a:r>
              <a:rPr b="0" i="0" lang="en-US" sz="1300" u="none" cap="none" strike="noStrike">
                <a:solidFill>
                  <a:srgbClr val="DC0000"/>
                </a:solidFill>
                <a:latin typeface="Times New Roman"/>
                <a:ea typeface="Times New Roman"/>
                <a:cs typeface="Times New Roman"/>
                <a:sym typeface="Times New Roman"/>
              </a:rPr>
              <a:t>This work was supported in part by NSF OISE 1743790, NSF PHYS 2310027, DOE DE-SC0024519, DE-SC0004768,  </a:t>
            </a:r>
            <a:br>
              <a:rPr b="0" i="0" lang="en-US" sz="1300" u="none" cap="none" strike="noStrike">
                <a:solidFill>
                  <a:srgbClr val="DC0000"/>
                </a:solidFill>
                <a:latin typeface="Times New Roman"/>
                <a:ea typeface="Times New Roman"/>
                <a:cs typeface="Times New Roman"/>
                <a:sym typeface="Times New Roman"/>
              </a:rPr>
            </a:br>
            <a:r>
              <a:rPr b="0" i="0" lang="en-US" sz="1300" u="none" cap="none" strike="noStrike">
                <a:solidFill>
                  <a:srgbClr val="DC0000"/>
                </a:solidFill>
                <a:latin typeface="Times New Roman"/>
                <a:ea typeface="Times New Roman"/>
                <a:cs typeface="Times New Roman"/>
                <a:sym typeface="Times New Roman"/>
              </a:rPr>
              <a:t>and research center supported by the State of South Dakota.</a:t>
            </a:r>
            <a:endParaRPr/>
          </a:p>
        </p:txBody>
      </p:sp>
      <p:sp>
        <p:nvSpPr>
          <p:cNvPr id="66" name="Google Shape;66;p1"/>
          <p:cNvSpPr txBox="1"/>
          <p:nvPr/>
        </p:nvSpPr>
        <p:spPr>
          <a:xfrm>
            <a:off x="2250081" y="2282149"/>
            <a:ext cx="4979036" cy="69000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Athul Prem</a:t>
            </a:r>
            <a:r>
              <a:rPr b="0" i="0" lang="en-US" sz="1300" u="none" cap="none" strike="noStrike">
                <a:solidFill>
                  <a:srgbClr val="000000"/>
                </a:solidFill>
                <a:latin typeface="Calibri"/>
                <a:ea typeface="Calibri"/>
                <a:cs typeface="Calibri"/>
                <a:sym typeface="Calibri"/>
              </a:rPr>
              <a:t>, Sanjay Bhattarai, Narayan Budhathoki, </a:t>
            </a:r>
            <a:br>
              <a:rPr b="0" i="0" lang="en-US" sz="1300" u="none" cap="none" strike="noStrike">
                <a:solidFill>
                  <a:srgbClr val="000000"/>
                </a:solidFill>
                <a:latin typeface="Calibri"/>
                <a:ea typeface="Calibri"/>
                <a:cs typeface="Calibri"/>
                <a:sym typeface="Calibri"/>
              </a:rPr>
            </a:br>
            <a:r>
              <a:rPr b="0" i="0" lang="en-US" sz="1300" u="none" cap="none" strike="noStrike">
                <a:solidFill>
                  <a:srgbClr val="000000"/>
                </a:solidFill>
                <a:latin typeface="Calibri"/>
                <a:ea typeface="Calibri"/>
                <a:cs typeface="Calibri"/>
                <a:sym typeface="Calibri"/>
              </a:rPr>
              <a:t>Kunming Dong, Austin Warren, Sunil Chhetri, </a:t>
            </a:r>
            <a:br>
              <a:rPr b="0" i="0" lang="en-US" sz="1300" u="none" cap="none" strike="noStrike">
                <a:solidFill>
                  <a:srgbClr val="000000"/>
                </a:solidFill>
                <a:latin typeface="Calibri"/>
                <a:ea typeface="Calibri"/>
                <a:cs typeface="Calibri"/>
                <a:sym typeface="Calibri"/>
              </a:rPr>
            </a:br>
            <a:r>
              <a:rPr b="0" i="0" lang="en-US" sz="1300" u="none" cap="none" strike="noStrike">
                <a:solidFill>
                  <a:srgbClr val="000000"/>
                </a:solidFill>
                <a:latin typeface="Calibri"/>
                <a:ea typeface="Calibri"/>
                <a:cs typeface="Calibri"/>
                <a:sym typeface="Calibri"/>
              </a:rPr>
              <a:t>Dongming Mei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nvSpPr>
        <p:spPr>
          <a:xfrm>
            <a:off x="101500" y="3939825"/>
            <a:ext cx="8611800" cy="1262100"/>
          </a:xfrm>
          <a:prstGeom prst="rect">
            <a:avLst/>
          </a:prstGeom>
          <a:noFill/>
          <a:ln>
            <a:noFill/>
          </a:ln>
        </p:spPr>
        <p:txBody>
          <a:bodyPr anchorCtr="0" anchor="t" bIns="0" lIns="0" spcFirstLastPara="1" rIns="0" wrap="square" tIns="0">
            <a:spAutoFit/>
          </a:bodyPr>
          <a:lstStyle/>
          <a:p>
            <a:pPr indent="-305434" lvl="0" marL="317500" marR="7620" rtl="0" algn="l">
              <a:lnSpc>
                <a:spcPct val="116666"/>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At USD, Ge crystals are grown frequently and numerous HPGe crystal growth data have been collected.</a:t>
            </a:r>
            <a:endParaRPr/>
          </a:p>
          <a:p>
            <a:pPr indent="-305434" lvl="0" marL="317500" marR="5080" rtl="0" algn="l">
              <a:lnSpc>
                <a:spcPct val="116666"/>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Past 50 HPGe crystal growth data have been used to train the LSTM model.</a:t>
            </a:r>
            <a:endParaRPr b="0" i="0" sz="1800" u="none" cap="none" strike="noStrike">
              <a:solidFill>
                <a:srgbClr val="000000"/>
              </a:solidFill>
              <a:latin typeface="Calibri"/>
              <a:ea typeface="Calibri"/>
              <a:cs typeface="Calibri"/>
              <a:sym typeface="Calibri"/>
            </a:endParaRPr>
          </a:p>
          <a:p>
            <a:pPr indent="-305434" lvl="0" marL="317500" marR="5080" rtl="0" algn="l">
              <a:lnSpc>
                <a:spcPct val="116666"/>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Model has generated successful prediction attaining an average of </a:t>
            </a:r>
            <a:r>
              <a:rPr b="1" i="0" lang="en-US" sz="1200" u="none" cap="none" strike="noStrike">
                <a:solidFill>
                  <a:srgbClr val="000000"/>
                </a:solidFill>
                <a:latin typeface="Palatino Linotype"/>
                <a:ea typeface="Palatino Linotype"/>
                <a:cs typeface="Palatino Linotype"/>
                <a:sym typeface="Palatino Linotype"/>
              </a:rPr>
              <a:t>90% accuracy </a:t>
            </a:r>
            <a:r>
              <a:rPr b="0" i="0" lang="en-US" sz="1200" u="none" cap="none" strike="noStrike">
                <a:solidFill>
                  <a:srgbClr val="000000"/>
                </a:solidFill>
                <a:latin typeface="Calibri"/>
                <a:ea typeface="Calibri"/>
                <a:cs typeface="Calibri"/>
                <a:sym typeface="Calibri"/>
              </a:rPr>
              <a:t>in most trials.</a:t>
            </a:r>
            <a:endParaRPr b="0" i="0" sz="1800" u="none" cap="none" strike="noStrike">
              <a:solidFill>
                <a:srgbClr val="000000"/>
              </a:solidFill>
              <a:latin typeface="Calibri"/>
              <a:ea typeface="Calibri"/>
              <a:cs typeface="Calibri"/>
              <a:sym typeface="Calibri"/>
            </a:endParaRPr>
          </a:p>
          <a:p>
            <a:pPr indent="-305434" lvl="0" marL="317500" marR="5080" rtl="0" algn="l">
              <a:lnSpc>
                <a:spcPct val="116666"/>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 LSTM model can also be used to predict the detector grade portion of newer crystal based on input physical parameters, like impurity, growth rate etc.</a:t>
            </a:r>
            <a:endParaRPr b="0" i="0" sz="1800" u="none" cap="none" strike="noStrike">
              <a:solidFill>
                <a:srgbClr val="000000"/>
              </a:solidFill>
              <a:latin typeface="Calibri"/>
              <a:ea typeface="Calibri"/>
              <a:cs typeface="Calibri"/>
              <a:sym typeface="Calibri"/>
            </a:endParaRPr>
          </a:p>
          <a:p>
            <a:pPr indent="-305434" lvl="0" marL="317500" marR="5080" rtl="0" algn="l">
              <a:lnSpc>
                <a:spcPct val="116666"/>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Higher the number of data, higher the accuracy of the LSTM model.</a:t>
            </a:r>
            <a:endParaRPr/>
          </a:p>
        </p:txBody>
      </p:sp>
      <p:sp>
        <p:nvSpPr>
          <p:cNvPr id="174" name="Google Shape;174;p10"/>
          <p:cNvSpPr txBox="1"/>
          <p:nvPr>
            <p:ph type="title"/>
          </p:nvPr>
        </p:nvSpPr>
        <p:spPr>
          <a:xfrm>
            <a:off x="266065" y="154767"/>
            <a:ext cx="8611870" cy="391796"/>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000000"/>
              </a:buClr>
              <a:buSzPts val="2400"/>
              <a:buFont typeface="Georgia"/>
              <a:buNone/>
            </a:pPr>
            <a:r>
              <a:rPr b="1" i="0" lang="en-US" sz="2400" u="none" cap="none" strike="noStrike">
                <a:solidFill>
                  <a:srgbClr val="000000"/>
                </a:solidFill>
                <a:latin typeface="Georgia"/>
                <a:ea typeface="Georgia"/>
                <a:cs typeface="Georgia"/>
                <a:sym typeface="Georgia"/>
              </a:rPr>
              <a:t>Data</a:t>
            </a:r>
            <a:r>
              <a:rPr lang="en-US"/>
              <a:t> </a:t>
            </a:r>
            <a:r>
              <a:rPr b="1" i="0" lang="en-US" sz="2400" u="none" cap="none" strike="noStrike">
                <a:solidFill>
                  <a:srgbClr val="000000"/>
                </a:solidFill>
                <a:latin typeface="Georgia"/>
                <a:ea typeface="Georgia"/>
                <a:cs typeface="Georgia"/>
                <a:sym typeface="Georgia"/>
              </a:rPr>
              <a:t>Driven</a:t>
            </a:r>
            <a:r>
              <a:rPr lang="en-US"/>
              <a:t> </a:t>
            </a:r>
            <a:r>
              <a:rPr b="1" i="0" lang="en-US" sz="2400" u="none" cap="none" strike="noStrike">
                <a:solidFill>
                  <a:srgbClr val="000000"/>
                </a:solidFill>
                <a:latin typeface="Georgia"/>
                <a:ea typeface="Georgia"/>
                <a:cs typeface="Georgia"/>
                <a:sym typeface="Georgia"/>
              </a:rPr>
              <a:t>LSTM:</a:t>
            </a:r>
            <a:r>
              <a:rPr lang="en-US"/>
              <a:t> </a:t>
            </a:r>
            <a:r>
              <a:rPr b="1" i="0" lang="en-US" sz="2400" u="none" cap="none" strike="noStrike">
                <a:solidFill>
                  <a:srgbClr val="000000"/>
                </a:solidFill>
                <a:latin typeface="Georgia"/>
                <a:ea typeface="Georgia"/>
                <a:cs typeface="Georgia"/>
                <a:sym typeface="Georgia"/>
              </a:rPr>
              <a:t>Actual</a:t>
            </a:r>
            <a:r>
              <a:rPr lang="en-US"/>
              <a:t> </a:t>
            </a:r>
            <a:r>
              <a:rPr b="1" i="0" lang="en-US" sz="2400" u="none" cap="none" strike="noStrike">
                <a:solidFill>
                  <a:srgbClr val="000000"/>
                </a:solidFill>
                <a:latin typeface="Georgia"/>
                <a:ea typeface="Georgia"/>
                <a:cs typeface="Georgia"/>
                <a:sym typeface="Georgia"/>
              </a:rPr>
              <a:t>vs</a:t>
            </a:r>
            <a:r>
              <a:rPr lang="en-US"/>
              <a:t> </a:t>
            </a:r>
            <a:r>
              <a:rPr b="1" i="0" lang="en-US" sz="2400" u="none" cap="none" strike="noStrike">
                <a:solidFill>
                  <a:srgbClr val="000000"/>
                </a:solidFill>
                <a:latin typeface="Georgia"/>
                <a:ea typeface="Georgia"/>
                <a:cs typeface="Georgia"/>
                <a:sym typeface="Georgia"/>
              </a:rPr>
              <a:t>Predicted</a:t>
            </a:r>
            <a:r>
              <a:rPr lang="en-US"/>
              <a:t> </a:t>
            </a:r>
            <a:r>
              <a:rPr b="1" i="0" lang="en-US" sz="2400" u="none" cap="none" strike="noStrike">
                <a:solidFill>
                  <a:srgbClr val="000000"/>
                </a:solidFill>
                <a:latin typeface="Georgia"/>
                <a:ea typeface="Georgia"/>
                <a:cs typeface="Georgia"/>
                <a:sym typeface="Georgia"/>
              </a:rPr>
              <a:t>Detector</a:t>
            </a:r>
            <a:r>
              <a:rPr lang="en-US"/>
              <a:t> Grade</a:t>
            </a:r>
            <a:endParaRPr/>
          </a:p>
        </p:txBody>
      </p:sp>
      <p:sp>
        <p:nvSpPr>
          <p:cNvPr id="175" name="Google Shape;175;p10"/>
          <p:cNvSpPr txBox="1"/>
          <p:nvPr/>
        </p:nvSpPr>
        <p:spPr>
          <a:xfrm>
            <a:off x="8855709" y="4795837"/>
            <a:ext cx="94616" cy="127001"/>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585858"/>
              </a:buClr>
              <a:buSzPts val="900"/>
              <a:buFont typeface="Arial"/>
              <a:buNone/>
            </a:pPr>
            <a:r>
              <a:rPr b="0" i="0" lang="en-US" sz="900" u="none" cap="none" strike="noStrike">
                <a:solidFill>
                  <a:srgbClr val="585858"/>
                </a:solidFill>
                <a:latin typeface="Arial"/>
                <a:ea typeface="Arial"/>
                <a:cs typeface="Arial"/>
                <a:sym typeface="Arial"/>
              </a:rPr>
              <a:t>9</a:t>
            </a:r>
            <a:endParaRPr/>
          </a:p>
        </p:txBody>
      </p:sp>
      <p:pic>
        <p:nvPicPr>
          <p:cNvPr descr="output (18).png" id="176" name="Google Shape;176;p10"/>
          <p:cNvPicPr preferRelativeResize="0"/>
          <p:nvPr/>
        </p:nvPicPr>
        <p:blipFill rotWithShape="1">
          <a:blip r:embed="rId3">
            <a:alphaModFix/>
          </a:blip>
          <a:srcRect b="0" l="0" r="0" t="0"/>
          <a:stretch/>
        </p:blipFill>
        <p:spPr>
          <a:xfrm>
            <a:off x="725590" y="610546"/>
            <a:ext cx="7692820" cy="32652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ph type="title"/>
          </p:nvPr>
        </p:nvSpPr>
        <p:spPr>
          <a:xfrm>
            <a:off x="96624" y="62195"/>
            <a:ext cx="8611870" cy="391796"/>
          </a:xfrm>
          <a:prstGeom prst="rect">
            <a:avLst/>
          </a:prstGeom>
          <a:no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2400"/>
              <a:buFont typeface="Georgia"/>
              <a:buNone/>
            </a:pPr>
            <a:r>
              <a:rPr b="1" i="0" lang="en-US" sz="2400" u="none" cap="none" strike="noStrike">
                <a:solidFill>
                  <a:srgbClr val="000000"/>
                </a:solidFill>
                <a:latin typeface="Georgia"/>
                <a:ea typeface="Georgia"/>
                <a:cs typeface="Georgia"/>
                <a:sym typeface="Georgia"/>
              </a:rPr>
              <a:t>Accuracy of the Model</a:t>
            </a:r>
            <a:endParaRPr/>
          </a:p>
        </p:txBody>
      </p:sp>
      <p:sp>
        <p:nvSpPr>
          <p:cNvPr id="182" name="Google Shape;182;p11"/>
          <p:cNvSpPr txBox="1"/>
          <p:nvPr>
            <p:ph idx="1" type="body"/>
          </p:nvPr>
        </p:nvSpPr>
        <p:spPr>
          <a:xfrm>
            <a:off x="4762379" y="1406198"/>
            <a:ext cx="4272781" cy="2611796"/>
          </a:xfrm>
          <a:prstGeom prst="rect">
            <a:avLst/>
          </a:prstGeom>
          <a:noFill/>
          <a:ln>
            <a:noFill/>
          </a:ln>
        </p:spPr>
        <p:txBody>
          <a:bodyPr anchorCtr="0" anchor="t" bIns="0" lIns="0" spcFirstLastPara="1" rIns="0" wrap="square" tIns="0">
            <a:normAutofit/>
          </a:bodyPr>
          <a:lstStyle/>
          <a:p>
            <a:pPr indent="-140368" lvl="0" marL="140368" rtl="0" algn="l">
              <a:lnSpc>
                <a:spcPct val="100000"/>
              </a:lnSpc>
              <a:spcBef>
                <a:spcPts val="0"/>
              </a:spcBef>
              <a:spcAft>
                <a:spcPts val="0"/>
              </a:spcAft>
              <a:buClr>
                <a:srgbClr val="000000"/>
              </a:buClr>
              <a:buSzPts val="1500"/>
              <a:buFont typeface="Times"/>
              <a:buChar char="•"/>
            </a:pPr>
            <a:r>
              <a:rPr lang="en-US">
                <a:latin typeface="Times"/>
                <a:ea typeface="Times"/>
                <a:cs typeface="Times"/>
                <a:sym typeface="Times"/>
              </a:rPr>
              <a:t>Most data points correspond to detector-grade portions below 20%, with very few samples above 20%.</a:t>
            </a:r>
            <a:endParaRPr/>
          </a:p>
          <a:p>
            <a:pPr indent="-140368" lvl="0" marL="140368" rtl="0" algn="l">
              <a:lnSpc>
                <a:spcPct val="100000"/>
              </a:lnSpc>
              <a:spcBef>
                <a:spcPts val="0"/>
              </a:spcBef>
              <a:spcAft>
                <a:spcPts val="0"/>
              </a:spcAft>
              <a:buClr>
                <a:srgbClr val="000000"/>
              </a:buClr>
              <a:buSzPts val="1500"/>
              <a:buFont typeface="Times"/>
              <a:buChar char="•"/>
            </a:pPr>
            <a:r>
              <a:rPr lang="en-US">
                <a:latin typeface="Times"/>
                <a:ea typeface="Times"/>
                <a:cs typeface="Times"/>
                <a:sym typeface="Times"/>
              </a:rPr>
              <a:t>The model predicts well for the majority (below 20%).</a:t>
            </a:r>
            <a:endParaRPr/>
          </a:p>
          <a:p>
            <a:pPr indent="-45117" lvl="0" marL="140368" rtl="0" algn="l">
              <a:lnSpc>
                <a:spcPct val="100000"/>
              </a:lnSpc>
              <a:spcBef>
                <a:spcPts val="0"/>
              </a:spcBef>
              <a:spcAft>
                <a:spcPts val="0"/>
              </a:spcAft>
              <a:buClr>
                <a:srgbClr val="000000"/>
              </a:buClr>
              <a:buSzPts val="1500"/>
              <a:buFont typeface="Times"/>
              <a:buNone/>
            </a:pPr>
            <a:r>
              <a:t/>
            </a:r>
            <a:endParaRPr>
              <a:latin typeface="Times"/>
              <a:ea typeface="Times"/>
              <a:cs typeface="Times"/>
              <a:sym typeface="Times"/>
            </a:endParaRPr>
          </a:p>
          <a:p>
            <a:pPr indent="-140368" lvl="0" marL="140368" rtl="0" algn="l">
              <a:lnSpc>
                <a:spcPct val="100000"/>
              </a:lnSpc>
              <a:spcBef>
                <a:spcPts val="0"/>
              </a:spcBef>
              <a:spcAft>
                <a:spcPts val="0"/>
              </a:spcAft>
              <a:buClr>
                <a:srgbClr val="000000"/>
              </a:buClr>
              <a:buSzPts val="1500"/>
              <a:buFont typeface="Times"/>
              <a:buChar char="•"/>
            </a:pPr>
            <a:r>
              <a:rPr lang="en-US">
                <a:latin typeface="Times"/>
                <a:ea typeface="Times"/>
                <a:cs typeface="Times"/>
                <a:sym typeface="Times"/>
              </a:rPr>
              <a:t>Limited data for higher values, affecting accuracy in that range above 20%</a:t>
            </a:r>
            <a:endParaRPr/>
          </a:p>
        </p:txBody>
      </p:sp>
      <p:pic>
        <p:nvPicPr>
          <p:cNvPr descr="output (19).png" id="183" name="Google Shape;183;p11"/>
          <p:cNvPicPr preferRelativeResize="0"/>
          <p:nvPr/>
        </p:nvPicPr>
        <p:blipFill rotWithShape="1">
          <a:blip r:embed="rId3">
            <a:alphaModFix/>
          </a:blip>
          <a:srcRect b="0" l="0" r="0" t="0"/>
          <a:stretch/>
        </p:blipFill>
        <p:spPr>
          <a:xfrm>
            <a:off x="72261" y="908928"/>
            <a:ext cx="4507102" cy="36063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object 2" id="188" name="Google Shape;188;p12"/>
          <p:cNvPicPr preferRelativeResize="0"/>
          <p:nvPr/>
        </p:nvPicPr>
        <p:blipFill rotWithShape="1">
          <a:blip r:embed="rId3">
            <a:alphaModFix/>
          </a:blip>
          <a:srcRect b="0" l="0" r="0" t="0"/>
          <a:stretch/>
        </p:blipFill>
        <p:spPr>
          <a:xfrm>
            <a:off x="2041472" y="560753"/>
            <a:ext cx="6675323" cy="3181851"/>
          </a:xfrm>
          <a:prstGeom prst="rect">
            <a:avLst/>
          </a:prstGeom>
          <a:noFill/>
          <a:ln>
            <a:noFill/>
          </a:ln>
        </p:spPr>
      </p:pic>
      <p:sp>
        <p:nvSpPr>
          <p:cNvPr id="189" name="Google Shape;189;p12"/>
          <p:cNvSpPr txBox="1"/>
          <p:nvPr>
            <p:ph type="title"/>
          </p:nvPr>
        </p:nvSpPr>
        <p:spPr>
          <a:xfrm>
            <a:off x="1435100" y="145414"/>
            <a:ext cx="6281421" cy="33528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000000"/>
              </a:buClr>
              <a:buSzPts val="2000"/>
              <a:buFont typeface="Arial"/>
              <a:buNone/>
            </a:pPr>
            <a:r>
              <a:rPr lang="en-US" sz="2000">
                <a:latin typeface="Arial"/>
                <a:ea typeface="Arial"/>
                <a:cs typeface="Arial"/>
                <a:sym typeface="Arial"/>
              </a:rPr>
              <a:t>LSTM</a:t>
            </a:r>
            <a:r>
              <a:rPr lang="en-US"/>
              <a:t> </a:t>
            </a:r>
            <a:r>
              <a:rPr lang="en-US" sz="2000">
                <a:latin typeface="Arial"/>
                <a:ea typeface="Arial"/>
                <a:cs typeface="Arial"/>
                <a:sym typeface="Arial"/>
              </a:rPr>
              <a:t>Feature</a:t>
            </a:r>
            <a:r>
              <a:rPr lang="en-US"/>
              <a:t> </a:t>
            </a:r>
            <a:r>
              <a:rPr lang="en-US" sz="2000">
                <a:latin typeface="Arial"/>
                <a:ea typeface="Arial"/>
                <a:cs typeface="Arial"/>
                <a:sym typeface="Arial"/>
              </a:rPr>
              <a:t>Importance</a:t>
            </a:r>
            <a:r>
              <a:rPr lang="en-US"/>
              <a:t> </a:t>
            </a:r>
            <a:r>
              <a:rPr lang="en-US" sz="2000">
                <a:latin typeface="Arial"/>
                <a:ea typeface="Arial"/>
                <a:cs typeface="Arial"/>
                <a:sym typeface="Arial"/>
              </a:rPr>
              <a:t>Analysis</a:t>
            </a:r>
            <a:r>
              <a:rPr lang="en-US"/>
              <a:t> </a:t>
            </a:r>
            <a:r>
              <a:rPr lang="en-US" sz="2000">
                <a:latin typeface="Arial"/>
                <a:ea typeface="Arial"/>
                <a:cs typeface="Arial"/>
                <a:sym typeface="Arial"/>
              </a:rPr>
              <a:t>(SHAP</a:t>
            </a:r>
            <a:r>
              <a:rPr lang="en-US"/>
              <a:t> analysis)</a:t>
            </a:r>
            <a:endParaRPr/>
          </a:p>
        </p:txBody>
      </p:sp>
      <p:sp>
        <p:nvSpPr>
          <p:cNvPr id="190" name="Google Shape;190;p12"/>
          <p:cNvSpPr/>
          <p:nvPr/>
        </p:nvSpPr>
        <p:spPr>
          <a:xfrm>
            <a:off x="4762" y="1681161"/>
            <a:ext cx="3048001" cy="3429001"/>
          </a:xfrm>
          <a:prstGeom prst="rect">
            <a:avLst/>
          </a:pr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1" name="Google Shape;191;p12"/>
          <p:cNvSpPr txBox="1"/>
          <p:nvPr/>
        </p:nvSpPr>
        <p:spPr>
          <a:xfrm>
            <a:off x="4763" y="1709297"/>
            <a:ext cx="3048001" cy="249374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8636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Important Features:</a:t>
            </a:r>
            <a:endParaRPr/>
          </a:p>
          <a:p>
            <a:pPr indent="0" lvl="0" marL="0" marR="0" rtl="0" algn="l">
              <a:lnSpc>
                <a:spcPct val="100000"/>
              </a:lnSpc>
              <a:spcBef>
                <a:spcPts val="1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05434" lvl="0" marL="544194" marR="628015" rtl="0" algn="l">
              <a:lnSpc>
                <a:spcPct val="116666"/>
              </a:lnSpc>
              <a:spcBef>
                <a:spcPts val="0"/>
              </a:spcBef>
              <a:spcAft>
                <a:spcPts val="0"/>
              </a:spcAft>
              <a:buClr>
                <a:srgbClr val="000000"/>
              </a:buClr>
              <a:buSzPts val="1200"/>
              <a:buFont typeface="Arial"/>
              <a:buAutoNum type="arabicPeriod"/>
            </a:pPr>
            <a:r>
              <a:rPr b="1" i="1" lang="en-US" sz="1200" u="none" cap="none" strike="noStrike">
                <a:solidFill>
                  <a:srgbClr val="000000"/>
                </a:solidFill>
                <a:latin typeface="Arial"/>
                <a:ea typeface="Arial"/>
                <a:cs typeface="Arial"/>
                <a:sym typeface="Arial"/>
              </a:rPr>
              <a:t>Number of net impurity of previous crystal added:</a:t>
            </a:r>
            <a:endParaRPr/>
          </a:p>
          <a:p>
            <a:pPr indent="-305434" lvl="0" marL="544194" marR="0" rtl="0" algn="l">
              <a:lnSpc>
                <a:spcPct val="108333"/>
              </a:lnSpc>
              <a:spcBef>
                <a:spcPts val="0"/>
              </a:spcBef>
              <a:spcAft>
                <a:spcPts val="0"/>
              </a:spcAft>
              <a:buClr>
                <a:srgbClr val="000000"/>
              </a:buClr>
              <a:buSzPts val="1200"/>
              <a:buFont typeface="Arial"/>
              <a:buAutoNum type="arabicPeriod"/>
            </a:pPr>
            <a:r>
              <a:rPr b="1" i="1" lang="en-US" sz="1200" u="none" cap="none" strike="noStrike">
                <a:solidFill>
                  <a:srgbClr val="000000"/>
                </a:solidFill>
                <a:latin typeface="Arial"/>
                <a:ea typeface="Arial"/>
                <a:cs typeface="Arial"/>
                <a:sym typeface="Arial"/>
              </a:rPr>
              <a:t>No. of net impurity atoms added:</a:t>
            </a:r>
            <a:endParaRPr/>
          </a:p>
          <a:p>
            <a:pPr indent="0" lvl="0" marL="0" marR="0" rtl="0" algn="l">
              <a:lnSpc>
                <a:spcPct val="100000"/>
              </a:lnSpc>
              <a:spcBef>
                <a:spcPts val="0"/>
              </a:spcBef>
              <a:spcAft>
                <a:spcPts val="0"/>
              </a:spcAft>
              <a:buClr>
                <a:srgbClr val="000000"/>
              </a:buClr>
              <a:buSzPts val="1200"/>
              <a:buFont typeface="Arial"/>
              <a:buNone/>
            </a:pPr>
            <a:r>
              <a:t/>
            </a:r>
            <a:endParaRPr b="1" i="1" sz="1200" u="none" cap="none" strike="noStrike">
              <a:solidFill>
                <a:srgbClr val="000000"/>
              </a:solidFill>
              <a:latin typeface="Arial"/>
              <a:ea typeface="Arial"/>
              <a:cs typeface="Arial"/>
              <a:sym typeface="Arial"/>
            </a:endParaRPr>
          </a:p>
          <a:p>
            <a:pPr indent="544194" lvl="0" marL="0" marR="0" rtl="0" algn="l">
              <a:lnSpc>
                <a:spcPct val="100000"/>
              </a:lnSpc>
              <a:spcBef>
                <a:spcPts val="0"/>
              </a:spcBef>
              <a:spcAft>
                <a:spcPts val="0"/>
              </a:spcAft>
              <a:buClr>
                <a:srgbClr val="000000"/>
              </a:buClr>
              <a:buSzPts val="1200"/>
              <a:buFont typeface="Arial"/>
              <a:buNone/>
            </a:pPr>
            <a:r>
              <a:rPr b="1" i="0" lang="en-US" sz="1200" u="sng" cap="none" strike="noStrike">
                <a:solidFill>
                  <a:srgbClr val="000000"/>
                </a:solidFill>
                <a:latin typeface="Arial"/>
                <a:ea typeface="Arial"/>
                <a:cs typeface="Arial"/>
                <a:sym typeface="Arial"/>
              </a:rPr>
              <a:t>Results:</a:t>
            </a:r>
            <a:endParaRPr/>
          </a:p>
          <a:p>
            <a:pPr indent="0" lvl="0" marL="0" marR="0" rtl="0" algn="l">
              <a:lnSpc>
                <a:spcPct val="100000"/>
              </a:lnSpc>
              <a:spcBef>
                <a:spcPts val="10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86360" lvl="0" marL="0" marR="247015" rtl="0" algn="l">
              <a:lnSpc>
                <a:spcPct val="116666"/>
              </a:lnSpc>
              <a:spcBef>
                <a:spcPts val="0"/>
              </a:spcBef>
              <a:spcAft>
                <a:spcPts val="0"/>
              </a:spcAft>
              <a:buClr>
                <a:srgbClr val="FF0000"/>
              </a:buClr>
              <a:buSzPts val="1200"/>
              <a:buFont typeface="Arial"/>
              <a:buNone/>
            </a:pPr>
            <a:r>
              <a:rPr b="1" i="0" lang="en-US" sz="1200" u="none" cap="none" strike="noStrike">
                <a:solidFill>
                  <a:srgbClr val="FF0000"/>
                </a:solidFill>
                <a:latin typeface="Arial"/>
                <a:ea typeface="Arial"/>
                <a:cs typeface="Arial"/>
                <a:sym typeface="Arial"/>
              </a:rPr>
              <a:t>→ Higher impurity → Lower detector- grade</a:t>
            </a:r>
            <a:endParaRPr/>
          </a:p>
          <a:p>
            <a:pPr indent="86360" lvl="0" marL="0" marR="0" rtl="0" algn="l">
              <a:lnSpc>
                <a:spcPct val="100000"/>
              </a:lnSpc>
              <a:spcBef>
                <a:spcPts val="1300"/>
              </a:spcBef>
              <a:spcAft>
                <a:spcPts val="0"/>
              </a:spcAft>
              <a:buClr>
                <a:srgbClr val="585858"/>
              </a:buClr>
              <a:buSzPts val="1200"/>
              <a:buFont typeface="Arial"/>
              <a:buNone/>
            </a:pPr>
            <a:r>
              <a:rPr b="0" i="0" lang="en-US" sz="1200" u="none" cap="none" strike="noStrike">
                <a:solidFill>
                  <a:srgbClr val="585858"/>
                </a:solidFill>
                <a:latin typeface="Arial"/>
                <a:ea typeface="Arial"/>
                <a:cs typeface="Arial"/>
                <a:sym typeface="Arial"/>
              </a:rPr>
              <a:t>→ </a:t>
            </a:r>
            <a:r>
              <a:rPr b="1" i="0" lang="en-US" sz="1200" u="none" cap="none" strike="noStrike">
                <a:solidFill>
                  <a:srgbClr val="38761D"/>
                </a:solidFill>
                <a:latin typeface="Arial"/>
                <a:ea typeface="Arial"/>
                <a:cs typeface="Arial"/>
                <a:sym typeface="Arial"/>
              </a:rPr>
              <a:t>Lower impurity → Higher detector-</a:t>
            </a:r>
            <a:endParaRPr/>
          </a:p>
          <a:p>
            <a:pPr indent="86360" lvl="0" marL="0" marR="0" rtl="0" algn="l">
              <a:lnSpc>
                <a:spcPct val="100000"/>
              </a:lnSpc>
              <a:spcBef>
                <a:spcPts val="0"/>
              </a:spcBef>
              <a:spcAft>
                <a:spcPts val="0"/>
              </a:spcAft>
              <a:buClr>
                <a:srgbClr val="38761D"/>
              </a:buClr>
              <a:buSzPts val="1200"/>
              <a:buFont typeface="Arial"/>
              <a:buNone/>
            </a:pPr>
            <a:r>
              <a:rPr b="1" i="0" lang="en-US" sz="1200" u="none" cap="none" strike="noStrike">
                <a:solidFill>
                  <a:srgbClr val="38761D"/>
                </a:solidFill>
                <a:latin typeface="Arial"/>
                <a:ea typeface="Arial"/>
                <a:cs typeface="Arial"/>
                <a:sym typeface="Arial"/>
              </a:rPr>
              <a:t>grade</a:t>
            </a:r>
            <a:endParaRPr/>
          </a:p>
        </p:txBody>
      </p:sp>
      <p:sp>
        <p:nvSpPr>
          <p:cNvPr id="192" name="Google Shape;192;p12"/>
          <p:cNvSpPr txBox="1"/>
          <p:nvPr/>
        </p:nvSpPr>
        <p:spPr>
          <a:xfrm>
            <a:off x="3615885" y="3997275"/>
            <a:ext cx="5038091" cy="814607"/>
          </a:xfrm>
          <a:prstGeom prst="rect">
            <a:avLst/>
          </a:prstGeom>
          <a:noFill/>
          <a:ln>
            <a:noFill/>
          </a:ln>
        </p:spPr>
        <p:txBody>
          <a:bodyPr anchorCtr="0" anchor="t" bIns="0" lIns="0" spcFirstLastPara="1" rIns="0" wrap="square" tIns="0">
            <a:spAutoFit/>
          </a:bodyPr>
          <a:lstStyle/>
          <a:p>
            <a:pPr indent="12700" lvl="0" marL="0" marR="5080" rtl="0" algn="l">
              <a:lnSpc>
                <a:spcPct val="100899"/>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 </a:t>
            </a:r>
            <a:r>
              <a:rPr b="0" i="0" lang="en-US" sz="1800" u="none" cap="none" strike="noStrike">
                <a:solidFill>
                  <a:srgbClr val="000000"/>
                </a:solidFill>
                <a:latin typeface="Georgia"/>
                <a:ea typeface="Georgia"/>
                <a:cs typeface="Georgia"/>
                <a:sym typeface="Georgia"/>
              </a:rPr>
              <a:t>SHAP analysis indicates that Time, Power, and Growth Rate(different from experience) have minimal impact on the detector-grade portion.</a:t>
            </a:r>
            <a:endParaRPr/>
          </a:p>
        </p:txBody>
      </p:sp>
      <p:sp>
        <p:nvSpPr>
          <p:cNvPr id="193" name="Google Shape;193;p12"/>
          <p:cNvSpPr txBox="1"/>
          <p:nvPr/>
        </p:nvSpPr>
        <p:spPr>
          <a:xfrm>
            <a:off x="8785859" y="4795837"/>
            <a:ext cx="158751" cy="127001"/>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585858"/>
              </a:buClr>
              <a:buSzPts val="900"/>
              <a:buFont typeface="Arial"/>
              <a:buNone/>
            </a:pPr>
            <a:r>
              <a:rPr b="0" i="0" lang="en-US" sz="900" u="none" cap="none" strike="noStrike">
                <a:solidFill>
                  <a:srgbClr val="585858"/>
                </a:solidFill>
                <a:latin typeface="Arial"/>
                <a:ea typeface="Arial"/>
                <a:cs typeface="Arial"/>
                <a:sym typeface="Arial"/>
              </a:rPr>
              <a:t>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3"/>
          <p:cNvSpPr txBox="1"/>
          <p:nvPr>
            <p:ph type="title"/>
          </p:nvPr>
        </p:nvSpPr>
        <p:spPr>
          <a:xfrm>
            <a:off x="425766" y="298767"/>
            <a:ext cx="8611871" cy="391796"/>
          </a:xfrm>
          <a:prstGeom prst="rect">
            <a:avLst/>
          </a:prstGeom>
          <a:no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2400"/>
              <a:buFont typeface="Georgia"/>
              <a:buNone/>
            </a:pPr>
            <a:r>
              <a:rPr b="1" i="0" lang="en-US" sz="2400" u="none" cap="none" strike="noStrike">
                <a:solidFill>
                  <a:srgbClr val="000000"/>
                </a:solidFill>
                <a:latin typeface="Georgia"/>
                <a:ea typeface="Georgia"/>
                <a:cs typeface="Georgia"/>
                <a:sym typeface="Georgia"/>
              </a:rPr>
              <a:t>Ongoing Research </a:t>
            </a:r>
            <a:endParaRPr/>
          </a:p>
        </p:txBody>
      </p:sp>
      <p:sp>
        <p:nvSpPr>
          <p:cNvPr id="199" name="Google Shape;199;p13"/>
          <p:cNvSpPr txBox="1"/>
          <p:nvPr>
            <p:ph idx="1" type="body"/>
          </p:nvPr>
        </p:nvSpPr>
        <p:spPr>
          <a:xfrm>
            <a:off x="566614" y="1066982"/>
            <a:ext cx="4456334" cy="4333856"/>
          </a:xfrm>
          <a:prstGeom prst="rect">
            <a:avLst/>
          </a:prstGeom>
          <a:noFill/>
          <a:ln>
            <a:noFill/>
          </a:ln>
        </p:spPr>
        <p:txBody>
          <a:bodyPr anchorCtr="0" anchor="t" bIns="0" lIns="0" spcFirstLastPara="1" rIns="0" wrap="square" tIns="0">
            <a:normAutofit/>
          </a:bodyPr>
          <a:lstStyle/>
          <a:p>
            <a:pPr indent="-161925" lvl="0" marL="161925" rtl="0" algn="l">
              <a:lnSpc>
                <a:spcPct val="100000"/>
              </a:lnSpc>
              <a:spcBef>
                <a:spcPts val="0"/>
              </a:spcBef>
              <a:spcAft>
                <a:spcPts val="0"/>
              </a:spcAft>
              <a:buClr>
                <a:srgbClr val="000000"/>
              </a:buClr>
              <a:buSzPts val="1615"/>
              <a:buFont typeface="Times New Roman"/>
              <a:buChar char="•"/>
            </a:pPr>
            <a:r>
              <a:rPr lang="en-US" sz="1615"/>
              <a:t>From ML model we understood impurities impact the detector grade portion</a:t>
            </a:r>
            <a:br>
              <a:rPr lang="en-US" sz="1615"/>
            </a:br>
            <a:endParaRPr sz="1615"/>
          </a:p>
          <a:p>
            <a:pPr indent="-161925" lvl="0" marL="161925" rtl="0" algn="l">
              <a:lnSpc>
                <a:spcPct val="100000"/>
              </a:lnSpc>
              <a:spcBef>
                <a:spcPts val="1100"/>
              </a:spcBef>
              <a:spcAft>
                <a:spcPts val="0"/>
              </a:spcAft>
              <a:buClr>
                <a:srgbClr val="000000"/>
              </a:buClr>
              <a:buSzPts val="1615"/>
              <a:buFont typeface="Times"/>
              <a:buChar char="•"/>
            </a:pPr>
            <a:r>
              <a:rPr lang="en-US" sz="1615">
                <a:latin typeface="Times"/>
                <a:ea typeface="Times"/>
                <a:cs typeface="Times"/>
                <a:sym typeface="Times"/>
              </a:rPr>
              <a:t>Investigating impurity segregation during crystal growth is key to understanding impurity transport behavior under varying thermal profiles</a:t>
            </a:r>
            <a:endParaRPr/>
          </a:p>
          <a:p>
            <a:pPr indent="-161925" lvl="0" marL="161925" rtl="0" algn="l">
              <a:lnSpc>
                <a:spcPct val="100000"/>
              </a:lnSpc>
              <a:spcBef>
                <a:spcPts val="0"/>
              </a:spcBef>
              <a:spcAft>
                <a:spcPts val="0"/>
              </a:spcAft>
              <a:buClr>
                <a:srgbClr val="000000"/>
              </a:buClr>
              <a:buSzPts val="1615"/>
              <a:buFont typeface="Times New Roman"/>
              <a:buChar char="•"/>
            </a:pPr>
            <a:r>
              <a:rPr lang="en-US" sz="1615"/>
              <a:t>Molecular dynamics enables detailed analysis of the solid–liquid interface in crystal growth by modeling both pure Ge-Ge interaction and Ge–impurity systems</a:t>
            </a:r>
            <a:endParaRPr/>
          </a:p>
          <a:p>
            <a:pPr indent="-59372" lvl="0" marL="161925" rtl="0" algn="l">
              <a:lnSpc>
                <a:spcPct val="100000"/>
              </a:lnSpc>
              <a:spcBef>
                <a:spcPts val="0"/>
              </a:spcBef>
              <a:spcAft>
                <a:spcPts val="0"/>
              </a:spcAft>
              <a:buClr>
                <a:srgbClr val="000000"/>
              </a:buClr>
              <a:buSzPts val="1615"/>
              <a:buFont typeface="Times New Roman"/>
              <a:buNone/>
            </a:pPr>
            <a:r>
              <a:t/>
            </a:r>
            <a:endParaRPr sz="1615"/>
          </a:p>
          <a:p>
            <a:pPr indent="-161925" lvl="0" marL="161925" rtl="0" algn="l">
              <a:lnSpc>
                <a:spcPct val="100000"/>
              </a:lnSpc>
              <a:spcBef>
                <a:spcPts val="0"/>
              </a:spcBef>
              <a:spcAft>
                <a:spcPts val="0"/>
              </a:spcAft>
              <a:buClr>
                <a:srgbClr val="000000"/>
              </a:buClr>
              <a:buSzPts val="1615"/>
              <a:buFont typeface="Times New Roman"/>
              <a:buChar char="•"/>
            </a:pPr>
            <a:r>
              <a:rPr lang="en-US" sz="1615"/>
              <a:t>With no available SW potentials for Ge–impurity systems, ML-generated potentials can be employed to model the melt region in simulations.</a:t>
            </a:r>
            <a:br>
              <a:rPr lang="en-US" sz="1425"/>
            </a:br>
            <a:br>
              <a:rPr lang="en-US" sz="1425"/>
            </a:br>
            <a:br>
              <a:rPr lang="en-US" sz="1425"/>
            </a:br>
            <a:br>
              <a:rPr lang="en-US" sz="1425"/>
            </a:br>
            <a:endParaRPr/>
          </a:p>
        </p:txBody>
      </p:sp>
      <p:grpSp>
        <p:nvGrpSpPr>
          <p:cNvPr id="200" name="Google Shape;200;p13"/>
          <p:cNvGrpSpPr/>
          <p:nvPr/>
        </p:nvGrpSpPr>
        <p:grpSpPr>
          <a:xfrm>
            <a:off x="5130706" y="726311"/>
            <a:ext cx="3514639" cy="4007860"/>
            <a:chOff x="0" y="0"/>
            <a:chExt cx="3514637" cy="4007858"/>
          </a:xfrm>
        </p:grpSpPr>
        <p:pic>
          <p:nvPicPr>
            <p:cNvPr descr="Screenshot 2025-04-24 at 11.32.02 AM.png" id="201" name="Google Shape;201;p13"/>
            <p:cNvPicPr preferRelativeResize="0"/>
            <p:nvPr/>
          </p:nvPicPr>
          <p:blipFill rotWithShape="1">
            <a:blip r:embed="rId3">
              <a:alphaModFix/>
            </a:blip>
            <a:srcRect b="797" l="0" r="0" t="798"/>
            <a:stretch/>
          </p:blipFill>
          <p:spPr>
            <a:xfrm>
              <a:off x="0" y="0"/>
              <a:ext cx="3514637" cy="3537611"/>
            </a:xfrm>
            <a:prstGeom prst="rect">
              <a:avLst/>
            </a:prstGeom>
            <a:noFill/>
            <a:ln>
              <a:noFill/>
            </a:ln>
          </p:spPr>
        </p:pic>
        <p:sp>
          <p:nvSpPr>
            <p:cNvPr id="202" name="Google Shape;202;p13"/>
            <p:cNvSpPr/>
            <p:nvPr/>
          </p:nvSpPr>
          <p:spPr>
            <a:xfrm>
              <a:off x="0" y="3613810"/>
              <a:ext cx="3514637" cy="394048"/>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Solid-Liquid interface of Ge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425766" y="298767"/>
            <a:ext cx="8611871" cy="391796"/>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895"/>
              <a:buFont typeface="Georgia"/>
              <a:buNone/>
            </a:pPr>
            <a:r>
              <a:rPr lang="en-US" sz="1895"/>
              <a:t>Impurity segregation at Solid-Liquid Interface during Crystal Growth</a:t>
            </a:r>
            <a:endParaRPr/>
          </a:p>
        </p:txBody>
      </p:sp>
      <p:sp>
        <p:nvSpPr>
          <p:cNvPr id="208" name="Google Shape;208;p14"/>
          <p:cNvSpPr txBox="1"/>
          <p:nvPr>
            <p:ph idx="1" type="body"/>
          </p:nvPr>
        </p:nvSpPr>
        <p:spPr>
          <a:xfrm>
            <a:off x="2501327" y="4709214"/>
            <a:ext cx="8067041" cy="289814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Times New Roman"/>
              <a:ea typeface="Times New Roman"/>
              <a:cs typeface="Times New Roman"/>
              <a:sym typeface="Times New Roman"/>
            </a:endParaRPr>
          </a:p>
        </p:txBody>
      </p:sp>
      <p:pic>
        <p:nvPicPr>
          <p:cNvPr descr="Screenshot 2025-06-18 at 9.44.06 AM.png" id="209" name="Google Shape;209;p14"/>
          <p:cNvPicPr preferRelativeResize="0"/>
          <p:nvPr/>
        </p:nvPicPr>
        <p:blipFill rotWithShape="1">
          <a:blip r:embed="rId3">
            <a:alphaModFix/>
          </a:blip>
          <a:srcRect b="0" l="0" r="0" t="0"/>
          <a:stretch/>
        </p:blipFill>
        <p:spPr>
          <a:xfrm>
            <a:off x="1027719" y="759585"/>
            <a:ext cx="2928186" cy="3880606"/>
          </a:xfrm>
          <a:prstGeom prst="rect">
            <a:avLst/>
          </a:prstGeom>
          <a:noFill/>
          <a:ln>
            <a:noFill/>
          </a:ln>
        </p:spPr>
      </p:pic>
      <p:pic>
        <p:nvPicPr>
          <p:cNvPr descr="Screenshot 2025-06-18 at 9.57.38 AM.png" id="210" name="Google Shape;210;p14"/>
          <p:cNvPicPr preferRelativeResize="0"/>
          <p:nvPr/>
        </p:nvPicPr>
        <p:blipFill rotWithShape="1">
          <a:blip r:embed="rId4">
            <a:alphaModFix/>
          </a:blip>
          <a:srcRect b="0" l="0" r="0" t="0"/>
          <a:stretch/>
        </p:blipFill>
        <p:spPr>
          <a:xfrm>
            <a:off x="3951231" y="843991"/>
            <a:ext cx="3721134" cy="3796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5"/>
          <p:cNvSpPr txBox="1"/>
          <p:nvPr>
            <p:ph idx="4294967295" type="sldNum"/>
          </p:nvPr>
        </p:nvSpPr>
        <p:spPr>
          <a:xfrm>
            <a:off x="8760459" y="4791721"/>
            <a:ext cx="171587" cy="127001"/>
          </a:xfrm>
          <a:prstGeom prst="rect">
            <a:avLst/>
          </a:prstGeom>
          <a:noFill/>
          <a:ln>
            <a:noFill/>
          </a:ln>
        </p:spPr>
        <p:txBody>
          <a:bodyPr anchorCtr="0" anchor="t" bIns="0" lIns="0" spcFirstLastPara="1" rIns="0" wrap="square" tIns="0">
            <a:spAutoFit/>
          </a:bodyPr>
          <a:lstStyle/>
          <a:p>
            <a:pPr indent="38100" lvl="0" marL="0" marR="0" rtl="0" algn="l">
              <a:lnSpc>
                <a:spcPct val="100000"/>
              </a:lnSpc>
              <a:spcBef>
                <a:spcPts val="0"/>
              </a:spcBef>
              <a:spcAft>
                <a:spcPts val="0"/>
              </a:spcAft>
              <a:buClr>
                <a:srgbClr val="585858"/>
              </a:buClr>
              <a:buSzPts val="900"/>
              <a:buFont typeface="Arial"/>
              <a:buNone/>
            </a:pPr>
            <a:fld id="{00000000-1234-1234-1234-123412341234}" type="slidenum">
              <a:rPr lang="en-US"/>
              <a:t>‹#›</a:t>
            </a:fld>
            <a:endParaRPr/>
          </a:p>
        </p:txBody>
      </p:sp>
      <p:sp>
        <p:nvSpPr>
          <p:cNvPr id="216" name="Google Shape;216;p15"/>
          <p:cNvSpPr txBox="1"/>
          <p:nvPr>
            <p:ph type="title"/>
          </p:nvPr>
        </p:nvSpPr>
        <p:spPr>
          <a:xfrm>
            <a:off x="390841" y="515555"/>
            <a:ext cx="1997712" cy="403226"/>
          </a:xfrm>
          <a:prstGeom prst="rect">
            <a:avLst/>
          </a:prstGeom>
          <a:noFill/>
          <a:ln>
            <a:noFill/>
          </a:ln>
        </p:spPr>
        <p:txBody>
          <a:bodyPr anchorCtr="0" anchor="t" bIns="0" lIns="0" spcFirstLastPara="1" rIns="0" wrap="square" tIns="0">
            <a:normAutofit fontScale="90000"/>
          </a:bodyPr>
          <a:lstStyle/>
          <a:p>
            <a:pPr indent="12700" lvl="0" marL="0" rtl="0" algn="l">
              <a:lnSpc>
                <a:spcPct val="100000"/>
              </a:lnSpc>
              <a:spcBef>
                <a:spcPts val="0"/>
              </a:spcBef>
              <a:spcAft>
                <a:spcPts val="0"/>
              </a:spcAft>
              <a:buClr>
                <a:srgbClr val="000000"/>
              </a:buClr>
              <a:buSzPct val="100000"/>
              <a:buFont typeface="Arial"/>
              <a:buNone/>
            </a:pPr>
            <a:r>
              <a:rPr lang="en-US">
                <a:latin typeface="Arial"/>
                <a:ea typeface="Arial"/>
                <a:cs typeface="Arial"/>
                <a:sym typeface="Arial"/>
              </a:rPr>
              <a:t>Future</a:t>
            </a:r>
            <a:r>
              <a:rPr lang="en-US"/>
              <a:t> </a:t>
            </a:r>
            <a:r>
              <a:rPr lang="en-US"/>
              <a:t>Work:</a:t>
            </a:r>
            <a:endParaRPr/>
          </a:p>
        </p:txBody>
      </p:sp>
      <p:sp>
        <p:nvSpPr>
          <p:cNvPr id="217" name="Google Shape;217;p15"/>
          <p:cNvSpPr txBox="1"/>
          <p:nvPr>
            <p:ph idx="1" type="body"/>
          </p:nvPr>
        </p:nvSpPr>
        <p:spPr>
          <a:xfrm>
            <a:off x="538478" y="1223962"/>
            <a:ext cx="8067042" cy="2898140"/>
          </a:xfrm>
          <a:prstGeom prst="rect">
            <a:avLst/>
          </a:prstGeom>
          <a:noFill/>
          <a:ln>
            <a:noFill/>
          </a:ln>
        </p:spPr>
        <p:txBody>
          <a:bodyPr anchorCtr="0" anchor="t" bIns="0" lIns="0" spcFirstLastPara="1" rIns="0" wrap="square" tIns="0">
            <a:normAutofit/>
          </a:bodyPr>
          <a:lstStyle/>
          <a:p>
            <a:pPr indent="-295910" lvl="0" marL="309245" marR="208915" rtl="0" algn="l">
              <a:lnSpc>
                <a:spcPct val="105699"/>
              </a:lnSpc>
              <a:spcBef>
                <a:spcPts val="0"/>
              </a:spcBef>
              <a:spcAft>
                <a:spcPts val="0"/>
              </a:spcAft>
              <a:buClr>
                <a:srgbClr val="000000"/>
              </a:buClr>
              <a:buSzPts val="1500"/>
              <a:buFont typeface="Quattrocento Sans"/>
              <a:buNone/>
            </a:pPr>
            <a:r>
              <a:rPr lang="en-US">
                <a:latin typeface="Quattrocento Sans"/>
                <a:ea typeface="Quattrocento Sans"/>
                <a:cs typeface="Quattrocento Sans"/>
                <a:sym typeface="Quattrocento Sans"/>
              </a:rPr>
              <a:t>❏</a:t>
            </a:r>
            <a:r>
              <a:rPr lang="en-US"/>
              <a:t>	</a:t>
            </a:r>
            <a:r>
              <a:rPr lang="en-US">
                <a:latin typeface="Times New Roman"/>
                <a:ea typeface="Times New Roman"/>
                <a:cs typeface="Times New Roman"/>
                <a:sym typeface="Times New Roman"/>
              </a:rPr>
              <a:t>Expanding the Dataset for Improved Model Accuracy, Include more diverse process conditions to make the model robust against variations. Integrate historical growth data from past experiments to enhance predictive capabilities, optimized search for higher detector grade feeding optimized input parameter.</a:t>
            </a:r>
            <a:endParaRPr>
              <a:latin typeface="Times New Roman"/>
              <a:ea typeface="Times New Roman"/>
              <a:cs typeface="Times New Roman"/>
              <a:sym typeface="Times New Roman"/>
            </a:endParaRPr>
          </a:p>
          <a:p>
            <a:pPr indent="1270" lvl="0" marL="0" rtl="0" algn="l">
              <a:lnSpc>
                <a:spcPct val="100000"/>
              </a:lnSpc>
              <a:spcBef>
                <a:spcPts val="100"/>
              </a:spcBef>
              <a:spcAft>
                <a:spcPts val="0"/>
              </a:spcAft>
              <a:buClr>
                <a:srgbClr val="000000"/>
              </a:buClr>
              <a:buSzPts val="1500"/>
              <a:buFont typeface="Times New Roman"/>
              <a:buNone/>
            </a:pPr>
            <a:r>
              <a:t/>
            </a:r>
            <a:endParaRPr>
              <a:latin typeface="Times New Roman"/>
              <a:ea typeface="Times New Roman"/>
              <a:cs typeface="Times New Roman"/>
              <a:sym typeface="Times New Roman"/>
            </a:endParaRPr>
          </a:p>
          <a:p>
            <a:pPr indent="-295910" lvl="0" marL="309245" marR="74294" rtl="0" algn="l">
              <a:lnSpc>
                <a:spcPct val="104400"/>
              </a:lnSpc>
              <a:spcBef>
                <a:spcPts val="0"/>
              </a:spcBef>
              <a:spcAft>
                <a:spcPts val="0"/>
              </a:spcAft>
              <a:buClr>
                <a:srgbClr val="000000"/>
              </a:buClr>
              <a:buSzPts val="1500"/>
              <a:buFont typeface="Quattrocento Sans"/>
              <a:buNone/>
            </a:pPr>
            <a:r>
              <a:rPr lang="en-US">
                <a:latin typeface="Quattrocento Sans"/>
                <a:ea typeface="Quattrocento Sans"/>
                <a:cs typeface="Quattrocento Sans"/>
                <a:sym typeface="Quattrocento Sans"/>
              </a:rPr>
              <a:t>❏</a:t>
            </a:r>
            <a:r>
              <a:rPr lang="en-US"/>
              <a:t>	</a:t>
            </a:r>
            <a:r>
              <a:rPr lang="en-US">
                <a:latin typeface="Times New Roman"/>
                <a:ea typeface="Times New Roman"/>
                <a:cs typeface="Times New Roman"/>
                <a:sym typeface="Times New Roman"/>
              </a:rPr>
              <a:t>Enhancing Detector-Grade Yield through Zone Refining Integration, Expand the dataset structure by incorporating zone refining process data alongside crystal growth parameters. Model impurity movement across refining stages to optimize the number of passes required for higher purity.</a:t>
            </a:r>
            <a:endParaRPr>
              <a:latin typeface="Times New Roman"/>
              <a:ea typeface="Times New Roman"/>
              <a:cs typeface="Times New Roman"/>
              <a:sym typeface="Times New Roman"/>
            </a:endParaRPr>
          </a:p>
          <a:p>
            <a:pPr indent="1270" lvl="0" marL="0" rtl="0" algn="l">
              <a:lnSpc>
                <a:spcPct val="100000"/>
              </a:lnSpc>
              <a:spcBef>
                <a:spcPts val="200"/>
              </a:spcBef>
              <a:spcAft>
                <a:spcPts val="0"/>
              </a:spcAft>
              <a:buClr>
                <a:srgbClr val="000000"/>
              </a:buClr>
              <a:buSzPts val="1500"/>
              <a:buFont typeface="Times New Roman"/>
              <a:buNone/>
            </a:pPr>
            <a:r>
              <a:t/>
            </a:r>
            <a:endParaRPr>
              <a:latin typeface="Times New Roman"/>
              <a:ea typeface="Times New Roman"/>
              <a:cs typeface="Times New Roman"/>
              <a:sym typeface="Times New Roman"/>
            </a:endParaRPr>
          </a:p>
          <a:p>
            <a:pPr indent="-295910" lvl="0" marL="309245" marR="5080" rtl="0" algn="l">
              <a:lnSpc>
                <a:spcPct val="104400"/>
              </a:lnSpc>
              <a:spcBef>
                <a:spcPts val="0"/>
              </a:spcBef>
              <a:spcAft>
                <a:spcPts val="0"/>
              </a:spcAft>
              <a:buClr>
                <a:srgbClr val="000000"/>
              </a:buClr>
              <a:buSzPts val="1500"/>
              <a:buFont typeface="Quattrocento Sans"/>
              <a:buNone/>
            </a:pPr>
            <a:r>
              <a:rPr lang="en-US">
                <a:latin typeface="Quattrocento Sans"/>
                <a:ea typeface="Quattrocento Sans"/>
                <a:cs typeface="Quattrocento Sans"/>
                <a:sym typeface="Quattrocento Sans"/>
              </a:rPr>
              <a:t>❏</a:t>
            </a:r>
            <a:r>
              <a:rPr lang="en-US"/>
              <a:t>	</a:t>
            </a:r>
            <a:r>
              <a:rPr lang="en-US">
                <a:latin typeface="Times New Roman"/>
                <a:ea typeface="Times New Roman"/>
                <a:cs typeface="Times New Roman"/>
                <a:sym typeface="Times New Roman"/>
              </a:rPr>
              <a:t>Real-Time Optimization for HPGe Growth, Implement a real-time machine learning feedback loop to adjust parameters dynamically during growth. Develop an automated process control system integrating LSTM predictions with experimental setups.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6"/>
          <p:cNvSpPr txBox="1"/>
          <p:nvPr>
            <p:ph idx="4294967295" type="sldNum"/>
          </p:nvPr>
        </p:nvSpPr>
        <p:spPr>
          <a:xfrm>
            <a:off x="8760459" y="4791721"/>
            <a:ext cx="171587" cy="127001"/>
          </a:xfrm>
          <a:prstGeom prst="rect">
            <a:avLst/>
          </a:prstGeom>
          <a:noFill/>
          <a:ln>
            <a:noFill/>
          </a:ln>
        </p:spPr>
        <p:txBody>
          <a:bodyPr anchorCtr="0" anchor="t" bIns="0" lIns="0" spcFirstLastPara="1" rIns="0" wrap="square" tIns="0">
            <a:spAutoFit/>
          </a:bodyPr>
          <a:lstStyle/>
          <a:p>
            <a:pPr indent="38100" lvl="0" marL="0" marR="0" rtl="0" algn="l">
              <a:lnSpc>
                <a:spcPct val="100000"/>
              </a:lnSpc>
              <a:spcBef>
                <a:spcPts val="0"/>
              </a:spcBef>
              <a:spcAft>
                <a:spcPts val="0"/>
              </a:spcAft>
              <a:buClr>
                <a:srgbClr val="585858"/>
              </a:buClr>
              <a:buSzPts val="900"/>
              <a:buFont typeface="Arial"/>
              <a:buNone/>
            </a:pPr>
            <a:fld id="{00000000-1234-1234-1234-123412341234}" type="slidenum">
              <a:rPr lang="en-US"/>
              <a:t>‹#›</a:t>
            </a:fld>
            <a:endParaRPr/>
          </a:p>
        </p:txBody>
      </p:sp>
      <p:sp>
        <p:nvSpPr>
          <p:cNvPr id="223" name="Google Shape;223;p16"/>
          <p:cNvSpPr txBox="1"/>
          <p:nvPr>
            <p:ph type="title"/>
          </p:nvPr>
        </p:nvSpPr>
        <p:spPr>
          <a:xfrm>
            <a:off x="2481531" y="1875788"/>
            <a:ext cx="3962865" cy="1017811"/>
          </a:xfrm>
          <a:prstGeom prst="rect">
            <a:avLst/>
          </a:prstGeom>
          <a:noFill/>
          <a:ln>
            <a:noFill/>
          </a:ln>
        </p:spPr>
        <p:txBody>
          <a:bodyPr anchorCtr="0" anchor="t" bIns="0" lIns="0" spcFirstLastPara="1" rIns="0" wrap="square" tIns="0">
            <a:normAutofit/>
          </a:bodyPr>
          <a:lstStyle/>
          <a:p>
            <a:pPr indent="9905" lvl="0" marL="0" marR="0" rtl="0" algn="l">
              <a:lnSpc>
                <a:spcPct val="100000"/>
              </a:lnSpc>
              <a:spcBef>
                <a:spcPts val="0"/>
              </a:spcBef>
              <a:spcAft>
                <a:spcPts val="0"/>
              </a:spcAft>
              <a:buClr>
                <a:srgbClr val="FF0000"/>
              </a:buClr>
              <a:buSzPts val="3509"/>
              <a:buFont typeface="Arial"/>
              <a:buNone/>
            </a:pPr>
            <a:r>
              <a:rPr lang="en-US" sz="3509">
                <a:solidFill>
                  <a:srgbClr val="FF0000"/>
                </a:solidFill>
                <a:latin typeface="Arial"/>
                <a:ea typeface="Arial"/>
                <a:cs typeface="Arial"/>
                <a:sym typeface="Arial"/>
              </a:rPr>
              <a:t>Questions or Suggestions?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grpSp>
        <p:nvGrpSpPr>
          <p:cNvPr id="71" name="Google Shape;71;p2"/>
          <p:cNvGrpSpPr/>
          <p:nvPr/>
        </p:nvGrpSpPr>
        <p:grpSpPr>
          <a:xfrm>
            <a:off x="3981450" y="676274"/>
            <a:ext cx="3200400" cy="3141474"/>
            <a:chOff x="0" y="0"/>
            <a:chExt cx="3200400" cy="3141473"/>
          </a:xfrm>
        </p:grpSpPr>
        <p:pic>
          <p:nvPicPr>
            <p:cNvPr descr="object 3" id="72" name="Google Shape;72;p2"/>
            <p:cNvPicPr preferRelativeResize="0"/>
            <p:nvPr/>
          </p:nvPicPr>
          <p:blipFill rotWithShape="1">
            <a:blip r:embed="rId3">
              <a:alphaModFix/>
            </a:blip>
            <a:srcRect b="0" l="0" r="0" t="0"/>
            <a:stretch/>
          </p:blipFill>
          <p:spPr>
            <a:xfrm>
              <a:off x="0" y="400050"/>
              <a:ext cx="3200400" cy="2305051"/>
            </a:xfrm>
            <a:prstGeom prst="rect">
              <a:avLst/>
            </a:prstGeom>
            <a:noFill/>
            <a:ln>
              <a:noFill/>
            </a:ln>
          </p:spPr>
        </p:pic>
        <p:pic>
          <p:nvPicPr>
            <p:cNvPr descr="object 4" id="73" name="Google Shape;73;p2"/>
            <p:cNvPicPr preferRelativeResize="0"/>
            <p:nvPr/>
          </p:nvPicPr>
          <p:blipFill rotWithShape="1">
            <a:blip r:embed="rId4">
              <a:alphaModFix/>
            </a:blip>
            <a:srcRect b="0" l="0" r="0" t="0"/>
            <a:stretch/>
          </p:blipFill>
          <p:spPr>
            <a:xfrm>
              <a:off x="857250" y="0"/>
              <a:ext cx="214312" cy="3043302"/>
            </a:xfrm>
            <a:prstGeom prst="rect">
              <a:avLst/>
            </a:prstGeom>
            <a:noFill/>
            <a:ln>
              <a:noFill/>
            </a:ln>
          </p:spPr>
        </p:pic>
        <p:cxnSp>
          <p:nvCxnSpPr>
            <p:cNvPr id="74" name="Google Shape;74;p2"/>
            <p:cNvCxnSpPr/>
            <p:nvPr/>
          </p:nvCxnSpPr>
          <p:spPr>
            <a:xfrm>
              <a:off x="933450" y="38099"/>
              <a:ext cx="62358" cy="2912365"/>
            </a:xfrm>
            <a:prstGeom prst="straightConnector1">
              <a:avLst/>
            </a:prstGeom>
            <a:noFill/>
            <a:ln cap="flat" cmpd="sng" w="38100">
              <a:solidFill>
                <a:srgbClr val="202020"/>
              </a:solidFill>
              <a:prstDash val="solid"/>
              <a:round/>
              <a:headEnd len="sm" w="sm" type="none"/>
              <a:tailEnd len="sm" w="sm" type="none"/>
            </a:ln>
          </p:spPr>
        </p:cxnSp>
        <p:pic>
          <p:nvPicPr>
            <p:cNvPr descr="object 6" id="75" name="Google Shape;75;p2"/>
            <p:cNvPicPr preferRelativeResize="0"/>
            <p:nvPr/>
          </p:nvPicPr>
          <p:blipFill rotWithShape="1">
            <a:blip r:embed="rId5">
              <a:alphaModFix/>
            </a:blip>
            <a:srcRect b="0" l="0" r="0" t="0"/>
            <a:stretch/>
          </p:blipFill>
          <p:spPr>
            <a:xfrm>
              <a:off x="1524000" y="0"/>
              <a:ext cx="242888" cy="3043302"/>
            </a:xfrm>
            <a:prstGeom prst="rect">
              <a:avLst/>
            </a:prstGeom>
            <a:noFill/>
            <a:ln>
              <a:noFill/>
            </a:ln>
          </p:spPr>
        </p:pic>
        <p:cxnSp>
          <p:nvCxnSpPr>
            <p:cNvPr id="76" name="Google Shape;76;p2"/>
            <p:cNvCxnSpPr/>
            <p:nvPr/>
          </p:nvCxnSpPr>
          <p:spPr>
            <a:xfrm>
              <a:off x="1600199" y="38099"/>
              <a:ext cx="92203" cy="2912365"/>
            </a:xfrm>
            <a:prstGeom prst="straightConnector1">
              <a:avLst/>
            </a:prstGeom>
            <a:noFill/>
            <a:ln cap="flat" cmpd="sng" w="38100">
              <a:solidFill>
                <a:srgbClr val="202020"/>
              </a:solidFill>
              <a:prstDash val="solid"/>
              <a:round/>
              <a:headEnd len="sm" w="sm" type="none"/>
              <a:tailEnd len="sm" w="sm" type="none"/>
            </a:ln>
          </p:spPr>
        </p:cxnSp>
        <p:pic>
          <p:nvPicPr>
            <p:cNvPr descr="object 8" id="77" name="Google Shape;77;p2"/>
            <p:cNvPicPr preferRelativeResize="0"/>
            <p:nvPr/>
          </p:nvPicPr>
          <p:blipFill rotWithShape="1">
            <a:blip r:embed="rId5">
              <a:alphaModFix/>
            </a:blip>
            <a:srcRect b="0" l="0" r="0" t="0"/>
            <a:stretch/>
          </p:blipFill>
          <p:spPr>
            <a:xfrm>
              <a:off x="2228850" y="0"/>
              <a:ext cx="242888" cy="3043302"/>
            </a:xfrm>
            <a:prstGeom prst="rect">
              <a:avLst/>
            </a:prstGeom>
            <a:noFill/>
            <a:ln>
              <a:noFill/>
            </a:ln>
          </p:spPr>
        </p:pic>
        <p:cxnSp>
          <p:nvCxnSpPr>
            <p:cNvPr id="78" name="Google Shape;78;p2"/>
            <p:cNvCxnSpPr/>
            <p:nvPr/>
          </p:nvCxnSpPr>
          <p:spPr>
            <a:xfrm>
              <a:off x="2305049" y="38099"/>
              <a:ext cx="92203" cy="2912365"/>
            </a:xfrm>
            <a:prstGeom prst="straightConnector1">
              <a:avLst/>
            </a:prstGeom>
            <a:noFill/>
            <a:ln cap="flat" cmpd="sng" w="38100">
              <a:solidFill>
                <a:srgbClr val="0096A7"/>
              </a:solidFill>
              <a:prstDash val="solid"/>
              <a:round/>
              <a:headEnd len="sm" w="sm" type="none"/>
              <a:tailEnd len="sm" w="sm" type="none"/>
            </a:ln>
          </p:spPr>
        </p:cxnSp>
        <p:grpSp>
          <p:nvGrpSpPr>
            <p:cNvPr id="79" name="Google Shape;79;p2"/>
            <p:cNvGrpSpPr/>
            <p:nvPr/>
          </p:nvGrpSpPr>
          <p:grpSpPr>
            <a:xfrm>
              <a:off x="962025" y="268477"/>
              <a:ext cx="1491871" cy="2872996"/>
              <a:chOff x="0" y="0"/>
              <a:chExt cx="1491870" cy="2872995"/>
            </a:xfrm>
          </p:grpSpPr>
          <p:sp>
            <p:nvSpPr>
              <p:cNvPr id="80" name="Google Shape;80;p2"/>
              <p:cNvSpPr/>
              <p:nvPr/>
            </p:nvSpPr>
            <p:spPr>
              <a:xfrm>
                <a:off x="0" y="0"/>
                <a:ext cx="602616" cy="110745"/>
              </a:xfrm>
              <a:custGeom>
                <a:rect b="b" l="l" r="r" t="t"/>
                <a:pathLst>
                  <a:path extrusionOk="0" h="21600" w="21600">
                    <a:moveTo>
                      <a:pt x="21600" y="10800"/>
                    </a:moveTo>
                    <a:lnTo>
                      <a:pt x="21015" y="8942"/>
                    </a:lnTo>
                    <a:lnTo>
                      <a:pt x="18200" y="0"/>
                    </a:lnTo>
                    <a:lnTo>
                      <a:pt x="17990" y="297"/>
                    </a:lnTo>
                    <a:lnTo>
                      <a:pt x="17799" y="2081"/>
                    </a:lnTo>
                    <a:lnTo>
                      <a:pt x="17858" y="3220"/>
                    </a:lnTo>
                    <a:lnTo>
                      <a:pt x="18017" y="3740"/>
                    </a:lnTo>
                    <a:lnTo>
                      <a:pt x="19656" y="8942"/>
                    </a:lnTo>
                    <a:lnTo>
                      <a:pt x="1939" y="8942"/>
                    </a:lnTo>
                    <a:lnTo>
                      <a:pt x="3742" y="3220"/>
                    </a:lnTo>
                    <a:lnTo>
                      <a:pt x="3797" y="2081"/>
                    </a:lnTo>
                    <a:lnTo>
                      <a:pt x="3605" y="297"/>
                    </a:lnTo>
                    <a:lnTo>
                      <a:pt x="3396" y="0"/>
                    </a:lnTo>
                    <a:lnTo>
                      <a:pt x="3237" y="520"/>
                    </a:lnTo>
                    <a:lnTo>
                      <a:pt x="0" y="10800"/>
                    </a:lnTo>
                    <a:lnTo>
                      <a:pt x="3237" y="21080"/>
                    </a:lnTo>
                    <a:lnTo>
                      <a:pt x="3396" y="21600"/>
                    </a:lnTo>
                    <a:lnTo>
                      <a:pt x="3605" y="21303"/>
                    </a:lnTo>
                    <a:lnTo>
                      <a:pt x="3797" y="19519"/>
                    </a:lnTo>
                    <a:lnTo>
                      <a:pt x="3742" y="18380"/>
                    </a:lnTo>
                    <a:lnTo>
                      <a:pt x="1939" y="12658"/>
                    </a:lnTo>
                    <a:lnTo>
                      <a:pt x="19656" y="12658"/>
                    </a:lnTo>
                    <a:lnTo>
                      <a:pt x="18017" y="17860"/>
                    </a:lnTo>
                    <a:lnTo>
                      <a:pt x="17858" y="18380"/>
                    </a:lnTo>
                    <a:lnTo>
                      <a:pt x="17799" y="19519"/>
                    </a:lnTo>
                    <a:lnTo>
                      <a:pt x="17990" y="21303"/>
                    </a:lnTo>
                    <a:lnTo>
                      <a:pt x="18200" y="21600"/>
                    </a:lnTo>
                    <a:lnTo>
                      <a:pt x="21015" y="12658"/>
                    </a:lnTo>
                    <a:lnTo>
                      <a:pt x="21600" y="10800"/>
                    </a:lnTo>
                    <a:close/>
                  </a:path>
                </a:pathLst>
              </a:custGeom>
              <a:solidFill>
                <a:srgbClr val="FFAB4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 name="Google Shape;81;p2"/>
              <p:cNvSpPr/>
              <p:nvPr/>
            </p:nvSpPr>
            <p:spPr>
              <a:xfrm>
                <a:off x="0" y="2762250"/>
                <a:ext cx="1491870" cy="110745"/>
              </a:xfrm>
              <a:custGeom>
                <a:rect b="b" l="l" r="r" t="t"/>
                <a:pathLst>
                  <a:path extrusionOk="0" h="21600" w="21600">
                    <a:moveTo>
                      <a:pt x="21600" y="10800"/>
                    </a:moveTo>
                    <a:lnTo>
                      <a:pt x="21364" y="8942"/>
                    </a:lnTo>
                    <a:lnTo>
                      <a:pt x="20226" y="0"/>
                    </a:lnTo>
                    <a:lnTo>
                      <a:pt x="20142" y="297"/>
                    </a:lnTo>
                    <a:lnTo>
                      <a:pt x="20103" y="1189"/>
                    </a:lnTo>
                    <a:lnTo>
                      <a:pt x="20066" y="2081"/>
                    </a:lnTo>
                    <a:lnTo>
                      <a:pt x="20089" y="3220"/>
                    </a:lnTo>
                    <a:lnTo>
                      <a:pt x="20153" y="3740"/>
                    </a:lnTo>
                    <a:lnTo>
                      <a:pt x="20815" y="8942"/>
                    </a:lnTo>
                    <a:lnTo>
                      <a:pt x="783" y="8942"/>
                    </a:lnTo>
                    <a:lnTo>
                      <a:pt x="1511" y="3220"/>
                    </a:lnTo>
                    <a:lnTo>
                      <a:pt x="1534" y="2081"/>
                    </a:lnTo>
                    <a:lnTo>
                      <a:pt x="1456" y="297"/>
                    </a:lnTo>
                    <a:lnTo>
                      <a:pt x="1372" y="0"/>
                    </a:lnTo>
                    <a:lnTo>
                      <a:pt x="1307" y="520"/>
                    </a:lnTo>
                    <a:lnTo>
                      <a:pt x="0" y="10800"/>
                    </a:lnTo>
                    <a:lnTo>
                      <a:pt x="1307" y="21080"/>
                    </a:lnTo>
                    <a:lnTo>
                      <a:pt x="1372" y="21600"/>
                    </a:lnTo>
                    <a:lnTo>
                      <a:pt x="1456" y="21303"/>
                    </a:lnTo>
                    <a:lnTo>
                      <a:pt x="1534" y="19519"/>
                    </a:lnTo>
                    <a:lnTo>
                      <a:pt x="1511" y="18380"/>
                    </a:lnTo>
                    <a:lnTo>
                      <a:pt x="783" y="12658"/>
                    </a:lnTo>
                    <a:lnTo>
                      <a:pt x="20815" y="12658"/>
                    </a:lnTo>
                    <a:lnTo>
                      <a:pt x="20153" y="17860"/>
                    </a:lnTo>
                    <a:lnTo>
                      <a:pt x="20089" y="18380"/>
                    </a:lnTo>
                    <a:lnTo>
                      <a:pt x="20066" y="19519"/>
                    </a:lnTo>
                    <a:lnTo>
                      <a:pt x="20103" y="20411"/>
                    </a:lnTo>
                    <a:lnTo>
                      <a:pt x="20142" y="21303"/>
                    </a:lnTo>
                    <a:lnTo>
                      <a:pt x="20226" y="21600"/>
                    </a:lnTo>
                    <a:lnTo>
                      <a:pt x="21364" y="12658"/>
                    </a:lnTo>
                    <a:lnTo>
                      <a:pt x="21600" y="10800"/>
                    </a:lnTo>
                    <a:close/>
                  </a:path>
                </a:pathLst>
              </a:custGeom>
              <a:solidFill>
                <a:srgbClr val="FFAB4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sp>
        <p:nvSpPr>
          <p:cNvPr id="82" name="Google Shape;82;p2"/>
          <p:cNvSpPr txBox="1"/>
          <p:nvPr/>
        </p:nvSpPr>
        <p:spPr>
          <a:xfrm>
            <a:off x="4411979" y="-7239"/>
            <a:ext cx="1297306" cy="410338"/>
          </a:xfrm>
          <a:prstGeom prst="rect">
            <a:avLst/>
          </a:prstGeom>
          <a:noFill/>
          <a:ln>
            <a:noFill/>
          </a:ln>
        </p:spPr>
        <p:txBody>
          <a:bodyPr anchorCtr="0" anchor="t" bIns="0" lIns="0" spcFirstLastPara="1" rIns="0" wrap="square" tIns="0">
            <a:spAutoFit/>
          </a:bodyPr>
          <a:lstStyle/>
          <a:p>
            <a:pPr indent="12700" lvl="0" marL="0" marR="5080" rtl="0" algn="l">
              <a:lnSpc>
                <a:spcPct val="983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Current region of detector grade region (20%-30%)</a:t>
            </a:r>
            <a:endParaRPr/>
          </a:p>
        </p:txBody>
      </p:sp>
      <p:sp>
        <p:nvSpPr>
          <p:cNvPr id="83" name="Google Shape;83;p2"/>
          <p:cNvSpPr txBox="1"/>
          <p:nvPr>
            <p:ph idx="4294967295" type="sldNum"/>
          </p:nvPr>
        </p:nvSpPr>
        <p:spPr>
          <a:xfrm>
            <a:off x="8760459" y="4791721"/>
            <a:ext cx="177869" cy="127001"/>
          </a:xfrm>
          <a:prstGeom prst="rect">
            <a:avLst/>
          </a:prstGeom>
          <a:noFill/>
          <a:ln>
            <a:noFill/>
          </a:ln>
        </p:spPr>
        <p:txBody>
          <a:bodyPr anchorCtr="0" anchor="t" bIns="0" lIns="0" spcFirstLastPara="1" rIns="0" wrap="square" tIns="0">
            <a:spAutoFit/>
          </a:bodyPr>
          <a:lstStyle/>
          <a:p>
            <a:pPr indent="107950" lvl="0" marL="0" rtl="0" algn="l">
              <a:lnSpc>
                <a:spcPct val="100000"/>
              </a:lnSpc>
              <a:spcBef>
                <a:spcPts val="0"/>
              </a:spcBef>
              <a:spcAft>
                <a:spcPts val="0"/>
              </a:spcAft>
              <a:buClr>
                <a:srgbClr val="585858"/>
              </a:buClr>
              <a:buSzPts val="900"/>
              <a:buFont typeface="Arial"/>
              <a:buNone/>
            </a:pPr>
            <a:fld id="{00000000-1234-1234-1234-123412341234}" type="slidenum">
              <a:rPr lang="en-US" sz="900">
                <a:solidFill>
                  <a:srgbClr val="585858"/>
                </a:solidFill>
                <a:latin typeface="Arial"/>
                <a:ea typeface="Arial"/>
                <a:cs typeface="Arial"/>
                <a:sym typeface="Arial"/>
              </a:rPr>
              <a:t>‹#›</a:t>
            </a:fld>
            <a:endParaRPr/>
          </a:p>
        </p:txBody>
      </p:sp>
      <p:sp>
        <p:nvSpPr>
          <p:cNvPr id="84" name="Google Shape;84;p2"/>
          <p:cNvSpPr txBox="1"/>
          <p:nvPr/>
        </p:nvSpPr>
        <p:spPr>
          <a:xfrm>
            <a:off x="5000371" y="3979862"/>
            <a:ext cx="1186816" cy="410608"/>
          </a:xfrm>
          <a:prstGeom prst="rect">
            <a:avLst/>
          </a:prstGeom>
          <a:noFill/>
          <a:ln>
            <a:noFill/>
          </a:ln>
        </p:spPr>
        <p:txBody>
          <a:bodyPr anchorCtr="0" anchor="t" bIns="0" lIns="0" spcFirstLastPara="1" rIns="0" wrap="square" tIns="0">
            <a:spAutoFit/>
          </a:bodyPr>
          <a:lstStyle/>
          <a:p>
            <a:pPr indent="12700" lvl="0" marL="0" marR="5080" rtl="0" algn="just">
              <a:lnSpc>
                <a:spcPct val="984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Goal to get detector grade (60 % of total crystal mass)</a:t>
            </a:r>
            <a:endParaRPr/>
          </a:p>
        </p:txBody>
      </p:sp>
      <p:sp>
        <p:nvSpPr>
          <p:cNvPr id="85" name="Google Shape;85;p2"/>
          <p:cNvSpPr txBox="1"/>
          <p:nvPr/>
        </p:nvSpPr>
        <p:spPr>
          <a:xfrm>
            <a:off x="475196" y="1096942"/>
            <a:ext cx="2503171" cy="1792885"/>
          </a:xfrm>
          <a:prstGeom prst="rect">
            <a:avLst/>
          </a:prstGeom>
          <a:noFill/>
          <a:ln>
            <a:noFill/>
          </a:ln>
        </p:spPr>
        <p:txBody>
          <a:bodyPr anchorCtr="0" anchor="t" bIns="0" lIns="0" spcFirstLastPara="1" rIns="0" wrap="square" tIns="0">
            <a:spAutoFit/>
          </a:bodyPr>
          <a:lstStyle/>
          <a:p>
            <a:pPr indent="-215265" lvl="0" marL="227329" marR="5080" rtl="0" algn="l">
              <a:lnSpc>
                <a:spcPct val="116666"/>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Large size detectors reduces background rate per kilogram significantly due to less cable and electronic requirement</a:t>
            </a:r>
            <a:br>
              <a:rPr b="0" i="0" lang="en-US" sz="1200" u="none" cap="none" strike="noStrike">
                <a:solidFill>
                  <a:srgbClr val="000000"/>
                </a:solidFill>
                <a:latin typeface="Arial"/>
                <a:ea typeface="Arial"/>
                <a:cs typeface="Arial"/>
                <a:sym typeface="Arial"/>
              </a:rPr>
            </a:br>
            <a:endParaRPr/>
          </a:p>
          <a:p>
            <a:pPr indent="-215265" lvl="0" marL="227329" marR="180975" rtl="0" algn="l">
              <a:lnSpc>
                <a:spcPct val="99200"/>
              </a:lnSpc>
              <a:spcBef>
                <a:spcPts val="20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Extremely difficult to get large portion of crystal to be detector grade due to difference in segregation of various impurities</a:t>
            </a:r>
            <a:endParaRPr/>
          </a:p>
        </p:txBody>
      </p:sp>
      <p:sp>
        <p:nvSpPr>
          <p:cNvPr id="86" name="Google Shape;86;p2"/>
          <p:cNvSpPr txBox="1"/>
          <p:nvPr>
            <p:ph type="title"/>
          </p:nvPr>
        </p:nvSpPr>
        <p:spPr>
          <a:xfrm>
            <a:off x="890269" y="237742"/>
            <a:ext cx="2242556" cy="706423"/>
          </a:xfrm>
          <a:prstGeom prst="rect">
            <a:avLst/>
          </a:prstGeom>
          <a:noFill/>
          <a:ln>
            <a:noFill/>
          </a:ln>
        </p:spPr>
        <p:txBody>
          <a:bodyPr anchorCtr="0" anchor="t" bIns="0" lIns="0" spcFirstLastPara="1" rIns="0" wrap="square" tIns="0">
            <a:normAutofit/>
          </a:bodyPr>
          <a:lstStyle/>
          <a:p>
            <a:pPr indent="6729" lvl="0" marL="0" marR="0" rtl="0" algn="l">
              <a:lnSpc>
                <a:spcPct val="100000"/>
              </a:lnSpc>
              <a:spcBef>
                <a:spcPts val="0"/>
              </a:spcBef>
              <a:spcAft>
                <a:spcPts val="0"/>
              </a:spcAft>
              <a:buClr>
                <a:srgbClr val="000000"/>
              </a:buClr>
              <a:buSzPts val="1590"/>
              <a:buFont typeface="Arial"/>
              <a:buNone/>
            </a:pPr>
            <a:r>
              <a:rPr lang="en-US" sz="1590">
                <a:latin typeface="Arial"/>
                <a:ea typeface="Arial"/>
                <a:cs typeface="Arial"/>
                <a:sym typeface="Arial"/>
              </a:rPr>
              <a:t>Motivations: Increase the detector grade portion in Ge Crystals</a:t>
            </a:r>
            <a:endParaRPr/>
          </a:p>
        </p:txBody>
      </p:sp>
      <p:sp>
        <p:nvSpPr>
          <p:cNvPr id="87" name="Google Shape;87;p2"/>
          <p:cNvSpPr txBox="1"/>
          <p:nvPr/>
        </p:nvSpPr>
        <p:spPr>
          <a:xfrm>
            <a:off x="473391" y="3042604"/>
            <a:ext cx="3505201" cy="1152437"/>
          </a:xfrm>
          <a:prstGeom prst="rect">
            <a:avLst/>
          </a:prstGeom>
          <a:noFill/>
          <a:ln>
            <a:noFill/>
          </a:ln>
        </p:spPr>
        <p:txBody>
          <a:bodyPr anchorCtr="0" anchor="t" bIns="0" lIns="0" spcFirstLastPara="1" rIns="0" wrap="square" tIns="0">
            <a:spAutoFit/>
          </a:bodyPr>
          <a:lstStyle/>
          <a:p>
            <a:pPr indent="-214629" lvl="0" marL="227329"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Detailed study of impurity segregation required</a:t>
            </a:r>
            <a:r>
              <a:rPr b="0" i="0" lang="en-US" sz="1000" u="none" cap="none" strike="noStrike">
                <a:solidFill>
                  <a:srgbClr val="000000"/>
                </a:solidFill>
                <a:latin typeface="Arial"/>
                <a:ea typeface="Arial"/>
                <a:cs typeface="Arial"/>
                <a:sym typeface="Arial"/>
              </a:rPr>
              <a:t>.</a:t>
            </a:r>
            <a:endParaRPr b="0" i="0" sz="1000" u="none" cap="none" strike="noStrike">
              <a:solidFill>
                <a:srgbClr val="000000"/>
              </a:solidFill>
              <a:latin typeface="Calibri"/>
              <a:ea typeface="Calibri"/>
              <a:cs typeface="Calibri"/>
              <a:sym typeface="Calibri"/>
            </a:endParaRPr>
          </a:p>
          <a:p>
            <a:pPr indent="-214629" lvl="0" marL="248284" marR="925830" rtl="0" algn="l">
              <a:lnSpc>
                <a:spcPct val="116666"/>
              </a:lnSpc>
              <a:spcBef>
                <a:spcPts val="70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Plan to use machine learning tools to analyze different variables and build a predictive model for growing large portion of a crystal to be a detector grade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390841" y="515555"/>
            <a:ext cx="3554097" cy="403226"/>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000000"/>
              </a:buClr>
              <a:buSzPts val="2400"/>
              <a:buFont typeface="Arial"/>
              <a:buNone/>
            </a:pPr>
            <a:r>
              <a:rPr lang="en-US">
                <a:latin typeface="Arial"/>
                <a:ea typeface="Arial"/>
                <a:cs typeface="Arial"/>
                <a:sym typeface="Arial"/>
              </a:rPr>
              <a:t>Crystal growth</a:t>
            </a:r>
            <a:r>
              <a:rPr lang="en-US"/>
              <a:t> process</a:t>
            </a:r>
            <a:endParaRPr/>
          </a:p>
        </p:txBody>
      </p:sp>
      <p:sp>
        <p:nvSpPr>
          <p:cNvPr id="93" name="Google Shape;93;p3"/>
          <p:cNvSpPr txBox="1"/>
          <p:nvPr/>
        </p:nvSpPr>
        <p:spPr>
          <a:xfrm>
            <a:off x="708024" y="1455737"/>
            <a:ext cx="3693797" cy="2965333"/>
          </a:xfrm>
          <a:prstGeom prst="rect">
            <a:avLst/>
          </a:prstGeom>
          <a:noFill/>
          <a:ln>
            <a:noFill/>
          </a:ln>
        </p:spPr>
        <p:txBody>
          <a:bodyPr anchorCtr="0" anchor="t" bIns="0" lIns="0" spcFirstLastPara="1" rIns="0" wrap="square" tIns="0">
            <a:spAutoFit/>
          </a:bodyPr>
          <a:lstStyle/>
          <a:p>
            <a:pPr indent="-150394" lvl="0" marL="150394" marR="0" rtl="0" algn="l">
              <a:lnSpc>
                <a:spcPct val="100000"/>
              </a:lnSpc>
              <a:spcBef>
                <a:spcPts val="0"/>
              </a:spcBef>
              <a:spcAft>
                <a:spcPts val="0"/>
              </a:spcAft>
              <a:buClr>
                <a:srgbClr val="000000"/>
              </a:buClr>
              <a:buSzPts val="900"/>
              <a:buFont typeface="Times"/>
              <a:buChar char="•"/>
            </a:pPr>
            <a:r>
              <a:rPr b="0" i="0" lang="en-US" sz="1500" u="none" cap="none" strike="noStrike">
                <a:solidFill>
                  <a:srgbClr val="000000"/>
                </a:solidFill>
                <a:latin typeface="Times"/>
                <a:ea typeface="Times"/>
                <a:cs typeface="Times"/>
                <a:sym typeface="Times"/>
              </a:rPr>
              <a:t>The materials used for input are either freshly zone-refined ingots or portions of crystals previously identified as non-detector-grade. </a:t>
            </a:r>
            <a:endParaRPr/>
          </a:p>
          <a:p>
            <a:pPr indent="-93244" lvl="0" marL="150394" marR="0" rtl="0" algn="l">
              <a:lnSpc>
                <a:spcPct val="100000"/>
              </a:lnSpc>
              <a:spcBef>
                <a:spcPts val="0"/>
              </a:spcBef>
              <a:spcAft>
                <a:spcPts val="0"/>
              </a:spcAft>
              <a:buClr>
                <a:srgbClr val="000000"/>
              </a:buClr>
              <a:buSzPts val="900"/>
              <a:buFont typeface="Times"/>
              <a:buNone/>
            </a:pPr>
            <a:r>
              <a:t/>
            </a:r>
            <a:endParaRPr b="0" i="0" sz="1500" u="none" cap="none" strike="noStrike">
              <a:solidFill>
                <a:srgbClr val="000000"/>
              </a:solidFill>
              <a:latin typeface="Times"/>
              <a:ea typeface="Times"/>
              <a:cs typeface="Times"/>
              <a:sym typeface="Times"/>
            </a:endParaRPr>
          </a:p>
          <a:p>
            <a:pPr indent="-150394" lvl="0" marL="150394" marR="0" rtl="0" algn="l">
              <a:lnSpc>
                <a:spcPct val="100000"/>
              </a:lnSpc>
              <a:spcBef>
                <a:spcPts val="0"/>
              </a:spcBef>
              <a:spcAft>
                <a:spcPts val="0"/>
              </a:spcAft>
              <a:buClr>
                <a:srgbClr val="000000"/>
              </a:buClr>
              <a:buSzPts val="900"/>
              <a:buFont typeface="Times"/>
              <a:buChar char="•"/>
            </a:pPr>
            <a:r>
              <a:rPr b="0" i="0" lang="en-US" sz="1500" u="none" cap="none" strike="noStrike">
                <a:solidFill>
                  <a:srgbClr val="000000"/>
                </a:solidFill>
                <a:latin typeface="Times"/>
                <a:ea typeface="Times"/>
                <a:cs typeface="Times"/>
                <a:sym typeface="Times"/>
              </a:rPr>
              <a:t>Growth is initiated by immersing a (100) Ge seed crystal in the melt and withdrawing it gradually, ensuring the melt temperature remains just above the melting threshold. </a:t>
            </a:r>
            <a:br>
              <a:rPr b="0" i="0" lang="en-US" sz="15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50394" lvl="0" marL="150394" marR="0" rtl="0" algn="l">
              <a:lnSpc>
                <a:spcPct val="100000"/>
              </a:lnSpc>
              <a:spcBef>
                <a:spcPts val="0"/>
              </a:spcBef>
              <a:spcAft>
                <a:spcPts val="0"/>
              </a:spcAft>
              <a:buClr>
                <a:srgbClr val="000000"/>
              </a:buClr>
              <a:buSzPts val="900"/>
              <a:buFont typeface="Times"/>
              <a:buChar char="•"/>
            </a:pPr>
            <a:r>
              <a:rPr b="0" i="0" lang="en-US" sz="1500" u="none" cap="none" strike="noStrike">
                <a:solidFill>
                  <a:srgbClr val="000000"/>
                </a:solidFill>
                <a:latin typeface="Times"/>
                <a:ea typeface="Times"/>
                <a:cs typeface="Times"/>
                <a:sym typeface="Times"/>
              </a:rPr>
              <a:t>To control CZ crystal growth, parameters such as pull speed, seed rotation, and melt temperature (set by applied power) are systematically varied.</a:t>
            </a:r>
            <a:endParaRPr/>
          </a:p>
        </p:txBody>
      </p:sp>
      <p:pic>
        <p:nvPicPr>
          <p:cNvPr descr="object 4" id="94" name="Google Shape;94;p3"/>
          <p:cNvPicPr preferRelativeResize="0"/>
          <p:nvPr/>
        </p:nvPicPr>
        <p:blipFill rotWithShape="1">
          <a:blip r:embed="rId3">
            <a:alphaModFix/>
          </a:blip>
          <a:srcRect b="0" l="0" r="0" t="0"/>
          <a:stretch/>
        </p:blipFill>
        <p:spPr>
          <a:xfrm>
            <a:off x="4867275" y="1371600"/>
            <a:ext cx="3409950" cy="3257550"/>
          </a:xfrm>
          <a:prstGeom prst="rect">
            <a:avLst/>
          </a:prstGeom>
          <a:noFill/>
          <a:ln>
            <a:noFill/>
          </a:ln>
        </p:spPr>
      </p:pic>
      <p:sp>
        <p:nvSpPr>
          <p:cNvPr id="95" name="Google Shape;95;p3"/>
          <p:cNvSpPr txBox="1"/>
          <p:nvPr>
            <p:ph idx="4294967295" type="sldNum"/>
          </p:nvPr>
        </p:nvSpPr>
        <p:spPr>
          <a:xfrm>
            <a:off x="8760459" y="4791721"/>
            <a:ext cx="177869" cy="127001"/>
          </a:xfrm>
          <a:prstGeom prst="rect">
            <a:avLst/>
          </a:prstGeom>
          <a:noFill/>
          <a:ln>
            <a:noFill/>
          </a:ln>
        </p:spPr>
        <p:txBody>
          <a:bodyPr anchorCtr="0" anchor="t" bIns="0" lIns="0" spcFirstLastPara="1" rIns="0" wrap="square" tIns="0">
            <a:spAutoFit/>
          </a:bodyPr>
          <a:lstStyle/>
          <a:p>
            <a:pPr indent="107950" lvl="0" marL="0" rtl="0" algn="l">
              <a:lnSpc>
                <a:spcPct val="100000"/>
              </a:lnSpc>
              <a:spcBef>
                <a:spcPts val="0"/>
              </a:spcBef>
              <a:spcAft>
                <a:spcPts val="0"/>
              </a:spcAft>
              <a:buClr>
                <a:srgbClr val="585858"/>
              </a:buClr>
              <a:buSzPts val="900"/>
              <a:buFont typeface="Arial"/>
              <a:buNone/>
            </a:pPr>
            <a:fld id="{00000000-1234-1234-1234-123412341234}" type="slidenum">
              <a:rPr lang="en-US" sz="900">
                <a:solidFill>
                  <a:srgbClr val="585858"/>
                </a:solidFill>
                <a:latin typeface="Arial"/>
                <a:ea typeface="Arial"/>
                <a:cs typeface="Arial"/>
                <a:sym typeface="Arial"/>
              </a:rP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title"/>
          </p:nvPr>
        </p:nvSpPr>
        <p:spPr>
          <a:xfrm>
            <a:off x="52034" y="107747"/>
            <a:ext cx="8611870" cy="391796"/>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800"/>
              <a:buFont typeface="Calibri"/>
              <a:buNone/>
            </a:pPr>
            <a:r>
              <a:rPr lang="en-US" sz="1800">
                <a:latin typeface="Calibri"/>
                <a:ea typeface="Calibri"/>
                <a:cs typeface="Calibri"/>
                <a:sym typeface="Calibri"/>
              </a:rPr>
              <a:t>Direct Detection: Importance of HPGe in Dark Matter Detection</a:t>
            </a:r>
            <a:endParaRPr/>
          </a:p>
        </p:txBody>
      </p:sp>
      <p:sp>
        <p:nvSpPr>
          <p:cNvPr id="101" name="Google Shape;101;p4"/>
          <p:cNvSpPr txBox="1"/>
          <p:nvPr>
            <p:ph idx="1" type="body"/>
          </p:nvPr>
        </p:nvSpPr>
        <p:spPr>
          <a:xfrm>
            <a:off x="124712" y="616224"/>
            <a:ext cx="8894575" cy="439381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None/>
            </a:pPr>
            <a:r>
              <a:rPr lang="en-US" sz="1300"/>
              <a:t>In direct detection, we do </a:t>
            </a:r>
            <a:r>
              <a:rPr b="1" lang="en-US" sz="1300"/>
              <a:t>not observe the dark matter particle itself</a:t>
            </a:r>
            <a:r>
              <a:rPr lang="en-US" sz="1300"/>
              <a:t>, but the </a:t>
            </a:r>
            <a:r>
              <a:rPr b="1" lang="en-US" sz="1300"/>
              <a:t>nuclear recoil energy</a:t>
            </a:r>
            <a:r>
              <a:rPr lang="en-US" sz="1300"/>
              <a:t> it imparts when it scatters off a target nucleus. </a:t>
            </a:r>
            <a:br>
              <a:rPr lang="en-US" sz="1300"/>
            </a:br>
            <a:br>
              <a:rPr lang="en-US" sz="1300"/>
            </a:br>
            <a:r>
              <a:rPr lang="en-US" sz="1300"/>
              <a:t>                                                                  </a:t>
            </a:r>
            <a:endParaRPr sz="1300"/>
          </a:p>
          <a:p>
            <a:pPr indent="0" lvl="0" marL="0" rtl="0" algn="l">
              <a:lnSpc>
                <a:spcPct val="100000"/>
              </a:lnSpc>
              <a:spcBef>
                <a:spcPts val="1200"/>
              </a:spcBef>
              <a:spcAft>
                <a:spcPts val="0"/>
              </a:spcAft>
              <a:buClr>
                <a:srgbClr val="000000"/>
              </a:buClr>
              <a:buSzPts val="1300"/>
              <a:buFont typeface="Times"/>
              <a:buNone/>
            </a:pPr>
            <a:r>
              <a:rPr lang="en-US" sz="1300">
                <a:latin typeface="Times"/>
                <a:ea typeface="Times"/>
                <a:cs typeface="Times"/>
                <a:sym typeface="Times"/>
              </a:rPr>
              <a:t> </a:t>
            </a:r>
            <a:br>
              <a:rPr lang="en-US" sz="1300">
                <a:latin typeface="Times"/>
                <a:ea typeface="Times"/>
                <a:cs typeface="Times"/>
                <a:sym typeface="Times"/>
              </a:rPr>
            </a:br>
            <a:br>
              <a:rPr lang="en-US" sz="1300">
                <a:latin typeface="Times"/>
                <a:ea typeface="Times"/>
                <a:cs typeface="Times"/>
                <a:sym typeface="Times"/>
              </a:rPr>
            </a:br>
            <a:br>
              <a:rPr lang="en-US" sz="1300">
                <a:latin typeface="Times"/>
                <a:ea typeface="Times"/>
                <a:cs typeface="Times"/>
                <a:sym typeface="Times"/>
              </a:rPr>
            </a:br>
            <a:br>
              <a:rPr lang="en-US" sz="1300">
                <a:latin typeface="Times"/>
                <a:ea typeface="Times"/>
                <a:cs typeface="Times"/>
                <a:sym typeface="Times"/>
              </a:rPr>
            </a:br>
            <a:r>
              <a:rPr lang="en-US" sz="1300">
                <a:latin typeface="Times"/>
                <a:ea typeface="Times"/>
                <a:cs typeface="Times"/>
                <a:sym typeface="Times"/>
              </a:rPr>
              <a:t>When it comes to the germanium detectors the recoil energy and the resolution is precise compared to any other detection method:</a:t>
            </a:r>
            <a:br>
              <a:rPr lang="en-US" sz="1300">
                <a:latin typeface="Times"/>
                <a:ea typeface="Times"/>
                <a:cs typeface="Times"/>
                <a:sym typeface="Times"/>
              </a:rPr>
            </a:br>
            <a:br>
              <a:rPr lang="en-US" sz="1300">
                <a:latin typeface="Times"/>
                <a:ea typeface="Times"/>
                <a:cs typeface="Times"/>
                <a:sym typeface="Times"/>
              </a:rPr>
            </a:br>
            <a:r>
              <a:rPr lang="en-US" sz="1300">
                <a:latin typeface="Times"/>
                <a:ea typeface="Times"/>
                <a:cs typeface="Times"/>
                <a:sym typeface="Times"/>
              </a:rPr>
              <a:t>                                                                       </a:t>
            </a:r>
            <a:endParaRPr/>
          </a:p>
          <a:p>
            <a:pPr indent="0" lvl="0" marL="0" rtl="0" algn="l">
              <a:lnSpc>
                <a:spcPct val="100000"/>
              </a:lnSpc>
              <a:spcBef>
                <a:spcPts val="1200"/>
              </a:spcBef>
              <a:spcAft>
                <a:spcPts val="0"/>
              </a:spcAft>
              <a:buClr>
                <a:srgbClr val="000000"/>
              </a:buClr>
              <a:buSzPts val="1200"/>
              <a:buFont typeface="Times"/>
              <a:buNone/>
            </a:pPr>
            <a:br>
              <a:rPr lang="en-US" sz="1200">
                <a:latin typeface="Times"/>
                <a:ea typeface="Times"/>
                <a:cs typeface="Times"/>
                <a:sym typeface="Times"/>
              </a:rPr>
            </a:br>
            <a:br>
              <a:rPr lang="en-US" sz="1200">
                <a:latin typeface="Times"/>
                <a:ea typeface="Times"/>
                <a:cs typeface="Times"/>
                <a:sym typeface="Times"/>
              </a:rPr>
            </a:br>
            <a:br>
              <a:rPr lang="en-US" sz="1200">
                <a:latin typeface="Times"/>
                <a:ea typeface="Times"/>
                <a:cs typeface="Times"/>
                <a:sym typeface="Times"/>
              </a:rPr>
            </a:br>
            <a:br>
              <a:rPr lang="en-US" sz="1200">
                <a:latin typeface="Times"/>
                <a:ea typeface="Times"/>
                <a:cs typeface="Times"/>
                <a:sym typeface="Times"/>
              </a:rPr>
            </a:br>
            <a:br>
              <a:rPr lang="en-US" sz="1200">
                <a:latin typeface="Times"/>
                <a:ea typeface="Times"/>
                <a:cs typeface="Times"/>
                <a:sym typeface="Times"/>
              </a:rPr>
            </a:br>
            <a:br>
              <a:rPr lang="en-US" sz="1200">
                <a:latin typeface="Times"/>
                <a:ea typeface="Times"/>
                <a:cs typeface="Times"/>
                <a:sym typeface="Times"/>
              </a:rPr>
            </a:br>
            <a:r>
              <a:rPr lang="en-US" sz="1200">
                <a:latin typeface="Times"/>
                <a:ea typeface="Times"/>
                <a:cs typeface="Times"/>
                <a:sym typeface="Times"/>
              </a:rPr>
              <a:t>High energy resolution will be &lt;0.2% at MeV scale. They also have </a:t>
            </a:r>
            <a:r>
              <a:rPr b="1" lang="en-US"/>
              <a:t>Dual signal readout</a:t>
            </a:r>
            <a:r>
              <a:rPr lang="en-US" sz="1200">
                <a:latin typeface="Times"/>
                <a:ea typeface="Times"/>
                <a:cs typeface="Times"/>
                <a:sym typeface="Times"/>
              </a:rPr>
              <a:t>: phonon + ionization → accurate recoil discrimination</a:t>
            </a:r>
            <a:endParaRPr/>
          </a:p>
        </p:txBody>
      </p:sp>
      <p:pic>
        <p:nvPicPr>
          <p:cNvPr id="102" name="Google Shape;102;p4" title="Screenshot 2025-06-22 at 11.55.04 AM.png"/>
          <p:cNvPicPr preferRelativeResize="0"/>
          <p:nvPr/>
        </p:nvPicPr>
        <p:blipFill>
          <a:blip r:embed="rId3">
            <a:alphaModFix/>
          </a:blip>
          <a:stretch>
            <a:fillRect/>
          </a:stretch>
        </p:blipFill>
        <p:spPr>
          <a:xfrm>
            <a:off x="1859175" y="908750"/>
            <a:ext cx="3991200" cy="1437175"/>
          </a:xfrm>
          <a:prstGeom prst="rect">
            <a:avLst/>
          </a:prstGeom>
          <a:noFill/>
          <a:ln>
            <a:noFill/>
          </a:ln>
        </p:spPr>
      </p:pic>
      <p:pic>
        <p:nvPicPr>
          <p:cNvPr id="103" name="Google Shape;103;p4" title="Screenshot 2025-06-22 at 11.56.09 AM.png"/>
          <p:cNvPicPr preferRelativeResize="0"/>
          <p:nvPr/>
        </p:nvPicPr>
        <p:blipFill>
          <a:blip r:embed="rId4">
            <a:alphaModFix/>
          </a:blip>
          <a:stretch>
            <a:fillRect/>
          </a:stretch>
        </p:blipFill>
        <p:spPr>
          <a:xfrm>
            <a:off x="2312300" y="2890020"/>
            <a:ext cx="3385525" cy="1061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125388" y="148711"/>
            <a:ext cx="8611870" cy="391796"/>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1800"/>
              <a:buFont typeface="Calibri"/>
              <a:buNone/>
            </a:pPr>
            <a:r>
              <a:rPr lang="en-US" sz="1800">
                <a:latin typeface="Calibri"/>
                <a:ea typeface="Calibri"/>
                <a:cs typeface="Calibri"/>
                <a:sym typeface="Calibri"/>
              </a:rPr>
              <a:t>Challenges in Current HPGe detectors </a:t>
            </a:r>
            <a:endParaRPr/>
          </a:p>
        </p:txBody>
      </p:sp>
      <p:sp>
        <p:nvSpPr>
          <p:cNvPr id="109" name="Google Shape;109;p5"/>
          <p:cNvSpPr txBox="1"/>
          <p:nvPr>
            <p:ph idx="1" type="body"/>
          </p:nvPr>
        </p:nvSpPr>
        <p:spPr>
          <a:xfrm>
            <a:off x="121338" y="616256"/>
            <a:ext cx="8484182" cy="435615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1500"/>
              <a:buFont typeface="Times New Roman"/>
              <a:buNone/>
            </a:pPr>
            <a:r>
              <a:rPr b="0" i="0" lang="en-US" sz="1500" u="none" cap="none" strike="noStrike">
                <a:solidFill>
                  <a:srgbClr val="000000"/>
                </a:solidFill>
                <a:latin typeface="Times New Roman"/>
                <a:ea typeface="Times New Roman"/>
                <a:cs typeface="Times New Roman"/>
                <a:sym typeface="Times New Roman"/>
              </a:rPr>
              <a:t>The main challenges in the HPGe crystals are the scalability. </a:t>
            </a:r>
            <a:br>
              <a:rPr b="0" i="0" lang="en-US" sz="1500" u="none" cap="none" strike="noStrike">
                <a:solidFill>
                  <a:srgbClr val="000000"/>
                </a:solidFill>
                <a:latin typeface="Times New Roman"/>
                <a:ea typeface="Times New Roman"/>
                <a:cs typeface="Times New Roman"/>
                <a:sym typeface="Times New Roman"/>
              </a:rPr>
            </a:br>
            <a:br>
              <a:rPr b="0" i="0" lang="en-US" sz="1500" u="none" cap="none" strike="noStrike">
                <a:solidFill>
                  <a:srgbClr val="000000"/>
                </a:solidFill>
                <a:latin typeface="Times New Roman"/>
                <a:ea typeface="Times New Roman"/>
                <a:cs typeface="Times New Roman"/>
                <a:sym typeface="Times New Roman"/>
              </a:rPr>
            </a:br>
            <a:r>
              <a:rPr b="0" i="0" lang="en-US" sz="1500" u="none" cap="none" strike="noStrike">
                <a:solidFill>
                  <a:srgbClr val="000000"/>
                </a:solidFill>
                <a:latin typeface="Times New Roman"/>
                <a:ea typeface="Times New Roman"/>
                <a:cs typeface="Times New Roman"/>
                <a:sym typeface="Times New Roman"/>
              </a:rPr>
              <a:t>Current detectors are only in range of 1-10kg, whereas when it come to xenon we can scale it to ton scale.</a:t>
            </a:r>
            <a:br>
              <a:rPr b="0" i="0" lang="en-US" sz="1500" u="none" cap="none" strike="noStrike">
                <a:solidFill>
                  <a:srgbClr val="000000"/>
                </a:solidFill>
                <a:latin typeface="Times New Roman"/>
                <a:ea typeface="Times New Roman"/>
                <a:cs typeface="Times New Roman"/>
                <a:sym typeface="Times New Roman"/>
              </a:rPr>
            </a:br>
            <a:br>
              <a:rPr b="0" i="0" lang="en-US" sz="1500" u="none" cap="none" strike="noStrike">
                <a:solidFill>
                  <a:srgbClr val="000000"/>
                </a:solidFill>
                <a:latin typeface="Times New Roman"/>
                <a:ea typeface="Times New Roman"/>
                <a:cs typeface="Times New Roman"/>
                <a:sym typeface="Times New Roman"/>
              </a:rPr>
            </a:br>
            <a:r>
              <a:rPr b="1" i="1" lang="en-US">
                <a:solidFill>
                  <a:srgbClr val="FF0000"/>
                </a:solidFill>
              </a:rPr>
              <a:t>when the HPGe detectors scale is low their possibility of detection also reduces significantly. </a:t>
            </a:r>
            <a:br>
              <a:rPr b="0" i="0" lang="en-US" sz="1500" u="none" cap="none" strike="noStrike">
                <a:solidFill>
                  <a:srgbClr val="000000"/>
                </a:solidFill>
                <a:latin typeface="Times New Roman"/>
                <a:ea typeface="Times New Roman"/>
                <a:cs typeface="Times New Roman"/>
                <a:sym typeface="Times New Roman"/>
              </a:rPr>
            </a:br>
            <a:br>
              <a:rPr b="0" i="0" lang="en-US" sz="1500" u="none" cap="none" strike="noStrike">
                <a:solidFill>
                  <a:srgbClr val="000000"/>
                </a:solidFill>
                <a:latin typeface="Times New Roman"/>
                <a:ea typeface="Times New Roman"/>
                <a:cs typeface="Times New Roman"/>
                <a:sym typeface="Times New Roman"/>
              </a:rPr>
            </a:br>
            <a:r>
              <a:rPr b="0" i="0" lang="en-US" sz="1500" u="none" cap="none" strike="noStrike">
                <a:solidFill>
                  <a:srgbClr val="000000"/>
                </a:solidFill>
                <a:latin typeface="Times New Roman"/>
                <a:ea typeface="Times New Roman"/>
                <a:cs typeface="Times New Roman"/>
                <a:sym typeface="Times New Roman"/>
              </a:rPr>
              <a:t>               </a:t>
            </a:r>
            <a:br>
              <a:rPr b="0" i="0" lang="en-US" sz="1500" u="none" cap="none" strike="noStrike">
                <a:solidFill>
                  <a:srgbClr val="000000"/>
                </a:solidFill>
                <a:latin typeface="Times New Roman"/>
                <a:ea typeface="Times New Roman"/>
                <a:cs typeface="Times New Roman"/>
                <a:sym typeface="Times New Roman"/>
              </a:rPr>
            </a:br>
            <a:endParaRPr/>
          </a:p>
          <a:p>
            <a:pPr indent="0" lvl="0" marL="0" rtl="0" algn="l">
              <a:lnSpc>
                <a:spcPct val="100000"/>
              </a:lnSpc>
              <a:spcBef>
                <a:spcPts val="0"/>
              </a:spcBef>
              <a:spcAft>
                <a:spcPts val="0"/>
              </a:spcAft>
              <a:buClr>
                <a:srgbClr val="000000"/>
              </a:buClr>
              <a:buSzPts val="1500"/>
              <a:buFont typeface="Times New Roman"/>
              <a:buNone/>
            </a:pPr>
            <a:br>
              <a:rPr lang="en-US"/>
            </a:br>
            <a:br>
              <a:rPr lang="en-US"/>
            </a:br>
            <a:br>
              <a:rPr lang="en-US"/>
            </a:br>
            <a:br>
              <a:rPr lang="en-US"/>
            </a:br>
            <a:r>
              <a:rPr i="0" lang="en-US" sz="1500" u="none" cap="none" strike="noStrike">
                <a:solidFill>
                  <a:srgbClr val="000000"/>
                </a:solidFill>
              </a:rPr>
              <a:t>Ge crystal purification and crystal growth is a rigorous task, getting </a:t>
            </a:r>
            <a:r>
              <a:rPr lang="en-US"/>
              <a:t>~10</a:t>
            </a:r>
            <a:r>
              <a:rPr baseline="30000" lang="en-US" sz="2000"/>
              <a:t>10</a:t>
            </a:r>
            <a:r>
              <a:rPr lang="en-US"/>
              <a:t>/𝑐𝑚</a:t>
            </a:r>
            <a:r>
              <a:rPr baseline="30000" lang="en-US" sz="2000"/>
              <a:t>3</a:t>
            </a:r>
            <a:r>
              <a:rPr i="0" lang="en-US" sz="1500" u="none" cap="none" strike="noStrike">
                <a:solidFill>
                  <a:srgbClr val="000000"/>
                </a:solidFill>
              </a:rPr>
              <a:t> impurity range in every crystal growth is extremely hard. </a:t>
            </a:r>
            <a:br>
              <a:rPr i="0" lang="en-US" sz="1500" u="none" cap="none" strike="noStrike">
                <a:solidFill>
                  <a:srgbClr val="000000"/>
                </a:solidFill>
              </a:rPr>
            </a:br>
            <a:br>
              <a:rPr i="0" lang="en-US" sz="1500" u="none" cap="none" strike="noStrike">
                <a:solidFill>
                  <a:srgbClr val="000000"/>
                </a:solidFill>
              </a:rPr>
            </a:br>
            <a:r>
              <a:rPr i="0" lang="en-US" sz="1500" u="none" cap="none" strike="noStrike">
                <a:solidFill>
                  <a:srgbClr val="000000"/>
                </a:solidFill>
              </a:rPr>
              <a:t>At USD we have 10 years of data from past crystal growth that can be used for Machine learning to increase detector grade portion</a:t>
            </a:r>
            <a:endParaRPr/>
          </a:p>
        </p:txBody>
      </p:sp>
      <p:pic>
        <p:nvPicPr>
          <p:cNvPr id="110" name="Google Shape;110;p5" title="Screenshot 2025-06-22 at 11.57.08 AM.png"/>
          <p:cNvPicPr preferRelativeResize="0"/>
          <p:nvPr/>
        </p:nvPicPr>
        <p:blipFill>
          <a:blip r:embed="rId3">
            <a:alphaModFix/>
          </a:blip>
          <a:stretch>
            <a:fillRect/>
          </a:stretch>
        </p:blipFill>
        <p:spPr>
          <a:xfrm>
            <a:off x="1682638" y="1834103"/>
            <a:ext cx="5361601" cy="1475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6"/>
          <p:cNvGrpSpPr/>
          <p:nvPr/>
        </p:nvGrpSpPr>
        <p:grpSpPr>
          <a:xfrm>
            <a:off x="1819273" y="46403"/>
            <a:ext cx="6619877" cy="4611323"/>
            <a:chOff x="-1" y="0"/>
            <a:chExt cx="6619876" cy="4611322"/>
          </a:xfrm>
        </p:grpSpPr>
        <p:pic>
          <p:nvPicPr>
            <p:cNvPr descr="object 3" id="116" name="Google Shape;116;p6"/>
            <p:cNvPicPr preferRelativeResize="0"/>
            <p:nvPr/>
          </p:nvPicPr>
          <p:blipFill rotWithShape="1">
            <a:blip r:embed="rId3">
              <a:alphaModFix/>
            </a:blip>
            <a:srcRect b="0" l="0" r="0" t="0"/>
            <a:stretch/>
          </p:blipFill>
          <p:spPr>
            <a:xfrm>
              <a:off x="3989746" y="0"/>
              <a:ext cx="2049104" cy="2673595"/>
            </a:xfrm>
            <a:prstGeom prst="rect">
              <a:avLst/>
            </a:prstGeom>
            <a:noFill/>
            <a:ln>
              <a:noFill/>
            </a:ln>
          </p:spPr>
        </p:pic>
        <p:pic>
          <p:nvPicPr>
            <p:cNvPr descr="object 4" id="117" name="Google Shape;117;p6"/>
            <p:cNvPicPr preferRelativeResize="0"/>
            <p:nvPr/>
          </p:nvPicPr>
          <p:blipFill rotWithShape="1">
            <a:blip r:embed="rId4">
              <a:alphaModFix/>
            </a:blip>
            <a:srcRect b="0" l="0" r="0" t="0"/>
            <a:stretch/>
          </p:blipFill>
          <p:spPr>
            <a:xfrm>
              <a:off x="3571875" y="2677746"/>
              <a:ext cx="3048000" cy="1933576"/>
            </a:xfrm>
            <a:prstGeom prst="rect">
              <a:avLst/>
            </a:prstGeom>
            <a:noFill/>
            <a:ln>
              <a:noFill/>
            </a:ln>
          </p:spPr>
        </p:pic>
        <p:pic>
          <p:nvPicPr>
            <p:cNvPr descr="object 5" id="118" name="Google Shape;118;p6"/>
            <p:cNvPicPr preferRelativeResize="0"/>
            <p:nvPr/>
          </p:nvPicPr>
          <p:blipFill rotWithShape="1">
            <a:blip r:embed="rId5">
              <a:alphaModFix/>
            </a:blip>
            <a:srcRect b="0" l="0" r="0" t="0"/>
            <a:stretch/>
          </p:blipFill>
          <p:spPr>
            <a:xfrm>
              <a:off x="-1" y="982297"/>
              <a:ext cx="3914776" cy="904876"/>
            </a:xfrm>
            <a:prstGeom prst="rect">
              <a:avLst/>
            </a:prstGeom>
            <a:noFill/>
            <a:ln>
              <a:noFill/>
            </a:ln>
          </p:spPr>
        </p:pic>
      </p:grpSp>
      <p:sp>
        <p:nvSpPr>
          <p:cNvPr id="119" name="Google Shape;119;p6"/>
          <p:cNvSpPr txBox="1"/>
          <p:nvPr>
            <p:ph type="title"/>
          </p:nvPr>
        </p:nvSpPr>
        <p:spPr>
          <a:xfrm>
            <a:off x="425767" y="298767"/>
            <a:ext cx="8611870" cy="391796"/>
          </a:xfrm>
          <a:prstGeom prst="rect">
            <a:avLst/>
          </a:prstGeom>
          <a:noFill/>
          <a:ln>
            <a:noFill/>
          </a:ln>
        </p:spPr>
        <p:txBody>
          <a:bodyPr anchorCtr="0" anchor="t" bIns="0" lIns="0" spcFirstLastPara="1" rIns="0" wrap="square" tIns="0">
            <a:normAutofit/>
          </a:bodyPr>
          <a:lstStyle/>
          <a:p>
            <a:pPr indent="442594" lvl="0" marL="0" rtl="0" algn="l">
              <a:lnSpc>
                <a:spcPct val="100000"/>
              </a:lnSpc>
              <a:spcBef>
                <a:spcPts val="0"/>
              </a:spcBef>
              <a:spcAft>
                <a:spcPts val="0"/>
              </a:spcAft>
              <a:buClr>
                <a:srgbClr val="000000"/>
              </a:buClr>
              <a:buSzPts val="2400"/>
              <a:buFont typeface="Arial"/>
              <a:buNone/>
            </a:pPr>
            <a:r>
              <a:rPr lang="en-US">
                <a:latin typeface="Arial"/>
                <a:ea typeface="Arial"/>
                <a:cs typeface="Arial"/>
                <a:sym typeface="Arial"/>
              </a:rPr>
              <a:t>Input</a:t>
            </a:r>
            <a:r>
              <a:rPr lang="en-US"/>
              <a:t> parameters</a:t>
            </a:r>
            <a:endParaRPr/>
          </a:p>
        </p:txBody>
      </p:sp>
      <p:sp>
        <p:nvSpPr>
          <p:cNvPr id="120" name="Google Shape;120;p6"/>
          <p:cNvSpPr txBox="1"/>
          <p:nvPr>
            <p:ph idx="4294967295" type="sldNum"/>
          </p:nvPr>
        </p:nvSpPr>
        <p:spPr>
          <a:xfrm>
            <a:off x="8760459" y="4791721"/>
            <a:ext cx="177869" cy="127001"/>
          </a:xfrm>
          <a:prstGeom prst="rect">
            <a:avLst/>
          </a:prstGeom>
          <a:noFill/>
          <a:ln>
            <a:noFill/>
          </a:ln>
        </p:spPr>
        <p:txBody>
          <a:bodyPr anchorCtr="0" anchor="t" bIns="0" lIns="0" spcFirstLastPara="1" rIns="0" wrap="square" tIns="0">
            <a:spAutoFit/>
          </a:bodyPr>
          <a:lstStyle/>
          <a:p>
            <a:pPr indent="107950" lvl="0" marL="0" rtl="0" algn="l">
              <a:lnSpc>
                <a:spcPct val="100000"/>
              </a:lnSpc>
              <a:spcBef>
                <a:spcPts val="0"/>
              </a:spcBef>
              <a:spcAft>
                <a:spcPts val="0"/>
              </a:spcAft>
              <a:buClr>
                <a:srgbClr val="585858"/>
              </a:buClr>
              <a:buSzPts val="900"/>
              <a:buFont typeface="Arial"/>
              <a:buNone/>
            </a:pPr>
            <a:fld id="{00000000-1234-1234-1234-123412341234}" type="slidenum">
              <a:rPr lang="en-US" sz="900">
                <a:solidFill>
                  <a:srgbClr val="585858"/>
                </a:solidFill>
                <a:latin typeface="Arial"/>
                <a:ea typeface="Arial"/>
                <a:cs typeface="Arial"/>
                <a:sym typeface="Arial"/>
              </a:rPr>
              <a:t>‹#›</a:t>
            </a:fld>
            <a:endParaRPr/>
          </a:p>
        </p:txBody>
      </p:sp>
      <p:sp>
        <p:nvSpPr>
          <p:cNvPr id="121" name="Google Shape;121;p6"/>
          <p:cNvSpPr txBox="1"/>
          <p:nvPr/>
        </p:nvSpPr>
        <p:spPr>
          <a:xfrm>
            <a:off x="700721" y="2458020"/>
            <a:ext cx="2697482" cy="2236961"/>
          </a:xfrm>
          <a:prstGeom prst="rect">
            <a:avLst/>
          </a:prstGeom>
          <a:noFill/>
          <a:ln>
            <a:noFill/>
          </a:ln>
        </p:spPr>
        <p:txBody>
          <a:bodyPr anchorCtr="0" anchor="t" bIns="0" lIns="0" spcFirstLastPara="1" rIns="0" wrap="square" tIns="0">
            <a:spAutoFit/>
          </a:bodyPr>
          <a:lstStyle/>
          <a:p>
            <a:pPr indent="-286384" lvl="0" marL="298450" marR="5080" rtl="0" algn="l">
              <a:lnSpc>
                <a:spcPct val="100299"/>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The average net impurity of previous crystal or zone refined ingots acquired using Hall effect measurement , mass of input materials, applied power in the process, growth rate of the crystal (time dependent).</a:t>
            </a:r>
            <a:endParaRPr/>
          </a:p>
          <a:p>
            <a:pPr indent="-285750" lvl="0" marL="298450" marR="0" rtl="0" algn="l">
              <a:lnSpc>
                <a:spcPct val="114285"/>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Rotation rate, Pull rate of</a:t>
            </a:r>
            <a:endParaRPr/>
          </a:p>
          <a:p>
            <a:pPr indent="298450" lvl="0" marL="0" marR="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crystal are kept same for</a:t>
            </a:r>
            <a:endParaRPr/>
          </a:p>
          <a:p>
            <a:pPr indent="298450" lvl="0" marL="0" marR="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uniformity for all growths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968692" y="429512"/>
            <a:ext cx="2470786" cy="392431"/>
          </a:xfrm>
          <a:prstGeom prst="rect">
            <a:avLst/>
          </a:prstGeom>
          <a:noFill/>
          <a:ln>
            <a:noFill/>
          </a:ln>
        </p:spPr>
        <p:txBody>
          <a:bodyPr anchorCtr="0" anchor="t" bIns="0" lIns="0" spcFirstLastPara="1" rIns="0" wrap="square" tIns="0">
            <a:normAutofit fontScale="90000"/>
          </a:bodyPr>
          <a:lstStyle/>
          <a:p>
            <a:pPr indent="12700" lvl="0" marL="0" rtl="0" algn="l">
              <a:lnSpc>
                <a:spcPct val="100000"/>
              </a:lnSpc>
              <a:spcBef>
                <a:spcPts val="0"/>
              </a:spcBef>
              <a:spcAft>
                <a:spcPts val="0"/>
              </a:spcAft>
              <a:buClr>
                <a:srgbClr val="000000"/>
              </a:buClr>
              <a:buSzPct val="100000"/>
              <a:buFont typeface="Arial"/>
              <a:buNone/>
            </a:pPr>
            <a:r>
              <a:rPr lang="en-US">
                <a:latin typeface="Arial"/>
                <a:ea typeface="Arial"/>
                <a:cs typeface="Arial"/>
                <a:sym typeface="Arial"/>
              </a:rPr>
              <a:t>Data</a:t>
            </a:r>
            <a:r>
              <a:rPr lang="en-US"/>
              <a:t> </a:t>
            </a:r>
            <a:r>
              <a:rPr lang="en-US"/>
              <a:t>Preparation</a:t>
            </a:r>
            <a:endParaRPr/>
          </a:p>
        </p:txBody>
      </p:sp>
      <p:sp>
        <p:nvSpPr>
          <p:cNvPr id="127" name="Google Shape;127;p7"/>
          <p:cNvSpPr txBox="1"/>
          <p:nvPr/>
        </p:nvSpPr>
        <p:spPr>
          <a:xfrm>
            <a:off x="63625" y="972350"/>
            <a:ext cx="4525500" cy="4082400"/>
          </a:xfrm>
          <a:prstGeom prst="rect">
            <a:avLst/>
          </a:prstGeom>
          <a:noFill/>
          <a:ln>
            <a:noFill/>
          </a:ln>
        </p:spPr>
        <p:txBody>
          <a:bodyPr anchorCtr="0" anchor="t" bIns="0" lIns="0" spcFirstLastPara="1" rIns="0" wrap="square" tIns="0">
            <a:spAutoFit/>
          </a:bodyPr>
          <a:lstStyle/>
          <a:p>
            <a:pPr indent="-286384" lvl="0" marL="298450" marR="280034" rtl="0" algn="l">
              <a:lnSpc>
                <a:spcPct val="102899"/>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Already have a large data set from the crystals grown over 10 years of time.</a:t>
            </a:r>
            <a:br>
              <a:rPr b="0" i="0" lang="en-US" sz="1400" u="none" cap="none" strike="noStrike">
                <a:solidFill>
                  <a:srgbClr val="000000"/>
                </a:solidFill>
                <a:latin typeface="Arial"/>
                <a:ea typeface="Arial"/>
                <a:cs typeface="Arial"/>
                <a:sym typeface="Arial"/>
              </a:rPr>
            </a:br>
            <a:endParaRPr/>
          </a:p>
          <a:p>
            <a:pPr indent="-286384" lvl="0" marL="298450" marR="5080" rtl="0" algn="l">
              <a:lnSpc>
                <a:spcPct val="114285"/>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Data taken include quality of input material, pull rate, rotation rate, applied power, growth rate, real</a:t>
            </a:r>
            <a:endParaRPr/>
          </a:p>
          <a:p>
            <a:pPr indent="298450" lvl="0" marL="0" marR="12064"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time mass of the crystal and real time photo of the</a:t>
            </a:r>
            <a:r>
              <a:rPr lang="en-US"/>
              <a:t> </a:t>
            </a:r>
            <a:r>
              <a:rPr b="0" i="0" lang="en-US" sz="1400" u="none" cap="none" strike="noStrike">
                <a:solidFill>
                  <a:srgbClr val="000000"/>
                </a:solidFill>
                <a:latin typeface="Arial"/>
                <a:ea typeface="Arial"/>
                <a:cs typeface="Arial"/>
                <a:sym typeface="Arial"/>
              </a:rPr>
              <a:t>growth process.</a:t>
            </a:r>
            <a:br>
              <a:rPr b="0" i="0" lang="en-US" sz="1400" u="none" cap="none" strike="noStrike">
                <a:solidFill>
                  <a:srgbClr val="000000"/>
                </a:solidFill>
                <a:latin typeface="Arial"/>
                <a:ea typeface="Arial"/>
                <a:cs typeface="Arial"/>
                <a:sym typeface="Arial"/>
              </a:rPr>
            </a:br>
            <a:endParaRPr/>
          </a:p>
          <a:p>
            <a:pPr indent="-286384" lvl="0" marL="298450" marR="289559" rtl="0" algn="l">
              <a:lnSpc>
                <a:spcPct val="114285"/>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Used data sets from 20 crystal growths for first study, then expanded to 50 crystal growth data.</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Input Parameters: Time, Growth Rate, Power, Impurity of previous crystal etc.</a:t>
            </a:r>
            <a:br>
              <a:rPr b="0" i="0" lang="en-US" sz="1400" u="none" cap="none" strike="noStrike">
                <a:solidFill>
                  <a:srgbClr val="000000"/>
                </a:solidFill>
                <a:latin typeface="Arial"/>
                <a:ea typeface="Arial"/>
                <a:cs typeface="Arial"/>
                <a:sym typeface="Arial"/>
              </a:rPr>
            </a:br>
            <a:endParaRPr/>
          </a:p>
          <a:p>
            <a:pPr indent="12700" lvl="0" marL="0" marR="0" rtl="0" algn="l">
              <a:lnSpc>
                <a:spcPct val="114285"/>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Output</a:t>
            </a:r>
            <a:br>
              <a:rPr b="1" i="0" lang="en-US" sz="1400" u="none" cap="none" strike="noStrike">
                <a:solidFill>
                  <a:srgbClr val="000000"/>
                </a:solidFill>
                <a:latin typeface="Arial"/>
                <a:ea typeface="Arial"/>
                <a:cs typeface="Arial"/>
                <a:sym typeface="Arial"/>
              </a:rPr>
            </a:br>
            <a:endParaRPr/>
          </a:p>
          <a:p>
            <a:pPr indent="-285750" lvl="0" marL="298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The percentage of detector grade region.</a:t>
            </a:r>
            <a:endParaRPr/>
          </a:p>
        </p:txBody>
      </p:sp>
      <p:pic>
        <p:nvPicPr>
          <p:cNvPr descr="object 4" id="128" name="Google Shape;128;p7"/>
          <p:cNvPicPr preferRelativeResize="0"/>
          <p:nvPr/>
        </p:nvPicPr>
        <p:blipFill rotWithShape="1">
          <a:blip r:embed="rId3">
            <a:alphaModFix/>
          </a:blip>
          <a:srcRect b="0" l="0" r="0" t="0"/>
          <a:stretch/>
        </p:blipFill>
        <p:spPr>
          <a:xfrm>
            <a:off x="5343525" y="561975"/>
            <a:ext cx="2847975" cy="3800475"/>
          </a:xfrm>
          <a:prstGeom prst="rect">
            <a:avLst/>
          </a:prstGeom>
          <a:noFill/>
          <a:ln>
            <a:noFill/>
          </a:ln>
        </p:spPr>
      </p:pic>
      <p:sp>
        <p:nvSpPr>
          <p:cNvPr id="129" name="Google Shape;129;p7"/>
          <p:cNvSpPr txBox="1"/>
          <p:nvPr>
            <p:ph idx="4294967295" type="sldNum"/>
          </p:nvPr>
        </p:nvSpPr>
        <p:spPr>
          <a:xfrm>
            <a:off x="8760459" y="4791721"/>
            <a:ext cx="177869" cy="127001"/>
          </a:xfrm>
          <a:prstGeom prst="rect">
            <a:avLst/>
          </a:prstGeom>
          <a:noFill/>
          <a:ln>
            <a:noFill/>
          </a:ln>
        </p:spPr>
        <p:txBody>
          <a:bodyPr anchorCtr="0" anchor="t" bIns="0" lIns="0" spcFirstLastPara="1" rIns="0" wrap="square" tIns="0">
            <a:spAutoFit/>
          </a:bodyPr>
          <a:lstStyle/>
          <a:p>
            <a:pPr indent="107950" lvl="0" marL="0" rtl="0" algn="l">
              <a:lnSpc>
                <a:spcPct val="100000"/>
              </a:lnSpc>
              <a:spcBef>
                <a:spcPts val="0"/>
              </a:spcBef>
              <a:spcAft>
                <a:spcPts val="0"/>
              </a:spcAft>
              <a:buClr>
                <a:srgbClr val="585858"/>
              </a:buClr>
              <a:buSzPts val="900"/>
              <a:buFont typeface="Arial"/>
              <a:buNone/>
            </a:pPr>
            <a:fld id="{00000000-1234-1234-1234-123412341234}" type="slidenum">
              <a:rPr lang="en-US" sz="900">
                <a:solidFill>
                  <a:srgbClr val="585858"/>
                </a:solidFill>
                <a:latin typeface="Arial"/>
                <a:ea typeface="Arial"/>
                <a:cs typeface="Arial"/>
                <a:sym typeface="Arial"/>
              </a:rP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idx="4294967295" type="sldNum"/>
          </p:nvPr>
        </p:nvSpPr>
        <p:spPr>
          <a:xfrm>
            <a:off x="8760459" y="4791721"/>
            <a:ext cx="177869" cy="127001"/>
          </a:xfrm>
          <a:prstGeom prst="rect">
            <a:avLst/>
          </a:prstGeom>
          <a:noFill/>
          <a:ln>
            <a:noFill/>
          </a:ln>
        </p:spPr>
        <p:txBody>
          <a:bodyPr anchorCtr="0" anchor="t" bIns="0" lIns="0" spcFirstLastPara="1" rIns="0" wrap="square" tIns="0">
            <a:spAutoFit/>
          </a:bodyPr>
          <a:lstStyle/>
          <a:p>
            <a:pPr indent="107950" lvl="0" marL="0" rtl="0" algn="l">
              <a:lnSpc>
                <a:spcPct val="100000"/>
              </a:lnSpc>
              <a:spcBef>
                <a:spcPts val="0"/>
              </a:spcBef>
              <a:spcAft>
                <a:spcPts val="0"/>
              </a:spcAft>
              <a:buClr>
                <a:srgbClr val="585858"/>
              </a:buClr>
              <a:buSzPts val="900"/>
              <a:buFont typeface="Arial"/>
              <a:buNone/>
            </a:pPr>
            <a:fld id="{00000000-1234-1234-1234-123412341234}" type="slidenum">
              <a:rPr lang="en-US" sz="900">
                <a:solidFill>
                  <a:srgbClr val="585858"/>
                </a:solidFill>
                <a:latin typeface="Arial"/>
                <a:ea typeface="Arial"/>
                <a:cs typeface="Arial"/>
                <a:sym typeface="Arial"/>
              </a:rPr>
              <a:t>‹#›</a:t>
            </a:fld>
            <a:endParaRPr/>
          </a:p>
        </p:txBody>
      </p:sp>
      <p:graphicFrame>
        <p:nvGraphicFramePr>
          <p:cNvPr id="135" name="Google Shape;135;p8"/>
          <p:cNvGraphicFramePr/>
          <p:nvPr/>
        </p:nvGraphicFramePr>
        <p:xfrm>
          <a:off x="3513201" y="1024508"/>
          <a:ext cx="3000000" cy="3000000"/>
        </p:xfrm>
        <a:graphic>
          <a:graphicData uri="http://schemas.openxmlformats.org/drawingml/2006/table">
            <a:tbl>
              <a:tblPr>
                <a:noFill/>
                <a:tableStyleId>{EA244E38-BE38-42FC-9E13-ADC88D44848D}</a:tableStyleId>
              </a:tblPr>
              <a:tblGrid>
                <a:gridCol w="398150"/>
                <a:gridCol w="398150"/>
                <a:gridCol w="715000"/>
                <a:gridCol w="970275"/>
                <a:gridCol w="1231275"/>
                <a:gridCol w="855975"/>
                <a:gridCol w="668025"/>
              </a:tblGrid>
              <a:tr h="218450">
                <a:tc>
                  <a:txBody>
                    <a:bodyPr/>
                    <a:lstStyle/>
                    <a:p>
                      <a:pPr indent="8889" lvl="0" marL="0" marR="3175" rtl="0" algn="l">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Time</a:t>
                      </a:r>
                      <a:endParaRPr/>
                    </a:p>
                    <a:p>
                      <a:pPr indent="8889" lvl="0" marL="0" marR="3175" rtl="0" algn="l">
                        <a:lnSpc>
                          <a:spcPct val="116666"/>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(sec)</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3175" rtl="0" algn="l">
                        <a:lnSpc>
                          <a:spcPct val="100000"/>
                        </a:lnSpc>
                        <a:spcBef>
                          <a:spcPts val="0"/>
                        </a:spcBef>
                        <a:spcAft>
                          <a:spcPts val="0"/>
                        </a:spcAft>
                        <a:buClr>
                          <a:schemeClr val="dk1"/>
                        </a:buClr>
                        <a:buSzPts val="600"/>
                        <a:buFont typeface="Times New Roman"/>
                        <a:buNone/>
                      </a:pPr>
                      <a:r>
                        <a:t/>
                      </a:r>
                      <a:endParaRPr sz="600" u="none" cap="none" strike="noStrike">
                        <a:latin typeface="Times New Roman"/>
                        <a:ea typeface="Times New Roman"/>
                        <a:cs typeface="Times New Roman"/>
                        <a:sym typeface="Times New Roman"/>
                      </a:endParaRPr>
                    </a:p>
                    <a:p>
                      <a:pPr indent="9525" lvl="0" marL="0" marR="3175" rtl="0" algn="l">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Power(W)</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9525" lvl="0" marL="0" marR="0" rtl="0" algn="l">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Gr</a:t>
                      </a:r>
                      <a:r>
                        <a:rPr lang="en-US" sz="600" u="none" cap="none" strike="noStrike"/>
                        <a:t> </a:t>
                      </a:r>
                      <a:r>
                        <a:rPr lang="en-US" sz="600" u="none" cap="none" strike="noStrike">
                          <a:latin typeface="Arial"/>
                          <a:ea typeface="Arial"/>
                          <a:cs typeface="Arial"/>
                          <a:sym typeface="Arial"/>
                        </a:rPr>
                        <a:t>owth</a:t>
                      </a:r>
                      <a:r>
                        <a:rPr lang="en-US" sz="600" u="none" cap="none" strike="noStrike"/>
                        <a:t> Rate</a:t>
                      </a:r>
                      <a:endParaRPr/>
                    </a:p>
                    <a:p>
                      <a:pPr indent="9525" lvl="0" marL="0" marR="0" rtl="0" algn="l">
                        <a:lnSpc>
                          <a:spcPct val="116666"/>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(gm/sec)</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10160" lvl="0" marL="0" marR="3175" rtl="0" algn="l">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No.</a:t>
                      </a:r>
                      <a:r>
                        <a:rPr lang="en-US" sz="600" u="none" cap="none" strike="noStrike"/>
                        <a:t> </a:t>
                      </a:r>
                      <a:r>
                        <a:rPr lang="en-US" sz="600" u="none" cap="none" strike="noStrike">
                          <a:latin typeface="Arial"/>
                          <a:ea typeface="Arial"/>
                          <a:cs typeface="Arial"/>
                          <a:sym typeface="Arial"/>
                        </a:rPr>
                        <a:t>of</a:t>
                      </a:r>
                      <a:r>
                        <a:rPr lang="en-US" sz="600" u="none" cap="none" strike="noStrike"/>
                        <a:t> </a:t>
                      </a:r>
                      <a:r>
                        <a:rPr lang="en-US" sz="600" u="none" cap="none" strike="noStrike">
                          <a:latin typeface="Arial"/>
                          <a:ea typeface="Arial"/>
                          <a:cs typeface="Arial"/>
                          <a:sym typeface="Arial"/>
                        </a:rPr>
                        <a:t>net</a:t>
                      </a:r>
                      <a:r>
                        <a:rPr lang="en-US" sz="600" u="none" cap="none" strike="noStrike"/>
                        <a:t> </a:t>
                      </a:r>
                      <a:r>
                        <a:rPr lang="en-US" sz="600" u="none" cap="none" strike="noStrike">
                          <a:latin typeface="Arial"/>
                          <a:ea typeface="Arial"/>
                          <a:cs typeface="Arial"/>
                          <a:sym typeface="Arial"/>
                        </a:rPr>
                        <a:t>impu</a:t>
                      </a:r>
                      <a:r>
                        <a:rPr lang="en-US" sz="600" u="none" cap="none" strike="noStrike"/>
                        <a:t> rity</a:t>
                      </a:r>
                      <a:endParaRPr/>
                    </a:p>
                    <a:p>
                      <a:pPr indent="10160" lvl="0" marL="0" marR="3175" rtl="0" algn="l">
                        <a:lnSpc>
                          <a:spcPct val="116666"/>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atoms</a:t>
                      </a:r>
                      <a:r>
                        <a:rPr lang="en-US" sz="600" u="none" cap="none" strike="noStrike"/>
                        <a:t> </a:t>
                      </a:r>
                      <a:r>
                        <a:rPr lang="en-US" sz="600" u="none" cap="none" strike="noStrike">
                          <a:latin typeface="Arial"/>
                          <a:ea typeface="Arial"/>
                          <a:cs typeface="Arial"/>
                          <a:sym typeface="Arial"/>
                        </a:rPr>
                        <a:t>ad</a:t>
                      </a:r>
                      <a:r>
                        <a:rPr lang="en-US" sz="600" u="none" cap="none" strike="noStrike"/>
                        <a:t> ded</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11429" lvl="0" marL="0" marR="3175" rtl="0" algn="l">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Number</a:t>
                      </a:r>
                      <a:r>
                        <a:rPr lang="en-US" sz="600" u="none" cap="none" strike="noStrike"/>
                        <a:t> </a:t>
                      </a:r>
                      <a:r>
                        <a:rPr lang="en-US" sz="600" u="none" cap="none" strike="noStrike">
                          <a:latin typeface="Arial"/>
                          <a:ea typeface="Arial"/>
                          <a:cs typeface="Arial"/>
                          <a:sym typeface="Arial"/>
                        </a:rPr>
                        <a:t>of</a:t>
                      </a:r>
                      <a:r>
                        <a:rPr lang="en-US" sz="600" u="none" cap="none" strike="noStrike"/>
                        <a:t> </a:t>
                      </a:r>
                      <a:r>
                        <a:rPr lang="en-US" sz="600" u="none" cap="none" strike="noStrike">
                          <a:latin typeface="Arial"/>
                          <a:ea typeface="Arial"/>
                          <a:cs typeface="Arial"/>
                          <a:sym typeface="Arial"/>
                        </a:rPr>
                        <a:t>net</a:t>
                      </a:r>
                      <a:r>
                        <a:rPr lang="en-US" sz="600" u="none" cap="none" strike="noStrike"/>
                        <a:t> </a:t>
                      </a:r>
                      <a:r>
                        <a:rPr lang="en-US" sz="600" u="none" cap="none" strike="noStrike">
                          <a:latin typeface="Arial"/>
                          <a:ea typeface="Arial"/>
                          <a:cs typeface="Arial"/>
                          <a:sym typeface="Arial"/>
                        </a:rPr>
                        <a:t>impurity</a:t>
                      </a:r>
                      <a:r>
                        <a:rPr lang="en-US" sz="600" u="none" cap="none" strike="noStrike"/>
                        <a:t> of</a:t>
                      </a:r>
                      <a:endParaRPr/>
                    </a:p>
                    <a:p>
                      <a:pPr indent="11429" lvl="0" marL="0" marR="3175" rtl="0" algn="l">
                        <a:lnSpc>
                          <a:spcPct val="116666"/>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pre</a:t>
                      </a:r>
                      <a:r>
                        <a:rPr lang="en-US" sz="600" u="none" cap="none" strike="noStrike"/>
                        <a:t> viou </a:t>
                      </a:r>
                      <a:r>
                        <a:rPr lang="en-US" sz="600" u="none" cap="none" strike="noStrike">
                          <a:latin typeface="Arial"/>
                          <a:ea typeface="Arial"/>
                          <a:cs typeface="Arial"/>
                          <a:sym typeface="Arial"/>
                        </a:rPr>
                        <a:t>s</a:t>
                      </a:r>
                      <a:r>
                        <a:rPr lang="en-US" sz="600" u="none" cap="none" strike="noStrike"/>
                        <a:t> crystal</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12700" lvl="0" marL="0" marR="3175" rtl="0" algn="l">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Ou</a:t>
                      </a:r>
                      <a:r>
                        <a:rPr lang="en-US" sz="600" u="none" cap="none" strike="noStrike"/>
                        <a:t> tpu </a:t>
                      </a:r>
                      <a:r>
                        <a:rPr lang="en-US" sz="600" u="none" cap="none" strike="noStrike">
                          <a:latin typeface="Arial"/>
                          <a:ea typeface="Arial"/>
                          <a:cs typeface="Arial"/>
                          <a:sym typeface="Arial"/>
                        </a:rPr>
                        <a:t>t</a:t>
                      </a:r>
                      <a:r>
                        <a:rPr lang="en-US" sz="600" u="none" cap="none" strike="noStrike"/>
                        <a:t> net</a:t>
                      </a:r>
                      <a:endParaRPr/>
                    </a:p>
                    <a:p>
                      <a:pPr indent="12700" lvl="0" marL="0" marR="3175" rtl="0" algn="l">
                        <a:lnSpc>
                          <a:spcPct val="116666"/>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impurity(/cm^3</a:t>
                      </a:r>
                      <a:r>
                        <a:rPr lang="en-US" sz="600" u="none" cap="none" strike="noStrike"/>
                        <a:t>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13334" lvl="0" marL="0" marR="0" rtl="0" algn="l">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Detector</a:t>
                      </a:r>
                      <a:r>
                        <a:rPr lang="en-US" sz="600" u="none" cap="none" strike="noStrike"/>
                        <a:t> grade</a:t>
                      </a:r>
                      <a:endParaRPr/>
                    </a:p>
                    <a:p>
                      <a:pPr indent="13334" lvl="0" marL="0" marR="0" rtl="0" algn="l">
                        <a:lnSpc>
                          <a:spcPct val="116666"/>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reg</a:t>
                      </a:r>
                      <a:r>
                        <a:rPr lang="en-US" sz="600" u="none" cap="none" strike="noStrike"/>
                        <a:t> ion(%)</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635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872</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4.7434</a:t>
                      </a:r>
                      <a:r>
                        <a:rPr lang="en-US" sz="600" u="none" cap="none" strike="noStrike"/>
                        <a:t> 1E+1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952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900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0.0911</a:t>
                      </a:r>
                      <a:r>
                        <a:rPr lang="en-US" sz="600" u="none" cap="none" strike="noStrike"/>
                        <a:t> 11111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4.7437</a:t>
                      </a:r>
                      <a:r>
                        <a:rPr lang="en-US" sz="600" u="none" cap="none" strike="noStrike"/>
                        <a:t> 7E+1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135</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0.0540</a:t>
                      </a:r>
                      <a:r>
                        <a:rPr lang="en-US" sz="600" u="none" cap="none" strike="noStrike"/>
                        <a:t> 74074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4.7308</a:t>
                      </a:r>
                      <a:r>
                        <a:rPr lang="en-US" sz="600" u="none" cap="none" strike="noStrike"/>
                        <a:t> 9E+1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288</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868</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0.0152</a:t>
                      </a:r>
                      <a:r>
                        <a:rPr lang="en-US" sz="600" u="none" cap="none" strike="noStrike"/>
                        <a:t> 77778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4.7231</a:t>
                      </a:r>
                      <a:r>
                        <a:rPr lang="en-US" sz="600" u="none" cap="none" strike="noStrike"/>
                        <a:t> 4E+1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360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866</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0.0119</a:t>
                      </a:r>
                      <a:r>
                        <a:rPr lang="en-US" sz="600" u="none" cap="none" strike="noStrike"/>
                        <a:t> 44444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4.7155</a:t>
                      </a:r>
                      <a:r>
                        <a:rPr lang="en-US" sz="600" u="none" cap="none" strike="noStrike"/>
                        <a:t> 7E+1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432</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864</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0.0182</a:t>
                      </a:r>
                      <a:r>
                        <a:rPr lang="en-US" sz="600" u="none" cap="none" strike="noStrike"/>
                        <a:t> 87037</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4.7017</a:t>
                      </a:r>
                      <a:r>
                        <a:rPr lang="en-US" sz="600" u="none" cap="none" strike="noStrike"/>
                        <a:t> 1E+1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504</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862</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0.0279</a:t>
                      </a:r>
                      <a:r>
                        <a:rPr lang="en-US" sz="600" u="none" cap="none" strike="noStrike"/>
                        <a:t> 7619</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4.6770</a:t>
                      </a:r>
                      <a:r>
                        <a:rPr lang="en-US" sz="600" u="none" cap="none" strike="noStrike"/>
                        <a:t> 7E+1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576</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860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0.0319</a:t>
                      </a:r>
                      <a:r>
                        <a:rPr lang="en-US" sz="600" u="none" cap="none" strike="noStrike"/>
                        <a:t> 44444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4.6450</a:t>
                      </a:r>
                      <a:r>
                        <a:rPr lang="en-US" sz="600" u="none" cap="none" strike="noStrike"/>
                        <a:t> 8E+1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648</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858</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0.0472</a:t>
                      </a:r>
                      <a:r>
                        <a:rPr lang="en-US" sz="600" u="none" cap="none" strike="noStrike"/>
                        <a:t> 22222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4.5923</a:t>
                      </a:r>
                      <a:r>
                        <a:rPr lang="en-US" sz="600" u="none" cap="none" strike="noStrike"/>
                        <a:t> 5E+1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720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856</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0.0765</a:t>
                      </a:r>
                      <a:r>
                        <a:rPr lang="en-US" sz="600" u="none" cap="none" strike="noStrike"/>
                        <a:t> 27778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5714"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4.4988</a:t>
                      </a:r>
                      <a:r>
                        <a:rPr lang="en-US" sz="600" u="none" cap="none" strike="noStrike"/>
                        <a:t> E+11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892</a:t>
                      </a:r>
                      <a:r>
                        <a:rPr lang="en-US" sz="600" u="none" cap="none" strike="noStrike"/>
                        <a:t> 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856</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0.3291</a:t>
                      </a:r>
                      <a:r>
                        <a:rPr lang="en-US" sz="600" u="none" cap="none" strike="noStrike"/>
                        <a:t> 89068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4.0291</a:t>
                      </a:r>
                      <a:r>
                        <a:rPr lang="en-US" sz="600" u="none" cap="none" strike="noStrike"/>
                        <a:t> 8E+1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100</a:t>
                      </a:r>
                      <a:r>
                        <a:rPr lang="en-US" sz="600" u="none" cap="none" strike="noStrike"/>
                        <a:t> 80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856</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0.4166</a:t>
                      </a:r>
                      <a:r>
                        <a:rPr lang="en-US" sz="600" u="none" cap="none" strike="noStrike"/>
                        <a:t> 66667</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3.4370</a:t>
                      </a:r>
                      <a:r>
                        <a:rPr lang="en-US" sz="600" u="none" cap="none" strike="noStrike"/>
                        <a:t> 6E+1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108</a:t>
                      </a:r>
                      <a:r>
                        <a:rPr lang="en-US" sz="600" u="none" cap="none" strike="noStrike"/>
                        <a:t> 00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856</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0.4074</a:t>
                      </a:r>
                      <a:r>
                        <a:rPr lang="en-US" sz="600" u="none" cap="none" strike="noStrike"/>
                        <a:t> 07407</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2.9046</a:t>
                      </a:r>
                      <a:r>
                        <a:rPr lang="en-US" sz="600" u="none" cap="none" strike="noStrike"/>
                        <a:t> 4E+1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129</a:t>
                      </a:r>
                      <a:r>
                        <a:rPr lang="en-US" sz="600" u="none" cap="none" strike="noStrike"/>
                        <a:t> 60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866</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2.3456</a:t>
                      </a:r>
                      <a:r>
                        <a:rPr lang="en-US" sz="600" u="none" cap="none" strike="noStrike"/>
                        <a:t> 79012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8.61E+10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134</a:t>
                      </a:r>
                      <a:r>
                        <a:rPr lang="en-US" sz="600" u="none" cap="none" strike="noStrike"/>
                        <a:t> 64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0.9358</a:t>
                      </a:r>
                      <a:r>
                        <a:rPr lang="en-US" sz="600" u="none" cap="none" strike="noStrike"/>
                        <a:t> 28877</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5.04E+10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151</a:t>
                      </a:r>
                      <a:r>
                        <a:rPr lang="en-US" sz="600" u="none" cap="none" strike="noStrike"/>
                        <a:t> 20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3.1216</a:t>
                      </a:r>
                      <a:r>
                        <a:rPr lang="en-US" sz="600" u="none" cap="none" strike="noStrike"/>
                        <a:t> 93122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a:t>
                      </a:r>
                      <a:r>
                        <a:rPr lang="en-US" sz="600" u="none" cap="none" strike="noStrike"/>
                        <a:t>5.03E+10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159</a:t>
                      </a:r>
                      <a:r>
                        <a:rPr lang="en-US" sz="600" u="none" cap="none" strike="noStrike"/>
                        <a:t> 84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1.5515</a:t>
                      </a:r>
                      <a:r>
                        <a:rPr lang="en-US" sz="600" u="none" cap="none" strike="noStrike"/>
                        <a:t> 51552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a:t>
                      </a:r>
                      <a:r>
                        <a:rPr lang="en-US" sz="600" u="none" cap="none" strike="noStrike"/>
                        <a:t>5.87E+10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165</a:t>
                      </a:r>
                      <a:r>
                        <a:rPr lang="en-US" sz="600" u="none" cap="none" strike="noStrike"/>
                        <a:t> 60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0.8997</a:t>
                      </a:r>
                      <a:r>
                        <a:rPr lang="en-US" sz="600" u="none" cap="none" strike="noStrike"/>
                        <a:t> 58454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a:t>
                      </a:r>
                      <a:r>
                        <a:rPr lang="en-US" sz="600" u="none" cap="none" strike="noStrike"/>
                        <a:t>6.48E+10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180</a:t>
                      </a:r>
                      <a:r>
                        <a:rPr lang="en-US" sz="600" u="none" cap="none" strike="noStrike"/>
                        <a:t> 00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508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-1.4565</a:t>
                      </a:r>
                      <a:r>
                        <a:rPr lang="en-US" sz="600" u="none" cap="none" strike="noStrike"/>
                        <a:t> E+11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187</a:t>
                      </a:r>
                      <a:r>
                        <a:rPr lang="en-US" sz="600" u="none" cap="none" strike="noStrike"/>
                        <a:t> 20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0.8226</a:t>
                      </a:r>
                      <a:r>
                        <a:rPr lang="en-US" sz="600" u="none" cap="none" strike="noStrike"/>
                        <a:t> 49573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508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-2.4313</a:t>
                      </a:r>
                      <a:r>
                        <a:rPr lang="en-US" sz="600" u="none" cap="none" strike="noStrike"/>
                        <a:t> E+11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194</a:t>
                      </a:r>
                      <a:r>
                        <a:rPr lang="en-US" sz="600" u="none" cap="none" strike="noStrike"/>
                        <a:t> 40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0.6018</a:t>
                      </a:r>
                      <a:r>
                        <a:rPr lang="en-US" sz="600" u="none" cap="none" strike="noStrike"/>
                        <a:t> 51852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-3.6795</a:t>
                      </a:r>
                      <a:r>
                        <a:rPr lang="en-US" sz="600" u="none" cap="none" strike="noStrike"/>
                        <a:t> 3E+1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201</a:t>
                      </a:r>
                      <a:r>
                        <a:rPr lang="en-US" sz="600" u="none" cap="none" strike="noStrike"/>
                        <a:t> 60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0.6944</a:t>
                      </a:r>
                      <a:r>
                        <a:rPr lang="en-US" sz="600" u="none" cap="none" strike="noStrike"/>
                        <a:t> 44444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5714"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-6.2403</a:t>
                      </a:r>
                      <a:r>
                        <a:rPr lang="en-US" sz="600" u="none" cap="none" strike="noStrike"/>
                        <a:t> E+11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216</a:t>
                      </a:r>
                      <a:r>
                        <a:rPr lang="en-US" sz="600" u="none" cap="none" strike="noStrike"/>
                        <a:t> 00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0.9259</a:t>
                      </a:r>
                      <a:r>
                        <a:rPr lang="en-US" sz="600" u="none" cap="none" strike="noStrike"/>
                        <a:t> 25926</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-6.6365</a:t>
                      </a:r>
                      <a:r>
                        <a:rPr lang="en-US" sz="600" u="none" cap="none" strike="noStrike"/>
                        <a:t> 9E+1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230</a:t>
                      </a:r>
                      <a:r>
                        <a:rPr lang="en-US" sz="600" u="none" cap="none" strike="noStrike"/>
                        <a:t> 40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0.7378</a:t>
                      </a:r>
                      <a:r>
                        <a:rPr lang="en-US" sz="600" u="none" cap="none" strike="noStrike"/>
                        <a:t> 47222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-7.2430</a:t>
                      </a:r>
                      <a:r>
                        <a:rPr lang="en-US" sz="600" u="none" cap="none" strike="noStrike"/>
                        <a:t> 8E+1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175"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240</a:t>
                      </a:r>
                      <a:r>
                        <a:rPr lang="en-US" sz="600" u="none" cap="none" strike="noStrike"/>
                        <a:t> 48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870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0.4615</a:t>
                      </a:r>
                      <a:r>
                        <a:rPr lang="en-US" sz="600" u="none" cap="none" strike="noStrike"/>
                        <a:t> 76846</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-7.7103</a:t>
                      </a:r>
                      <a:r>
                        <a:rPr lang="en-US" sz="600" u="none" cap="none" strike="noStrike"/>
                        <a:t> 1E+1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265</a:t>
                      </a:r>
                      <a:r>
                        <a:rPr lang="en-US" sz="600" u="none" cap="none" strike="noStrike"/>
                        <a:t> 82.4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940</a:t>
                      </a:r>
                      <a:r>
                        <a:rPr lang="en-US" sz="600" u="none" cap="none" strike="noStrike"/>
                        <a:t>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1.2414</a:t>
                      </a:r>
                      <a:r>
                        <a:rPr lang="en-US" sz="600" u="none" cap="none" strike="noStrike"/>
                        <a:t> 22896</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-9.6047</a:t>
                      </a:r>
                      <a:r>
                        <a:rPr lang="en-US" sz="600" u="none" cap="none" strike="noStrike"/>
                        <a:t> 1E+1 1</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r h="111750">
                <a:tc>
                  <a:txBody>
                    <a:bodyPr/>
                    <a:lstStyle/>
                    <a:p>
                      <a:pPr indent="0" lvl="0" marL="0" marR="381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292</a:t>
                      </a:r>
                      <a:r>
                        <a:rPr lang="en-US" sz="600" u="none" cap="none" strike="noStrike"/>
                        <a:t> 32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950</a:t>
                      </a:r>
                      <a:r>
                        <a:rPr lang="en-US" sz="600" u="none" cap="none" strike="noStrike"/>
                        <a:t> 0</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2.0354</a:t>
                      </a:r>
                      <a:r>
                        <a:rPr lang="en-US" sz="600" u="none" cap="none" strike="noStrike"/>
                        <a:t> 40613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3.5338</a:t>
                      </a:r>
                      <a:r>
                        <a:rPr lang="en-US" sz="600" u="none" cap="none" strike="noStrike"/>
                        <a:t> 3E+1 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3.4296</a:t>
                      </a:r>
                      <a:r>
                        <a:rPr lang="en-US" sz="600" u="none" cap="none" strike="noStrike"/>
                        <a:t> 9E+1 4</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-1.8510</a:t>
                      </a:r>
                      <a:r>
                        <a:rPr lang="en-US" sz="600" u="none" cap="none" strike="noStrike"/>
                        <a:t> 7E+1 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c>
                  <a:txBody>
                    <a:bodyPr/>
                    <a:lstStyle/>
                    <a:p>
                      <a:pPr indent="0" lvl="0" marL="0" marR="0" rtl="0" algn="r">
                        <a:lnSpc>
                          <a:spcPct val="100000"/>
                        </a:lnSpc>
                        <a:spcBef>
                          <a:spcPts val="0"/>
                        </a:spcBef>
                        <a:spcAft>
                          <a:spcPts val="0"/>
                        </a:spcAft>
                        <a:buClr>
                          <a:schemeClr val="dk1"/>
                        </a:buClr>
                        <a:buSzPts val="600"/>
                        <a:buFont typeface="Arial"/>
                        <a:buNone/>
                      </a:pPr>
                      <a:r>
                        <a:rPr lang="en-US" sz="600" u="none" cap="none" strike="noStrike">
                          <a:latin typeface="Arial"/>
                          <a:ea typeface="Arial"/>
                          <a:cs typeface="Arial"/>
                          <a:sym typeface="Arial"/>
                        </a:rPr>
                        <a:t>38</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CFC"/>
                    </a:solidFill>
                  </a:tcPr>
                </a:tc>
              </a:tr>
            </a:tbl>
          </a:graphicData>
        </a:graphic>
      </p:graphicFrame>
      <p:sp>
        <p:nvSpPr>
          <p:cNvPr id="136" name="Google Shape;136;p8"/>
          <p:cNvSpPr txBox="1"/>
          <p:nvPr>
            <p:ph type="title"/>
          </p:nvPr>
        </p:nvSpPr>
        <p:spPr>
          <a:xfrm>
            <a:off x="425767" y="298767"/>
            <a:ext cx="8611870" cy="391796"/>
          </a:xfrm>
          <a:prstGeom prst="rect">
            <a:avLst/>
          </a:prstGeom>
          <a:noFill/>
          <a:ln>
            <a:noFill/>
          </a:ln>
        </p:spPr>
        <p:txBody>
          <a:bodyPr anchorCtr="0" anchor="t" bIns="0" lIns="0" spcFirstLastPara="1" rIns="0" wrap="square" tIns="0">
            <a:normAutofit/>
          </a:bodyPr>
          <a:lstStyle/>
          <a:p>
            <a:pPr indent="252729" lvl="0" marL="0" rtl="0" algn="l">
              <a:lnSpc>
                <a:spcPct val="100000"/>
              </a:lnSpc>
              <a:spcBef>
                <a:spcPts val="0"/>
              </a:spcBef>
              <a:spcAft>
                <a:spcPts val="0"/>
              </a:spcAft>
              <a:buClr>
                <a:srgbClr val="000000"/>
              </a:buClr>
              <a:buSzPts val="2400"/>
              <a:buFont typeface="Arial"/>
              <a:buNone/>
            </a:pPr>
            <a:r>
              <a:rPr lang="en-US">
                <a:latin typeface="Arial"/>
                <a:ea typeface="Arial"/>
                <a:cs typeface="Arial"/>
                <a:sym typeface="Arial"/>
              </a:rPr>
              <a:t>Example</a:t>
            </a:r>
            <a:r>
              <a:rPr lang="en-US"/>
              <a:t> </a:t>
            </a:r>
            <a:r>
              <a:rPr lang="en-US">
                <a:latin typeface="Arial"/>
                <a:ea typeface="Arial"/>
                <a:cs typeface="Arial"/>
                <a:sym typeface="Arial"/>
              </a:rPr>
              <a:t>data</a:t>
            </a:r>
            <a:r>
              <a:rPr lang="en-US"/>
              <a:t> set</a:t>
            </a:r>
            <a:endParaRPr/>
          </a:p>
        </p:txBody>
      </p:sp>
      <p:sp>
        <p:nvSpPr>
          <p:cNvPr id="137" name="Google Shape;137;p8"/>
          <p:cNvSpPr txBox="1"/>
          <p:nvPr/>
        </p:nvSpPr>
        <p:spPr>
          <a:xfrm>
            <a:off x="510540" y="1248090"/>
            <a:ext cx="2352040" cy="2435743"/>
          </a:xfrm>
          <a:prstGeom prst="rect">
            <a:avLst/>
          </a:prstGeom>
          <a:noFill/>
          <a:ln>
            <a:noFill/>
          </a:ln>
        </p:spPr>
        <p:txBody>
          <a:bodyPr anchorCtr="0" anchor="t" bIns="0" lIns="0" spcFirstLastPara="1" rIns="0" wrap="square" tIns="0">
            <a:spAutoFit/>
          </a:bodyPr>
          <a:lstStyle/>
          <a:p>
            <a:pPr indent="-286384" lvl="0" marL="298450" marR="5080" rtl="0" algn="l">
              <a:lnSpc>
                <a:spcPct val="1006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Using pull rate, position of the crystal and real time mass of the grown crystal, time and growth rate can be determined.</a:t>
            </a:r>
            <a:br>
              <a:rPr b="0" i="0" lang="en-US" sz="1400" u="none" cap="none" strike="noStrike">
                <a:solidFill>
                  <a:srgbClr val="000000"/>
                </a:solidFill>
                <a:latin typeface="Arial"/>
                <a:ea typeface="Arial"/>
                <a:cs typeface="Arial"/>
                <a:sym typeface="Arial"/>
              </a:rPr>
            </a:br>
            <a:endParaRPr/>
          </a:p>
          <a:p>
            <a:pPr indent="-285750" lvl="0" marL="298450" marR="0" rtl="0" algn="l">
              <a:lnSpc>
                <a:spcPct val="114285"/>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From the hall effect</a:t>
            </a:r>
            <a:endParaRPr/>
          </a:p>
          <a:p>
            <a:pPr indent="298450" lvl="0" marL="0" marR="33655" rtl="0" algn="l">
              <a:lnSpc>
                <a:spcPct val="995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measurement of the input materials and their masses, number of net impurity atoms is estimated</a:t>
            </a:r>
            <a:endParaRPr/>
          </a:p>
        </p:txBody>
      </p:sp>
      <p:sp>
        <p:nvSpPr>
          <p:cNvPr id="138" name="Google Shape;138;p8"/>
          <p:cNvSpPr txBox="1"/>
          <p:nvPr/>
        </p:nvSpPr>
        <p:spPr>
          <a:xfrm>
            <a:off x="3705478" y="4464367"/>
            <a:ext cx="3155951" cy="197384"/>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Example data set for one crystal growth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978535" y="286129"/>
            <a:ext cx="7204076" cy="784861"/>
          </a:xfrm>
          <a:prstGeom prst="rect">
            <a:avLst/>
          </a:prstGeom>
          <a:noFill/>
          <a:ln>
            <a:noFill/>
          </a:ln>
        </p:spPr>
        <p:txBody>
          <a:bodyPr anchorCtr="0" anchor="t" bIns="0" lIns="0" spcFirstLastPara="1" rIns="0" wrap="square" tIns="0">
            <a:normAutofit/>
          </a:bodyPr>
          <a:lstStyle/>
          <a:p>
            <a:pPr indent="-1839595" lvl="0" marL="1852295" marR="5080" rtl="0" algn="l">
              <a:lnSpc>
                <a:spcPct val="102200"/>
              </a:lnSpc>
              <a:spcBef>
                <a:spcPts val="0"/>
              </a:spcBef>
              <a:spcAft>
                <a:spcPts val="0"/>
              </a:spcAft>
              <a:buClr>
                <a:srgbClr val="000000"/>
              </a:buClr>
              <a:buSzPts val="2400"/>
              <a:buFont typeface="Georgia"/>
              <a:buNone/>
            </a:pPr>
            <a:r>
              <a:rPr b="1" i="0" lang="en-US" sz="2400" u="none" cap="none" strike="noStrike">
                <a:solidFill>
                  <a:srgbClr val="000000"/>
                </a:solidFill>
                <a:latin typeface="Georgia"/>
                <a:ea typeface="Georgia"/>
                <a:cs typeface="Georgia"/>
                <a:sym typeface="Georgia"/>
              </a:rPr>
              <a:t>Long</a:t>
            </a:r>
            <a:r>
              <a:rPr lang="en-US"/>
              <a:t> </a:t>
            </a:r>
            <a:r>
              <a:rPr b="1" i="0" lang="en-US" sz="2400" u="none" cap="none" strike="noStrike">
                <a:solidFill>
                  <a:srgbClr val="000000"/>
                </a:solidFill>
                <a:latin typeface="Georgia"/>
                <a:ea typeface="Georgia"/>
                <a:cs typeface="Georgia"/>
                <a:sym typeface="Georgia"/>
              </a:rPr>
              <a:t>Short-Term</a:t>
            </a:r>
            <a:r>
              <a:rPr lang="en-US"/>
              <a:t> </a:t>
            </a:r>
            <a:r>
              <a:rPr b="1" i="0" lang="en-US" sz="2400" u="none" cap="none" strike="noStrike">
                <a:solidFill>
                  <a:srgbClr val="000000"/>
                </a:solidFill>
                <a:latin typeface="Georgia"/>
                <a:ea typeface="Georgia"/>
                <a:cs typeface="Georgia"/>
                <a:sym typeface="Georgia"/>
              </a:rPr>
              <a:t>Memory(LSTM)</a:t>
            </a:r>
            <a:r>
              <a:rPr lang="en-US"/>
              <a:t> </a:t>
            </a:r>
            <a:r>
              <a:rPr b="1" i="0" lang="en-US" sz="2400" u="none" cap="none" strike="noStrike">
                <a:solidFill>
                  <a:srgbClr val="000000"/>
                </a:solidFill>
                <a:latin typeface="Georgia"/>
                <a:ea typeface="Georgia"/>
                <a:cs typeface="Georgia"/>
                <a:sym typeface="Georgia"/>
              </a:rPr>
              <a:t>in</a:t>
            </a:r>
            <a:r>
              <a:rPr lang="en-US"/>
              <a:t> Crystal </a:t>
            </a:r>
            <a:r>
              <a:rPr b="1" i="0" lang="en-US" sz="2400" u="none" cap="none" strike="noStrike">
                <a:solidFill>
                  <a:srgbClr val="000000"/>
                </a:solidFill>
                <a:latin typeface="Georgia"/>
                <a:ea typeface="Georgia"/>
                <a:cs typeface="Georgia"/>
                <a:sym typeface="Georgia"/>
              </a:rPr>
              <a:t>Growth</a:t>
            </a:r>
            <a:r>
              <a:rPr lang="en-US"/>
              <a:t> Optimization</a:t>
            </a:r>
            <a:endParaRPr/>
          </a:p>
        </p:txBody>
      </p:sp>
      <p:sp>
        <p:nvSpPr>
          <p:cNvPr id="144" name="Google Shape;144;p9"/>
          <p:cNvSpPr txBox="1"/>
          <p:nvPr/>
        </p:nvSpPr>
        <p:spPr>
          <a:xfrm>
            <a:off x="210825" y="1377975"/>
            <a:ext cx="6189900" cy="687000"/>
          </a:xfrm>
          <a:prstGeom prst="rect">
            <a:avLst/>
          </a:prstGeom>
          <a:noFill/>
          <a:ln>
            <a:noFill/>
          </a:ln>
        </p:spPr>
        <p:txBody>
          <a:bodyPr anchorCtr="0" anchor="t" bIns="0" lIns="0" spcFirstLastPara="1" rIns="0" wrap="square" tIns="0">
            <a:spAutoFit/>
          </a:bodyPr>
          <a:lstStyle/>
          <a:p>
            <a:pPr indent="-328929" lvl="0" marL="340995" marR="5080" rtl="0" algn="just">
              <a:lnSpc>
                <a:spcPct val="93000"/>
              </a:lnSpc>
              <a:spcBef>
                <a:spcPts val="0"/>
              </a:spcBef>
              <a:spcAft>
                <a:spcPts val="0"/>
              </a:spcAft>
              <a:buClr>
                <a:srgbClr val="000000"/>
              </a:buClr>
              <a:buSzPts val="1503"/>
              <a:buFont typeface="Arial"/>
              <a:buChar char="○"/>
            </a:pPr>
            <a:r>
              <a:rPr b="0" i="0" lang="en-US" sz="1600" u="none" cap="none" strike="noStrike">
                <a:solidFill>
                  <a:srgbClr val="000000"/>
                </a:solidFill>
                <a:latin typeface="Arial"/>
                <a:ea typeface="Arial"/>
                <a:cs typeface="Arial"/>
                <a:sym typeface="Arial"/>
              </a:rPr>
              <a:t>LSTM (Long Short-Term Memory) is a type of recurrent neural 	network (RNN) designed to handle sequential and time-series 	data by learning long-range dependencies.</a:t>
            </a:r>
            <a:endParaRPr/>
          </a:p>
        </p:txBody>
      </p:sp>
      <p:sp>
        <p:nvSpPr>
          <p:cNvPr id="145" name="Google Shape;145;p9"/>
          <p:cNvSpPr txBox="1"/>
          <p:nvPr/>
        </p:nvSpPr>
        <p:spPr>
          <a:xfrm>
            <a:off x="210819" y="2333052"/>
            <a:ext cx="5942967" cy="647637"/>
          </a:xfrm>
          <a:prstGeom prst="rect">
            <a:avLst/>
          </a:prstGeom>
          <a:noFill/>
          <a:ln>
            <a:noFill/>
          </a:ln>
        </p:spPr>
        <p:txBody>
          <a:bodyPr anchorCtr="0" anchor="t" bIns="0" lIns="0" spcFirstLastPara="1" rIns="0" wrap="square" tIns="0">
            <a:spAutoFit/>
          </a:bodyPr>
          <a:lstStyle/>
          <a:p>
            <a:pPr indent="-332740" lvl="0" marL="344804" marR="5080" rtl="0" algn="l">
              <a:lnSpc>
                <a:spcPct val="92900"/>
              </a:lnSpc>
              <a:spcBef>
                <a:spcPts val="0"/>
              </a:spcBef>
              <a:spcAft>
                <a:spcPts val="0"/>
              </a:spcAft>
              <a:buClr>
                <a:srgbClr val="000000"/>
              </a:buClr>
              <a:buSzPts val="1503"/>
              <a:buFont typeface="Arial"/>
              <a:buChar char="○"/>
            </a:pPr>
            <a:r>
              <a:rPr b="0" i="0" lang="en-US" sz="1600" u="none" cap="none" strike="noStrike">
                <a:solidFill>
                  <a:srgbClr val="000000"/>
                </a:solidFill>
                <a:latin typeface="Arial"/>
                <a:ea typeface="Arial"/>
                <a:cs typeface="Arial"/>
                <a:sym typeface="Arial"/>
              </a:rPr>
              <a:t>LSTMs use gated memory cells to retain or forget information selectively, making them well-suited for dynamic process prediction.</a:t>
            </a:r>
            <a:endParaRPr/>
          </a:p>
        </p:txBody>
      </p:sp>
      <p:sp>
        <p:nvSpPr>
          <p:cNvPr id="146" name="Google Shape;146;p9"/>
          <p:cNvSpPr txBox="1"/>
          <p:nvPr/>
        </p:nvSpPr>
        <p:spPr>
          <a:xfrm>
            <a:off x="210820" y="3276281"/>
            <a:ext cx="6062980" cy="865138"/>
          </a:xfrm>
          <a:prstGeom prst="rect">
            <a:avLst/>
          </a:prstGeom>
          <a:noFill/>
          <a:ln>
            <a:noFill/>
          </a:ln>
        </p:spPr>
        <p:txBody>
          <a:bodyPr anchorCtr="0" anchor="t" bIns="0" lIns="0" spcFirstLastPara="1" rIns="0" wrap="square" tIns="0">
            <a:spAutoFit/>
          </a:bodyPr>
          <a:lstStyle/>
          <a:p>
            <a:pPr indent="-332740" lvl="0" marL="344804" marR="5080" rtl="0" algn="l">
              <a:lnSpc>
                <a:spcPct val="93600"/>
              </a:lnSpc>
              <a:spcBef>
                <a:spcPts val="0"/>
              </a:spcBef>
              <a:spcAft>
                <a:spcPts val="0"/>
              </a:spcAft>
              <a:buClr>
                <a:srgbClr val="000000"/>
              </a:buClr>
              <a:buSzPts val="1503"/>
              <a:buFont typeface="Arial"/>
              <a:buChar char="○"/>
            </a:pPr>
            <a:r>
              <a:rPr b="0" i="0" lang="en-US" sz="1600" u="none" cap="none" strike="noStrike">
                <a:solidFill>
                  <a:srgbClr val="000000"/>
                </a:solidFill>
                <a:latin typeface="Arial"/>
                <a:ea typeface="Arial"/>
                <a:cs typeface="Arial"/>
                <a:sym typeface="Arial"/>
              </a:rPr>
              <a:t>Crystal growth is a time-dependent process, LSTMs capture temporal relationships in experimental data, making them ideal for predicting detector-grade yield based on past growth conditions.</a:t>
            </a:r>
            <a:endParaRPr/>
          </a:p>
        </p:txBody>
      </p:sp>
      <p:sp>
        <p:nvSpPr>
          <p:cNvPr id="147" name="Google Shape;147;p9"/>
          <p:cNvSpPr txBox="1"/>
          <p:nvPr/>
        </p:nvSpPr>
        <p:spPr>
          <a:xfrm>
            <a:off x="210820" y="4446270"/>
            <a:ext cx="5828030" cy="656514"/>
          </a:xfrm>
          <a:prstGeom prst="rect">
            <a:avLst/>
          </a:prstGeom>
          <a:noFill/>
          <a:ln>
            <a:noFill/>
          </a:ln>
        </p:spPr>
        <p:txBody>
          <a:bodyPr anchorCtr="0" anchor="t" bIns="0" lIns="0" spcFirstLastPara="1" rIns="0" wrap="square" tIns="0">
            <a:spAutoFit/>
          </a:bodyPr>
          <a:lstStyle/>
          <a:p>
            <a:pPr indent="-328929" lvl="0" marL="340995" marR="5080" rtl="0" algn="just">
              <a:lnSpc>
                <a:spcPct val="94900"/>
              </a:lnSpc>
              <a:spcBef>
                <a:spcPts val="0"/>
              </a:spcBef>
              <a:spcAft>
                <a:spcPts val="0"/>
              </a:spcAft>
              <a:buClr>
                <a:srgbClr val="000000"/>
              </a:buClr>
              <a:buSzPts val="1503"/>
              <a:buFont typeface="Arial"/>
              <a:buChar char="○"/>
            </a:pPr>
            <a:r>
              <a:rPr b="0" i="0" lang="en-US" sz="1600" u="none" cap="none" strike="noStrike">
                <a:solidFill>
                  <a:srgbClr val="000000"/>
                </a:solidFill>
                <a:latin typeface="Arial"/>
                <a:ea typeface="Arial"/>
                <a:cs typeface="Arial"/>
                <a:sym typeface="Arial"/>
              </a:rPr>
              <a:t>Unlike traditional regression models, LSTMs learn complex, 	nonlinear correlations between parameters without requiring 	predefined equations.</a:t>
            </a:r>
            <a:endParaRPr/>
          </a:p>
        </p:txBody>
      </p:sp>
      <p:sp>
        <p:nvSpPr>
          <p:cNvPr id="148" name="Google Shape;148;p9"/>
          <p:cNvSpPr txBox="1"/>
          <p:nvPr/>
        </p:nvSpPr>
        <p:spPr>
          <a:xfrm>
            <a:off x="7015226" y="1224024"/>
            <a:ext cx="1752601" cy="663668"/>
          </a:xfrm>
          <a:prstGeom prst="rect">
            <a:avLst/>
          </a:prstGeom>
          <a:solidFill>
            <a:srgbClr val="EDEDED"/>
          </a:solid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13334" lvl="0" marL="0" marR="0" rtl="0" algn="ctr">
              <a:lnSpc>
                <a:spcPct val="100000"/>
              </a:lnSpc>
              <a:spcBef>
                <a:spcPts val="0"/>
              </a:spcBef>
              <a:spcAft>
                <a:spcPts val="0"/>
              </a:spcAft>
              <a:buClr>
                <a:srgbClr val="660000"/>
              </a:buClr>
              <a:buSzPts val="1400"/>
              <a:buFont typeface="Arial"/>
              <a:buNone/>
            </a:pPr>
            <a:r>
              <a:rPr b="0" i="0" lang="en-US" sz="1400" u="none" cap="none" strike="noStrike">
                <a:solidFill>
                  <a:srgbClr val="660000"/>
                </a:solidFill>
                <a:latin typeface="Arial"/>
                <a:ea typeface="Arial"/>
                <a:cs typeface="Arial"/>
                <a:sym typeface="Arial"/>
              </a:rPr>
              <a:t>Input Features</a:t>
            </a:r>
            <a:endParaRPr/>
          </a:p>
          <a:p>
            <a:pPr indent="122554" lvl="0" marL="0" marR="111125" rtl="0" algn="ctr">
              <a:lnSpc>
                <a:spcPct val="133333"/>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(Growth rate, Impurity, Pull rate, detector grade portion etc)</a:t>
            </a:r>
            <a:endParaRPr/>
          </a:p>
        </p:txBody>
      </p:sp>
      <p:sp>
        <p:nvSpPr>
          <p:cNvPr id="149" name="Google Shape;149;p9"/>
          <p:cNvSpPr txBox="1"/>
          <p:nvPr/>
        </p:nvSpPr>
        <p:spPr>
          <a:xfrm>
            <a:off x="7015226" y="2519426"/>
            <a:ext cx="1752601" cy="730102"/>
          </a:xfrm>
          <a:prstGeom prst="rect">
            <a:avLst/>
          </a:prstGeom>
          <a:solidFill>
            <a:srgbClr val="EDEDED"/>
          </a:solid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Times New Roman"/>
              <a:ea typeface="Times New Roman"/>
              <a:cs typeface="Times New Roman"/>
              <a:sym typeface="Times New Roman"/>
            </a:endParaRPr>
          </a:p>
          <a:p>
            <a:pPr indent="8889" lvl="0" marL="0" marR="0" rtl="0" algn="ctr">
              <a:lnSpc>
                <a:spcPct val="100000"/>
              </a:lnSpc>
              <a:spcBef>
                <a:spcPts val="0"/>
              </a:spcBef>
              <a:spcAft>
                <a:spcPts val="0"/>
              </a:spcAft>
              <a:buClr>
                <a:srgbClr val="6AA84F"/>
              </a:buClr>
              <a:buSzPts val="1400"/>
              <a:buFont typeface="Arial"/>
              <a:buNone/>
            </a:pPr>
            <a:r>
              <a:rPr b="1" i="0" lang="en-US" sz="1400" u="none" cap="none" strike="noStrike">
                <a:solidFill>
                  <a:srgbClr val="6AA84F"/>
                </a:solidFill>
                <a:latin typeface="Arial"/>
                <a:ea typeface="Arial"/>
                <a:cs typeface="Arial"/>
                <a:sym typeface="Arial"/>
              </a:rPr>
              <a:t>LSTM Training</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6AA84F"/>
              </a:solidFill>
              <a:latin typeface="Arial"/>
              <a:ea typeface="Arial"/>
              <a:cs typeface="Arial"/>
              <a:sym typeface="Arial"/>
            </a:endParaRPr>
          </a:p>
          <a:p>
            <a:pPr indent="17779"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Target Output: Detector Grade</a:t>
            </a:r>
            <a:endParaRPr/>
          </a:p>
        </p:txBody>
      </p:sp>
      <p:grpSp>
        <p:nvGrpSpPr>
          <p:cNvPr id="150" name="Google Shape;150;p9"/>
          <p:cNvGrpSpPr/>
          <p:nvPr/>
        </p:nvGrpSpPr>
        <p:grpSpPr>
          <a:xfrm>
            <a:off x="6710426" y="3738626"/>
            <a:ext cx="990601" cy="990538"/>
            <a:chOff x="0" y="0"/>
            <a:chExt cx="990600" cy="990537"/>
          </a:xfrm>
        </p:grpSpPr>
        <p:sp>
          <p:nvSpPr>
            <p:cNvPr id="151" name="Google Shape;151;p9"/>
            <p:cNvSpPr/>
            <p:nvPr/>
          </p:nvSpPr>
          <p:spPr>
            <a:xfrm>
              <a:off x="0" y="0"/>
              <a:ext cx="990600" cy="990537"/>
            </a:xfrm>
            <a:custGeom>
              <a:rect b="b" l="l" r="r" t="t"/>
              <a:pathLst>
                <a:path extrusionOk="0" h="21600" w="21600">
                  <a:moveTo>
                    <a:pt x="10800" y="0"/>
                  </a:moveTo>
                  <a:lnTo>
                    <a:pt x="9760" y="49"/>
                  </a:lnTo>
                  <a:lnTo>
                    <a:pt x="8748" y="195"/>
                  </a:lnTo>
                  <a:lnTo>
                    <a:pt x="7768" y="431"/>
                  </a:lnTo>
                  <a:lnTo>
                    <a:pt x="6825" y="755"/>
                  </a:lnTo>
                  <a:lnTo>
                    <a:pt x="5924" y="1160"/>
                  </a:lnTo>
                  <a:lnTo>
                    <a:pt x="5069" y="1644"/>
                  </a:lnTo>
                  <a:lnTo>
                    <a:pt x="4265" y="2200"/>
                  </a:lnTo>
                  <a:lnTo>
                    <a:pt x="3516" y="2826"/>
                  </a:lnTo>
                  <a:lnTo>
                    <a:pt x="2826" y="3515"/>
                  </a:lnTo>
                  <a:lnTo>
                    <a:pt x="2201" y="4264"/>
                  </a:lnTo>
                  <a:lnTo>
                    <a:pt x="1644" y="5069"/>
                  </a:lnTo>
                  <a:lnTo>
                    <a:pt x="1161" y="5924"/>
                  </a:lnTo>
                  <a:lnTo>
                    <a:pt x="755" y="6825"/>
                  </a:lnTo>
                  <a:lnTo>
                    <a:pt x="431" y="7767"/>
                  </a:lnTo>
                  <a:lnTo>
                    <a:pt x="195" y="8747"/>
                  </a:lnTo>
                  <a:lnTo>
                    <a:pt x="49" y="9759"/>
                  </a:lnTo>
                  <a:lnTo>
                    <a:pt x="0" y="10799"/>
                  </a:lnTo>
                  <a:lnTo>
                    <a:pt x="49" y="11839"/>
                  </a:lnTo>
                  <a:lnTo>
                    <a:pt x="195" y="12852"/>
                  </a:lnTo>
                  <a:lnTo>
                    <a:pt x="431" y="13831"/>
                  </a:lnTo>
                  <a:lnTo>
                    <a:pt x="755" y="14774"/>
                  </a:lnTo>
                  <a:lnTo>
                    <a:pt x="1161" y="15675"/>
                  </a:lnTo>
                  <a:lnTo>
                    <a:pt x="1644" y="16530"/>
                  </a:lnTo>
                  <a:lnTo>
                    <a:pt x="2201" y="17335"/>
                  </a:lnTo>
                  <a:lnTo>
                    <a:pt x="2826" y="18084"/>
                  </a:lnTo>
                  <a:lnTo>
                    <a:pt x="3516" y="18774"/>
                  </a:lnTo>
                  <a:lnTo>
                    <a:pt x="4265" y="19399"/>
                  </a:lnTo>
                  <a:lnTo>
                    <a:pt x="5069" y="19956"/>
                  </a:lnTo>
                  <a:lnTo>
                    <a:pt x="5924" y="20439"/>
                  </a:lnTo>
                  <a:lnTo>
                    <a:pt x="6825" y="20845"/>
                  </a:lnTo>
                  <a:lnTo>
                    <a:pt x="7768" y="21169"/>
                  </a:lnTo>
                  <a:lnTo>
                    <a:pt x="8748" y="21405"/>
                  </a:lnTo>
                  <a:lnTo>
                    <a:pt x="9760" y="21551"/>
                  </a:lnTo>
                  <a:lnTo>
                    <a:pt x="10800" y="21600"/>
                  </a:lnTo>
                  <a:lnTo>
                    <a:pt x="11840" y="21551"/>
                  </a:lnTo>
                  <a:lnTo>
                    <a:pt x="12852" y="21405"/>
                  </a:lnTo>
                  <a:lnTo>
                    <a:pt x="13831" y="21169"/>
                  </a:lnTo>
                  <a:lnTo>
                    <a:pt x="14773" y="20845"/>
                  </a:lnTo>
                  <a:lnTo>
                    <a:pt x="15674" y="20439"/>
                  </a:lnTo>
                  <a:lnTo>
                    <a:pt x="16529" y="19956"/>
                  </a:lnTo>
                  <a:lnTo>
                    <a:pt x="17334" y="19399"/>
                  </a:lnTo>
                  <a:lnTo>
                    <a:pt x="18083" y="18774"/>
                  </a:lnTo>
                  <a:lnTo>
                    <a:pt x="18773" y="18084"/>
                  </a:lnTo>
                  <a:lnTo>
                    <a:pt x="19398" y="17335"/>
                  </a:lnTo>
                  <a:lnTo>
                    <a:pt x="19955" y="16530"/>
                  </a:lnTo>
                  <a:lnTo>
                    <a:pt x="20439" y="15675"/>
                  </a:lnTo>
                  <a:lnTo>
                    <a:pt x="20845" y="14774"/>
                  </a:lnTo>
                  <a:lnTo>
                    <a:pt x="21168" y="13831"/>
                  </a:lnTo>
                  <a:lnTo>
                    <a:pt x="21405" y="12852"/>
                  </a:lnTo>
                  <a:lnTo>
                    <a:pt x="21551" y="11839"/>
                  </a:lnTo>
                  <a:lnTo>
                    <a:pt x="21600" y="10799"/>
                  </a:lnTo>
                  <a:lnTo>
                    <a:pt x="21551" y="9759"/>
                  </a:lnTo>
                  <a:lnTo>
                    <a:pt x="21405" y="8747"/>
                  </a:lnTo>
                  <a:lnTo>
                    <a:pt x="21168" y="7767"/>
                  </a:lnTo>
                  <a:lnTo>
                    <a:pt x="20845" y="6825"/>
                  </a:lnTo>
                  <a:lnTo>
                    <a:pt x="20439" y="5924"/>
                  </a:lnTo>
                  <a:lnTo>
                    <a:pt x="19955" y="5069"/>
                  </a:lnTo>
                  <a:lnTo>
                    <a:pt x="19398" y="4264"/>
                  </a:lnTo>
                  <a:lnTo>
                    <a:pt x="18773" y="3515"/>
                  </a:lnTo>
                  <a:lnTo>
                    <a:pt x="18083" y="2826"/>
                  </a:lnTo>
                  <a:lnTo>
                    <a:pt x="17334" y="2200"/>
                  </a:lnTo>
                  <a:lnTo>
                    <a:pt x="16529" y="1644"/>
                  </a:lnTo>
                  <a:lnTo>
                    <a:pt x="15674" y="1160"/>
                  </a:lnTo>
                  <a:lnTo>
                    <a:pt x="14773" y="755"/>
                  </a:lnTo>
                  <a:lnTo>
                    <a:pt x="13831" y="431"/>
                  </a:lnTo>
                  <a:lnTo>
                    <a:pt x="12852" y="195"/>
                  </a:lnTo>
                  <a:lnTo>
                    <a:pt x="11840" y="49"/>
                  </a:lnTo>
                  <a:lnTo>
                    <a:pt x="10800" y="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2" name="Google Shape;152;p9"/>
            <p:cNvSpPr/>
            <p:nvPr/>
          </p:nvSpPr>
          <p:spPr>
            <a:xfrm>
              <a:off x="0" y="0"/>
              <a:ext cx="990600" cy="990537"/>
            </a:xfrm>
            <a:custGeom>
              <a:rect b="b" l="l" r="r" t="t"/>
              <a:pathLst>
                <a:path extrusionOk="0" h="21600" w="21600">
                  <a:moveTo>
                    <a:pt x="0" y="10799"/>
                  </a:moveTo>
                  <a:lnTo>
                    <a:pt x="49" y="9759"/>
                  </a:lnTo>
                  <a:lnTo>
                    <a:pt x="195" y="8747"/>
                  </a:lnTo>
                  <a:lnTo>
                    <a:pt x="431" y="7767"/>
                  </a:lnTo>
                  <a:lnTo>
                    <a:pt x="755" y="6825"/>
                  </a:lnTo>
                  <a:lnTo>
                    <a:pt x="1161" y="5924"/>
                  </a:lnTo>
                  <a:lnTo>
                    <a:pt x="1644" y="5069"/>
                  </a:lnTo>
                  <a:lnTo>
                    <a:pt x="2201" y="4264"/>
                  </a:lnTo>
                  <a:lnTo>
                    <a:pt x="2826" y="3515"/>
                  </a:lnTo>
                  <a:lnTo>
                    <a:pt x="3516" y="2826"/>
                  </a:lnTo>
                  <a:lnTo>
                    <a:pt x="4265" y="2200"/>
                  </a:lnTo>
                  <a:lnTo>
                    <a:pt x="5069" y="1644"/>
                  </a:lnTo>
                  <a:lnTo>
                    <a:pt x="5924" y="1160"/>
                  </a:lnTo>
                  <a:lnTo>
                    <a:pt x="6825" y="755"/>
                  </a:lnTo>
                  <a:lnTo>
                    <a:pt x="7768" y="431"/>
                  </a:lnTo>
                  <a:lnTo>
                    <a:pt x="8748" y="195"/>
                  </a:lnTo>
                  <a:lnTo>
                    <a:pt x="9760" y="49"/>
                  </a:lnTo>
                  <a:lnTo>
                    <a:pt x="10800" y="0"/>
                  </a:lnTo>
                  <a:lnTo>
                    <a:pt x="11840" y="49"/>
                  </a:lnTo>
                  <a:lnTo>
                    <a:pt x="12852" y="195"/>
                  </a:lnTo>
                  <a:lnTo>
                    <a:pt x="13831" y="431"/>
                  </a:lnTo>
                  <a:lnTo>
                    <a:pt x="14773" y="755"/>
                  </a:lnTo>
                  <a:lnTo>
                    <a:pt x="15674" y="1160"/>
                  </a:lnTo>
                  <a:lnTo>
                    <a:pt x="16529" y="1644"/>
                  </a:lnTo>
                  <a:lnTo>
                    <a:pt x="17334" y="2200"/>
                  </a:lnTo>
                  <a:lnTo>
                    <a:pt x="18083" y="2826"/>
                  </a:lnTo>
                  <a:lnTo>
                    <a:pt x="18773" y="3515"/>
                  </a:lnTo>
                  <a:lnTo>
                    <a:pt x="19398" y="4264"/>
                  </a:lnTo>
                  <a:lnTo>
                    <a:pt x="19955" y="5069"/>
                  </a:lnTo>
                  <a:lnTo>
                    <a:pt x="20439" y="5924"/>
                  </a:lnTo>
                  <a:lnTo>
                    <a:pt x="20845" y="6825"/>
                  </a:lnTo>
                  <a:lnTo>
                    <a:pt x="21168" y="7767"/>
                  </a:lnTo>
                  <a:lnTo>
                    <a:pt x="21405" y="8747"/>
                  </a:lnTo>
                  <a:lnTo>
                    <a:pt x="21551" y="9759"/>
                  </a:lnTo>
                  <a:lnTo>
                    <a:pt x="21600" y="10799"/>
                  </a:lnTo>
                  <a:lnTo>
                    <a:pt x="21551" y="11839"/>
                  </a:lnTo>
                  <a:lnTo>
                    <a:pt x="21405" y="12852"/>
                  </a:lnTo>
                  <a:lnTo>
                    <a:pt x="21168" y="13831"/>
                  </a:lnTo>
                  <a:lnTo>
                    <a:pt x="20845" y="14774"/>
                  </a:lnTo>
                  <a:lnTo>
                    <a:pt x="20439" y="15675"/>
                  </a:lnTo>
                  <a:lnTo>
                    <a:pt x="19955" y="16530"/>
                  </a:lnTo>
                  <a:lnTo>
                    <a:pt x="19398" y="17335"/>
                  </a:lnTo>
                  <a:lnTo>
                    <a:pt x="18773" y="18084"/>
                  </a:lnTo>
                  <a:lnTo>
                    <a:pt x="18083" y="18774"/>
                  </a:lnTo>
                  <a:lnTo>
                    <a:pt x="17334" y="19399"/>
                  </a:lnTo>
                  <a:lnTo>
                    <a:pt x="16529" y="19956"/>
                  </a:lnTo>
                  <a:lnTo>
                    <a:pt x="15674" y="20439"/>
                  </a:lnTo>
                  <a:lnTo>
                    <a:pt x="14773" y="20845"/>
                  </a:lnTo>
                  <a:lnTo>
                    <a:pt x="13831" y="21169"/>
                  </a:lnTo>
                  <a:lnTo>
                    <a:pt x="12852" y="21405"/>
                  </a:lnTo>
                  <a:lnTo>
                    <a:pt x="11840" y="21551"/>
                  </a:lnTo>
                  <a:lnTo>
                    <a:pt x="10800" y="21600"/>
                  </a:lnTo>
                  <a:lnTo>
                    <a:pt x="9760" y="21551"/>
                  </a:lnTo>
                  <a:lnTo>
                    <a:pt x="8748" y="21405"/>
                  </a:lnTo>
                  <a:lnTo>
                    <a:pt x="7768" y="21169"/>
                  </a:lnTo>
                  <a:lnTo>
                    <a:pt x="6825" y="20845"/>
                  </a:lnTo>
                  <a:lnTo>
                    <a:pt x="5924" y="20439"/>
                  </a:lnTo>
                  <a:lnTo>
                    <a:pt x="5069" y="19956"/>
                  </a:lnTo>
                  <a:lnTo>
                    <a:pt x="4265" y="19399"/>
                  </a:lnTo>
                  <a:lnTo>
                    <a:pt x="3516" y="18774"/>
                  </a:lnTo>
                  <a:lnTo>
                    <a:pt x="2826" y="18084"/>
                  </a:lnTo>
                  <a:lnTo>
                    <a:pt x="2201" y="17335"/>
                  </a:lnTo>
                  <a:lnTo>
                    <a:pt x="1644" y="16530"/>
                  </a:lnTo>
                  <a:lnTo>
                    <a:pt x="1161" y="15675"/>
                  </a:lnTo>
                  <a:lnTo>
                    <a:pt x="755" y="14774"/>
                  </a:lnTo>
                  <a:lnTo>
                    <a:pt x="431" y="13831"/>
                  </a:lnTo>
                  <a:lnTo>
                    <a:pt x="195" y="12852"/>
                  </a:lnTo>
                  <a:lnTo>
                    <a:pt x="49" y="11839"/>
                  </a:lnTo>
                  <a:lnTo>
                    <a:pt x="0" y="10799"/>
                  </a:lnTo>
                  <a:close/>
                </a:path>
              </a:pathLst>
            </a:custGeom>
            <a:noFill/>
            <a:ln cap="flat" cmpd="sng" w="9525">
              <a:solidFill>
                <a:srgbClr val="585858"/>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53" name="Google Shape;153;p9"/>
          <p:cNvSpPr txBox="1"/>
          <p:nvPr/>
        </p:nvSpPr>
        <p:spPr>
          <a:xfrm>
            <a:off x="6965950" y="4140834"/>
            <a:ext cx="480695" cy="172815"/>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0000FF"/>
              </a:buClr>
              <a:buSzPts val="1200"/>
              <a:buFont typeface="Arial"/>
              <a:buNone/>
            </a:pPr>
            <a:r>
              <a:rPr b="0" i="0" lang="en-US" sz="1200" u="none" cap="none" strike="noStrike">
                <a:solidFill>
                  <a:srgbClr val="0000FF"/>
                </a:solidFill>
                <a:latin typeface="Arial"/>
                <a:ea typeface="Arial"/>
                <a:cs typeface="Arial"/>
                <a:sym typeface="Arial"/>
              </a:rPr>
              <a:t>Actual</a:t>
            </a:r>
            <a:endParaRPr/>
          </a:p>
        </p:txBody>
      </p:sp>
      <p:grpSp>
        <p:nvGrpSpPr>
          <p:cNvPr id="154" name="Google Shape;154;p9"/>
          <p:cNvGrpSpPr/>
          <p:nvPr/>
        </p:nvGrpSpPr>
        <p:grpSpPr>
          <a:xfrm>
            <a:off x="8005826" y="3738626"/>
            <a:ext cx="1066801" cy="990538"/>
            <a:chOff x="0" y="0"/>
            <a:chExt cx="1066800" cy="990537"/>
          </a:xfrm>
        </p:grpSpPr>
        <p:sp>
          <p:nvSpPr>
            <p:cNvPr id="155" name="Google Shape;155;p9"/>
            <p:cNvSpPr/>
            <p:nvPr/>
          </p:nvSpPr>
          <p:spPr>
            <a:xfrm>
              <a:off x="0" y="0"/>
              <a:ext cx="1066800" cy="990537"/>
            </a:xfrm>
            <a:custGeom>
              <a:rect b="b" l="l" r="r" t="t"/>
              <a:pathLst>
                <a:path extrusionOk="0" h="21600" w="21600">
                  <a:moveTo>
                    <a:pt x="10800" y="0"/>
                  </a:moveTo>
                  <a:lnTo>
                    <a:pt x="9817" y="44"/>
                  </a:lnTo>
                  <a:lnTo>
                    <a:pt x="8858" y="174"/>
                  </a:lnTo>
                  <a:lnTo>
                    <a:pt x="7929" y="386"/>
                  </a:lnTo>
                  <a:lnTo>
                    <a:pt x="7031" y="676"/>
                  </a:lnTo>
                  <a:lnTo>
                    <a:pt x="6170" y="1040"/>
                  </a:lnTo>
                  <a:lnTo>
                    <a:pt x="5349" y="1474"/>
                  </a:lnTo>
                  <a:lnTo>
                    <a:pt x="4571" y="1976"/>
                  </a:lnTo>
                  <a:lnTo>
                    <a:pt x="3841" y="2540"/>
                  </a:lnTo>
                  <a:lnTo>
                    <a:pt x="3163" y="3163"/>
                  </a:lnTo>
                  <a:lnTo>
                    <a:pt x="2540" y="3841"/>
                  </a:lnTo>
                  <a:lnTo>
                    <a:pt x="1976" y="4571"/>
                  </a:lnTo>
                  <a:lnTo>
                    <a:pt x="1474" y="5348"/>
                  </a:lnTo>
                  <a:lnTo>
                    <a:pt x="1040" y="6170"/>
                  </a:lnTo>
                  <a:lnTo>
                    <a:pt x="676" y="7031"/>
                  </a:lnTo>
                  <a:lnTo>
                    <a:pt x="386" y="7928"/>
                  </a:lnTo>
                  <a:lnTo>
                    <a:pt x="174" y="8858"/>
                  </a:lnTo>
                  <a:lnTo>
                    <a:pt x="44" y="9816"/>
                  </a:lnTo>
                  <a:lnTo>
                    <a:pt x="0" y="10799"/>
                  </a:lnTo>
                  <a:lnTo>
                    <a:pt x="44" y="11782"/>
                  </a:lnTo>
                  <a:lnTo>
                    <a:pt x="174" y="12741"/>
                  </a:lnTo>
                  <a:lnTo>
                    <a:pt x="386" y="13671"/>
                  </a:lnTo>
                  <a:lnTo>
                    <a:pt x="676" y="14568"/>
                  </a:lnTo>
                  <a:lnTo>
                    <a:pt x="1040" y="15429"/>
                  </a:lnTo>
                  <a:lnTo>
                    <a:pt x="1474" y="16251"/>
                  </a:lnTo>
                  <a:lnTo>
                    <a:pt x="1976" y="17028"/>
                  </a:lnTo>
                  <a:lnTo>
                    <a:pt x="2540" y="17758"/>
                  </a:lnTo>
                  <a:lnTo>
                    <a:pt x="3163" y="18437"/>
                  </a:lnTo>
                  <a:lnTo>
                    <a:pt x="3841" y="19060"/>
                  </a:lnTo>
                  <a:lnTo>
                    <a:pt x="4571" y="19624"/>
                  </a:lnTo>
                  <a:lnTo>
                    <a:pt x="5349" y="20125"/>
                  </a:lnTo>
                  <a:lnTo>
                    <a:pt x="6170" y="20560"/>
                  </a:lnTo>
                  <a:lnTo>
                    <a:pt x="7031" y="20924"/>
                  </a:lnTo>
                  <a:lnTo>
                    <a:pt x="7929" y="21214"/>
                  </a:lnTo>
                  <a:lnTo>
                    <a:pt x="8858" y="21426"/>
                  </a:lnTo>
                  <a:lnTo>
                    <a:pt x="9817" y="21556"/>
                  </a:lnTo>
                  <a:lnTo>
                    <a:pt x="10800" y="21600"/>
                  </a:lnTo>
                  <a:lnTo>
                    <a:pt x="11783" y="21556"/>
                  </a:lnTo>
                  <a:lnTo>
                    <a:pt x="12741" y="21426"/>
                  </a:lnTo>
                  <a:lnTo>
                    <a:pt x="13671" y="21214"/>
                  </a:lnTo>
                  <a:lnTo>
                    <a:pt x="14568" y="20924"/>
                  </a:lnTo>
                  <a:lnTo>
                    <a:pt x="15429" y="20560"/>
                  </a:lnTo>
                  <a:lnTo>
                    <a:pt x="16250" y="20125"/>
                  </a:lnTo>
                  <a:lnTo>
                    <a:pt x="17028" y="19624"/>
                  </a:lnTo>
                  <a:lnTo>
                    <a:pt x="17758" y="19060"/>
                  </a:lnTo>
                  <a:lnTo>
                    <a:pt x="18436" y="18437"/>
                  </a:lnTo>
                  <a:lnTo>
                    <a:pt x="19059" y="17758"/>
                  </a:lnTo>
                  <a:lnTo>
                    <a:pt x="19624" y="17028"/>
                  </a:lnTo>
                  <a:lnTo>
                    <a:pt x="20125" y="16251"/>
                  </a:lnTo>
                  <a:lnTo>
                    <a:pt x="20560" y="15429"/>
                  </a:lnTo>
                  <a:lnTo>
                    <a:pt x="20924" y="14568"/>
                  </a:lnTo>
                  <a:lnTo>
                    <a:pt x="21214" y="13671"/>
                  </a:lnTo>
                  <a:lnTo>
                    <a:pt x="21426" y="12741"/>
                  </a:lnTo>
                  <a:lnTo>
                    <a:pt x="21556" y="11782"/>
                  </a:lnTo>
                  <a:lnTo>
                    <a:pt x="21600" y="10799"/>
                  </a:lnTo>
                  <a:lnTo>
                    <a:pt x="21556" y="9816"/>
                  </a:lnTo>
                  <a:lnTo>
                    <a:pt x="21426" y="8858"/>
                  </a:lnTo>
                  <a:lnTo>
                    <a:pt x="21214" y="7928"/>
                  </a:lnTo>
                  <a:lnTo>
                    <a:pt x="20924" y="7031"/>
                  </a:lnTo>
                  <a:lnTo>
                    <a:pt x="20560" y="6170"/>
                  </a:lnTo>
                  <a:lnTo>
                    <a:pt x="20125" y="5348"/>
                  </a:lnTo>
                  <a:lnTo>
                    <a:pt x="19624" y="4571"/>
                  </a:lnTo>
                  <a:lnTo>
                    <a:pt x="19059" y="3841"/>
                  </a:lnTo>
                  <a:lnTo>
                    <a:pt x="18436" y="3163"/>
                  </a:lnTo>
                  <a:lnTo>
                    <a:pt x="17758" y="2540"/>
                  </a:lnTo>
                  <a:lnTo>
                    <a:pt x="17028" y="1976"/>
                  </a:lnTo>
                  <a:lnTo>
                    <a:pt x="16250" y="1474"/>
                  </a:lnTo>
                  <a:lnTo>
                    <a:pt x="15429" y="1040"/>
                  </a:lnTo>
                  <a:lnTo>
                    <a:pt x="14568" y="676"/>
                  </a:lnTo>
                  <a:lnTo>
                    <a:pt x="13671" y="386"/>
                  </a:lnTo>
                  <a:lnTo>
                    <a:pt x="12741" y="174"/>
                  </a:lnTo>
                  <a:lnTo>
                    <a:pt x="11783" y="44"/>
                  </a:lnTo>
                  <a:lnTo>
                    <a:pt x="10800" y="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6" name="Google Shape;156;p9"/>
            <p:cNvSpPr/>
            <p:nvPr/>
          </p:nvSpPr>
          <p:spPr>
            <a:xfrm>
              <a:off x="0" y="0"/>
              <a:ext cx="1066800" cy="990537"/>
            </a:xfrm>
            <a:custGeom>
              <a:rect b="b" l="l" r="r" t="t"/>
              <a:pathLst>
                <a:path extrusionOk="0" h="21600" w="21600">
                  <a:moveTo>
                    <a:pt x="0" y="10799"/>
                  </a:moveTo>
                  <a:lnTo>
                    <a:pt x="44" y="9816"/>
                  </a:lnTo>
                  <a:lnTo>
                    <a:pt x="174" y="8858"/>
                  </a:lnTo>
                  <a:lnTo>
                    <a:pt x="386" y="7928"/>
                  </a:lnTo>
                  <a:lnTo>
                    <a:pt x="676" y="7031"/>
                  </a:lnTo>
                  <a:lnTo>
                    <a:pt x="1040" y="6170"/>
                  </a:lnTo>
                  <a:lnTo>
                    <a:pt x="1474" y="5348"/>
                  </a:lnTo>
                  <a:lnTo>
                    <a:pt x="1976" y="4571"/>
                  </a:lnTo>
                  <a:lnTo>
                    <a:pt x="2540" y="3841"/>
                  </a:lnTo>
                  <a:lnTo>
                    <a:pt x="3163" y="3163"/>
                  </a:lnTo>
                  <a:lnTo>
                    <a:pt x="3841" y="2540"/>
                  </a:lnTo>
                  <a:lnTo>
                    <a:pt x="4571" y="1976"/>
                  </a:lnTo>
                  <a:lnTo>
                    <a:pt x="5349" y="1474"/>
                  </a:lnTo>
                  <a:lnTo>
                    <a:pt x="6170" y="1040"/>
                  </a:lnTo>
                  <a:lnTo>
                    <a:pt x="7031" y="676"/>
                  </a:lnTo>
                  <a:lnTo>
                    <a:pt x="7929" y="386"/>
                  </a:lnTo>
                  <a:lnTo>
                    <a:pt x="8858" y="174"/>
                  </a:lnTo>
                  <a:lnTo>
                    <a:pt x="9817" y="44"/>
                  </a:lnTo>
                  <a:lnTo>
                    <a:pt x="10800" y="0"/>
                  </a:lnTo>
                  <a:lnTo>
                    <a:pt x="11783" y="44"/>
                  </a:lnTo>
                  <a:lnTo>
                    <a:pt x="12741" y="174"/>
                  </a:lnTo>
                  <a:lnTo>
                    <a:pt x="13671" y="386"/>
                  </a:lnTo>
                  <a:lnTo>
                    <a:pt x="14568" y="676"/>
                  </a:lnTo>
                  <a:lnTo>
                    <a:pt x="15429" y="1040"/>
                  </a:lnTo>
                  <a:lnTo>
                    <a:pt x="16250" y="1474"/>
                  </a:lnTo>
                  <a:lnTo>
                    <a:pt x="17028" y="1976"/>
                  </a:lnTo>
                  <a:lnTo>
                    <a:pt x="17758" y="2540"/>
                  </a:lnTo>
                  <a:lnTo>
                    <a:pt x="18436" y="3163"/>
                  </a:lnTo>
                  <a:lnTo>
                    <a:pt x="19059" y="3841"/>
                  </a:lnTo>
                  <a:lnTo>
                    <a:pt x="19624" y="4571"/>
                  </a:lnTo>
                  <a:lnTo>
                    <a:pt x="20125" y="5348"/>
                  </a:lnTo>
                  <a:lnTo>
                    <a:pt x="20560" y="6170"/>
                  </a:lnTo>
                  <a:lnTo>
                    <a:pt x="20924" y="7031"/>
                  </a:lnTo>
                  <a:lnTo>
                    <a:pt x="21214" y="7928"/>
                  </a:lnTo>
                  <a:lnTo>
                    <a:pt x="21426" y="8858"/>
                  </a:lnTo>
                  <a:lnTo>
                    <a:pt x="21556" y="9816"/>
                  </a:lnTo>
                  <a:lnTo>
                    <a:pt x="21600" y="10799"/>
                  </a:lnTo>
                  <a:lnTo>
                    <a:pt x="21556" y="11782"/>
                  </a:lnTo>
                  <a:lnTo>
                    <a:pt x="21426" y="12741"/>
                  </a:lnTo>
                  <a:lnTo>
                    <a:pt x="21214" y="13671"/>
                  </a:lnTo>
                  <a:lnTo>
                    <a:pt x="20924" y="14568"/>
                  </a:lnTo>
                  <a:lnTo>
                    <a:pt x="20560" y="15429"/>
                  </a:lnTo>
                  <a:lnTo>
                    <a:pt x="20125" y="16251"/>
                  </a:lnTo>
                  <a:lnTo>
                    <a:pt x="19624" y="17028"/>
                  </a:lnTo>
                  <a:lnTo>
                    <a:pt x="19059" y="17758"/>
                  </a:lnTo>
                  <a:lnTo>
                    <a:pt x="18436" y="18437"/>
                  </a:lnTo>
                  <a:lnTo>
                    <a:pt x="17758" y="19060"/>
                  </a:lnTo>
                  <a:lnTo>
                    <a:pt x="17028" y="19624"/>
                  </a:lnTo>
                  <a:lnTo>
                    <a:pt x="16250" y="20125"/>
                  </a:lnTo>
                  <a:lnTo>
                    <a:pt x="15429" y="20560"/>
                  </a:lnTo>
                  <a:lnTo>
                    <a:pt x="14568" y="20924"/>
                  </a:lnTo>
                  <a:lnTo>
                    <a:pt x="13671" y="21214"/>
                  </a:lnTo>
                  <a:lnTo>
                    <a:pt x="12741" y="21426"/>
                  </a:lnTo>
                  <a:lnTo>
                    <a:pt x="11783" y="21556"/>
                  </a:lnTo>
                  <a:lnTo>
                    <a:pt x="10800" y="21600"/>
                  </a:lnTo>
                  <a:lnTo>
                    <a:pt x="9817" y="21556"/>
                  </a:lnTo>
                  <a:lnTo>
                    <a:pt x="8858" y="21426"/>
                  </a:lnTo>
                  <a:lnTo>
                    <a:pt x="7929" y="21214"/>
                  </a:lnTo>
                  <a:lnTo>
                    <a:pt x="7031" y="20924"/>
                  </a:lnTo>
                  <a:lnTo>
                    <a:pt x="6170" y="20560"/>
                  </a:lnTo>
                  <a:lnTo>
                    <a:pt x="5349" y="20125"/>
                  </a:lnTo>
                  <a:lnTo>
                    <a:pt x="4571" y="19624"/>
                  </a:lnTo>
                  <a:lnTo>
                    <a:pt x="3841" y="19060"/>
                  </a:lnTo>
                  <a:lnTo>
                    <a:pt x="3163" y="18437"/>
                  </a:lnTo>
                  <a:lnTo>
                    <a:pt x="2540" y="17758"/>
                  </a:lnTo>
                  <a:lnTo>
                    <a:pt x="1976" y="17028"/>
                  </a:lnTo>
                  <a:lnTo>
                    <a:pt x="1474" y="16251"/>
                  </a:lnTo>
                  <a:lnTo>
                    <a:pt x="1040" y="15429"/>
                  </a:lnTo>
                  <a:lnTo>
                    <a:pt x="676" y="14568"/>
                  </a:lnTo>
                  <a:lnTo>
                    <a:pt x="386" y="13671"/>
                  </a:lnTo>
                  <a:lnTo>
                    <a:pt x="174" y="12741"/>
                  </a:lnTo>
                  <a:lnTo>
                    <a:pt x="44" y="11782"/>
                  </a:lnTo>
                  <a:lnTo>
                    <a:pt x="0" y="10799"/>
                  </a:lnTo>
                  <a:close/>
                </a:path>
              </a:pathLst>
            </a:custGeom>
            <a:noFill/>
            <a:ln cap="flat" cmpd="sng" w="9525">
              <a:solidFill>
                <a:srgbClr val="585858"/>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57" name="Google Shape;157;p9"/>
          <p:cNvSpPr txBox="1"/>
          <p:nvPr/>
        </p:nvSpPr>
        <p:spPr>
          <a:xfrm>
            <a:off x="8244585" y="4168140"/>
            <a:ext cx="542926" cy="127001"/>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FF0000"/>
              </a:buClr>
              <a:buSzPts val="900"/>
              <a:buFont typeface="Arial"/>
              <a:buNone/>
            </a:pPr>
            <a:r>
              <a:rPr b="1" i="0" lang="en-US" sz="900" u="none" cap="none" strike="noStrike">
                <a:solidFill>
                  <a:srgbClr val="FF0000"/>
                </a:solidFill>
                <a:latin typeface="Arial"/>
                <a:ea typeface="Arial"/>
                <a:cs typeface="Arial"/>
                <a:sym typeface="Arial"/>
              </a:rPr>
              <a:t>Predicted</a:t>
            </a:r>
            <a:endParaRPr/>
          </a:p>
        </p:txBody>
      </p:sp>
      <p:grpSp>
        <p:nvGrpSpPr>
          <p:cNvPr id="158" name="Google Shape;158;p9"/>
          <p:cNvGrpSpPr/>
          <p:nvPr/>
        </p:nvGrpSpPr>
        <p:grpSpPr>
          <a:xfrm>
            <a:off x="6481826" y="1757425"/>
            <a:ext cx="533401" cy="1427991"/>
            <a:chOff x="0" y="0"/>
            <a:chExt cx="533400" cy="1427989"/>
          </a:xfrm>
        </p:grpSpPr>
        <p:sp>
          <p:nvSpPr>
            <p:cNvPr id="159" name="Google Shape;159;p9"/>
            <p:cNvSpPr/>
            <p:nvPr/>
          </p:nvSpPr>
          <p:spPr>
            <a:xfrm>
              <a:off x="0" y="623823"/>
              <a:ext cx="533400" cy="804166"/>
            </a:xfrm>
            <a:custGeom>
              <a:rect b="b" l="l" r="r" t="t"/>
              <a:pathLst>
                <a:path extrusionOk="0" h="21600" w="21600">
                  <a:moveTo>
                    <a:pt x="0" y="0"/>
                  </a:moveTo>
                  <a:lnTo>
                    <a:pt x="0" y="3582"/>
                  </a:lnTo>
                  <a:lnTo>
                    <a:pt x="77" y="5002"/>
                  </a:lnTo>
                  <a:lnTo>
                    <a:pt x="305" y="6394"/>
                  </a:lnTo>
                  <a:lnTo>
                    <a:pt x="677" y="7753"/>
                  </a:lnTo>
                  <a:lnTo>
                    <a:pt x="1190" y="9072"/>
                  </a:lnTo>
                  <a:lnTo>
                    <a:pt x="1836" y="10346"/>
                  </a:lnTo>
                  <a:lnTo>
                    <a:pt x="2610" y="11570"/>
                  </a:lnTo>
                  <a:lnTo>
                    <a:pt x="3508" y="12737"/>
                  </a:lnTo>
                  <a:lnTo>
                    <a:pt x="4522" y="13843"/>
                  </a:lnTo>
                  <a:lnTo>
                    <a:pt x="5649" y="14882"/>
                  </a:lnTo>
                  <a:lnTo>
                    <a:pt x="6882" y="15848"/>
                  </a:lnTo>
                  <a:lnTo>
                    <a:pt x="8215" y="16737"/>
                  </a:lnTo>
                  <a:lnTo>
                    <a:pt x="9644" y="17541"/>
                  </a:lnTo>
                  <a:lnTo>
                    <a:pt x="11162" y="18256"/>
                  </a:lnTo>
                  <a:lnTo>
                    <a:pt x="12765" y="18876"/>
                  </a:lnTo>
                  <a:lnTo>
                    <a:pt x="14446" y="19395"/>
                  </a:lnTo>
                  <a:lnTo>
                    <a:pt x="16200" y="19809"/>
                  </a:lnTo>
                  <a:lnTo>
                    <a:pt x="16200" y="21600"/>
                  </a:lnTo>
                  <a:lnTo>
                    <a:pt x="21600" y="18550"/>
                  </a:lnTo>
                  <a:lnTo>
                    <a:pt x="16200" y="14436"/>
                  </a:lnTo>
                  <a:lnTo>
                    <a:pt x="16200" y="16227"/>
                  </a:lnTo>
                  <a:lnTo>
                    <a:pt x="14446" y="15814"/>
                  </a:lnTo>
                  <a:lnTo>
                    <a:pt x="12765" y="15294"/>
                  </a:lnTo>
                  <a:lnTo>
                    <a:pt x="11162" y="14674"/>
                  </a:lnTo>
                  <a:lnTo>
                    <a:pt x="9644" y="13959"/>
                  </a:lnTo>
                  <a:lnTo>
                    <a:pt x="8215" y="13155"/>
                  </a:lnTo>
                  <a:lnTo>
                    <a:pt x="6882" y="12267"/>
                  </a:lnTo>
                  <a:lnTo>
                    <a:pt x="5649" y="11300"/>
                  </a:lnTo>
                  <a:lnTo>
                    <a:pt x="4522" y="10261"/>
                  </a:lnTo>
                  <a:lnTo>
                    <a:pt x="3508" y="9155"/>
                  </a:lnTo>
                  <a:lnTo>
                    <a:pt x="2610" y="7988"/>
                  </a:lnTo>
                  <a:lnTo>
                    <a:pt x="1836" y="6764"/>
                  </a:lnTo>
                  <a:lnTo>
                    <a:pt x="1190" y="5490"/>
                  </a:lnTo>
                  <a:lnTo>
                    <a:pt x="677" y="4171"/>
                  </a:lnTo>
                  <a:lnTo>
                    <a:pt x="305" y="2813"/>
                  </a:lnTo>
                  <a:lnTo>
                    <a:pt x="77" y="1420"/>
                  </a:lnTo>
                  <a:lnTo>
                    <a:pt x="0" y="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0" name="Google Shape;160;p9"/>
            <p:cNvSpPr/>
            <p:nvPr/>
          </p:nvSpPr>
          <p:spPr>
            <a:xfrm>
              <a:off x="128" y="0"/>
              <a:ext cx="533271" cy="690499"/>
            </a:xfrm>
            <a:custGeom>
              <a:rect b="b" l="l" r="r" t="t"/>
              <a:pathLst>
                <a:path extrusionOk="0" h="21600" w="21600">
                  <a:moveTo>
                    <a:pt x="21600" y="0"/>
                  </a:moveTo>
                  <a:lnTo>
                    <a:pt x="19866" y="62"/>
                  </a:lnTo>
                  <a:lnTo>
                    <a:pt x="17536" y="347"/>
                  </a:lnTo>
                  <a:lnTo>
                    <a:pt x="15835" y="703"/>
                  </a:lnTo>
                  <a:lnTo>
                    <a:pt x="14194" y="1176"/>
                  </a:lnTo>
                  <a:lnTo>
                    <a:pt x="12617" y="1759"/>
                  </a:lnTo>
                  <a:lnTo>
                    <a:pt x="11109" y="2448"/>
                  </a:lnTo>
                  <a:lnTo>
                    <a:pt x="9674" y="3235"/>
                  </a:lnTo>
                  <a:lnTo>
                    <a:pt x="8319" y="4116"/>
                  </a:lnTo>
                  <a:lnTo>
                    <a:pt x="7048" y="5086"/>
                  </a:lnTo>
                  <a:lnTo>
                    <a:pt x="5865" y="6138"/>
                  </a:lnTo>
                  <a:lnTo>
                    <a:pt x="4776" y="7268"/>
                  </a:lnTo>
                  <a:lnTo>
                    <a:pt x="3785" y="8470"/>
                  </a:lnTo>
                  <a:lnTo>
                    <a:pt x="2898" y="9737"/>
                  </a:lnTo>
                  <a:lnTo>
                    <a:pt x="2119" y="11066"/>
                  </a:lnTo>
                  <a:lnTo>
                    <a:pt x="1454" y="12449"/>
                  </a:lnTo>
                  <a:lnTo>
                    <a:pt x="907" y="13882"/>
                  </a:lnTo>
                  <a:lnTo>
                    <a:pt x="483" y="15360"/>
                  </a:lnTo>
                  <a:lnTo>
                    <a:pt x="187" y="16876"/>
                  </a:lnTo>
                  <a:lnTo>
                    <a:pt x="25" y="18425"/>
                  </a:lnTo>
                  <a:lnTo>
                    <a:pt x="0" y="20001"/>
                  </a:lnTo>
                  <a:lnTo>
                    <a:pt x="118" y="21600"/>
                  </a:lnTo>
                  <a:lnTo>
                    <a:pt x="388" y="19970"/>
                  </a:lnTo>
                  <a:lnTo>
                    <a:pt x="802" y="18391"/>
                  </a:lnTo>
                  <a:lnTo>
                    <a:pt x="1352" y="16866"/>
                  </a:lnTo>
                  <a:lnTo>
                    <a:pt x="2032" y="15401"/>
                  </a:lnTo>
                  <a:lnTo>
                    <a:pt x="2837" y="14002"/>
                  </a:lnTo>
                  <a:lnTo>
                    <a:pt x="3758" y="12674"/>
                  </a:lnTo>
                  <a:lnTo>
                    <a:pt x="4790" y="11422"/>
                  </a:lnTo>
                  <a:lnTo>
                    <a:pt x="5927" y="10251"/>
                  </a:lnTo>
                  <a:lnTo>
                    <a:pt x="7161" y="9167"/>
                  </a:lnTo>
                  <a:lnTo>
                    <a:pt x="8487" y="8175"/>
                  </a:lnTo>
                  <a:lnTo>
                    <a:pt x="9897" y="7279"/>
                  </a:lnTo>
                  <a:lnTo>
                    <a:pt x="11386" y="6486"/>
                  </a:lnTo>
                  <a:lnTo>
                    <a:pt x="12947" y="5801"/>
                  </a:lnTo>
                  <a:lnTo>
                    <a:pt x="14573" y="5228"/>
                  </a:lnTo>
                  <a:lnTo>
                    <a:pt x="16258" y="4774"/>
                  </a:lnTo>
                  <a:lnTo>
                    <a:pt x="17995" y="4443"/>
                  </a:lnTo>
                  <a:lnTo>
                    <a:pt x="19778" y="4240"/>
                  </a:lnTo>
                  <a:lnTo>
                    <a:pt x="21600" y="4171"/>
                  </a:lnTo>
                  <a:lnTo>
                    <a:pt x="21600" y="0"/>
                  </a:lnTo>
                  <a:close/>
                </a:path>
              </a:pathLst>
            </a:custGeom>
            <a:solidFill>
              <a:srgbClr val="BEBEB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1" name="Google Shape;161;p9"/>
            <p:cNvSpPr/>
            <p:nvPr/>
          </p:nvSpPr>
          <p:spPr>
            <a:xfrm>
              <a:off x="0" y="0"/>
              <a:ext cx="533400" cy="1427989"/>
            </a:xfrm>
            <a:custGeom>
              <a:rect b="b" l="l" r="r" t="t"/>
              <a:pathLst>
                <a:path extrusionOk="0" h="21600" w="21600">
                  <a:moveTo>
                    <a:pt x="0" y="9436"/>
                  </a:moveTo>
                  <a:lnTo>
                    <a:pt x="77" y="10236"/>
                  </a:lnTo>
                  <a:lnTo>
                    <a:pt x="305" y="11020"/>
                  </a:lnTo>
                  <a:lnTo>
                    <a:pt x="677" y="11785"/>
                  </a:lnTo>
                  <a:lnTo>
                    <a:pt x="1190" y="12528"/>
                  </a:lnTo>
                  <a:lnTo>
                    <a:pt x="1836" y="13245"/>
                  </a:lnTo>
                  <a:lnTo>
                    <a:pt x="2610" y="13934"/>
                  </a:lnTo>
                  <a:lnTo>
                    <a:pt x="3508" y="14592"/>
                  </a:lnTo>
                  <a:lnTo>
                    <a:pt x="4522" y="15215"/>
                  </a:lnTo>
                  <a:lnTo>
                    <a:pt x="5649" y="15800"/>
                  </a:lnTo>
                  <a:lnTo>
                    <a:pt x="6882" y="16344"/>
                  </a:lnTo>
                  <a:lnTo>
                    <a:pt x="8215" y="16844"/>
                  </a:lnTo>
                  <a:lnTo>
                    <a:pt x="9644" y="17297"/>
                  </a:lnTo>
                  <a:lnTo>
                    <a:pt x="11162" y="17700"/>
                  </a:lnTo>
                  <a:lnTo>
                    <a:pt x="12765" y="18049"/>
                  </a:lnTo>
                  <a:lnTo>
                    <a:pt x="14446" y="18341"/>
                  </a:lnTo>
                  <a:lnTo>
                    <a:pt x="16200" y="18574"/>
                  </a:lnTo>
                  <a:lnTo>
                    <a:pt x="16200" y="17566"/>
                  </a:lnTo>
                  <a:lnTo>
                    <a:pt x="21600" y="19883"/>
                  </a:lnTo>
                  <a:lnTo>
                    <a:pt x="16200" y="21600"/>
                  </a:lnTo>
                  <a:lnTo>
                    <a:pt x="16200" y="20591"/>
                  </a:lnTo>
                  <a:lnTo>
                    <a:pt x="14446" y="20359"/>
                  </a:lnTo>
                  <a:lnTo>
                    <a:pt x="12765" y="20066"/>
                  </a:lnTo>
                  <a:lnTo>
                    <a:pt x="11162" y="19717"/>
                  </a:lnTo>
                  <a:lnTo>
                    <a:pt x="9644" y="19314"/>
                  </a:lnTo>
                  <a:lnTo>
                    <a:pt x="8215" y="18861"/>
                  </a:lnTo>
                  <a:lnTo>
                    <a:pt x="6882" y="18361"/>
                  </a:lnTo>
                  <a:lnTo>
                    <a:pt x="5649" y="17817"/>
                  </a:lnTo>
                  <a:lnTo>
                    <a:pt x="4522" y="17232"/>
                  </a:lnTo>
                  <a:lnTo>
                    <a:pt x="3508" y="16609"/>
                  </a:lnTo>
                  <a:lnTo>
                    <a:pt x="2610" y="15951"/>
                  </a:lnTo>
                  <a:lnTo>
                    <a:pt x="1836" y="15262"/>
                  </a:lnTo>
                  <a:lnTo>
                    <a:pt x="1190" y="14545"/>
                  </a:lnTo>
                  <a:lnTo>
                    <a:pt x="677" y="13802"/>
                  </a:lnTo>
                  <a:lnTo>
                    <a:pt x="305" y="13037"/>
                  </a:lnTo>
                  <a:lnTo>
                    <a:pt x="77" y="12253"/>
                  </a:lnTo>
                  <a:lnTo>
                    <a:pt x="0" y="11453"/>
                  </a:lnTo>
                  <a:lnTo>
                    <a:pt x="0" y="9436"/>
                  </a:lnTo>
                  <a:lnTo>
                    <a:pt x="72" y="8662"/>
                  </a:lnTo>
                  <a:lnTo>
                    <a:pt x="283" y="7905"/>
                  </a:lnTo>
                  <a:lnTo>
                    <a:pt x="628" y="7168"/>
                  </a:lnTo>
                  <a:lnTo>
                    <a:pt x="1101" y="6453"/>
                  </a:lnTo>
                  <a:lnTo>
                    <a:pt x="1697" y="5763"/>
                  </a:lnTo>
                  <a:lnTo>
                    <a:pt x="2411" y="5100"/>
                  </a:lnTo>
                  <a:lnTo>
                    <a:pt x="3236" y="4465"/>
                  </a:lnTo>
                  <a:lnTo>
                    <a:pt x="4167" y="3863"/>
                  </a:lnTo>
                  <a:lnTo>
                    <a:pt x="5199" y="3295"/>
                  </a:lnTo>
                  <a:lnTo>
                    <a:pt x="6326" y="2764"/>
                  </a:lnTo>
                  <a:lnTo>
                    <a:pt x="7542" y="2271"/>
                  </a:lnTo>
                  <a:lnTo>
                    <a:pt x="8842" y="1821"/>
                  </a:lnTo>
                  <a:lnTo>
                    <a:pt x="10221" y="1414"/>
                  </a:lnTo>
                  <a:lnTo>
                    <a:pt x="11673" y="1053"/>
                  </a:lnTo>
                  <a:lnTo>
                    <a:pt x="13191" y="741"/>
                  </a:lnTo>
                  <a:lnTo>
                    <a:pt x="14772" y="481"/>
                  </a:lnTo>
                  <a:lnTo>
                    <a:pt x="16409" y="274"/>
                  </a:lnTo>
                  <a:lnTo>
                    <a:pt x="18096" y="123"/>
                  </a:lnTo>
                  <a:lnTo>
                    <a:pt x="19828" y="31"/>
                  </a:lnTo>
                  <a:lnTo>
                    <a:pt x="21600" y="0"/>
                  </a:lnTo>
                  <a:lnTo>
                    <a:pt x="21600" y="2017"/>
                  </a:lnTo>
                  <a:lnTo>
                    <a:pt x="19778" y="2050"/>
                  </a:lnTo>
                  <a:lnTo>
                    <a:pt x="17996" y="2148"/>
                  </a:lnTo>
                  <a:lnTo>
                    <a:pt x="16259" y="2308"/>
                  </a:lnTo>
                  <a:lnTo>
                    <a:pt x="14574" y="2528"/>
                  </a:lnTo>
                  <a:lnTo>
                    <a:pt x="12949" y="2805"/>
                  </a:lnTo>
                  <a:lnTo>
                    <a:pt x="11389" y="3136"/>
                  </a:lnTo>
                  <a:lnTo>
                    <a:pt x="9900" y="3520"/>
                  </a:lnTo>
                  <a:lnTo>
                    <a:pt x="8490" y="3953"/>
                  </a:lnTo>
                  <a:lnTo>
                    <a:pt x="7165" y="4433"/>
                  </a:lnTo>
                  <a:lnTo>
                    <a:pt x="5931" y="4957"/>
                  </a:lnTo>
                  <a:lnTo>
                    <a:pt x="4794" y="5523"/>
                  </a:lnTo>
                  <a:lnTo>
                    <a:pt x="3762" y="6129"/>
                  </a:lnTo>
                  <a:lnTo>
                    <a:pt x="2841" y="6771"/>
                  </a:lnTo>
                  <a:lnTo>
                    <a:pt x="2037" y="7447"/>
                  </a:lnTo>
                  <a:lnTo>
                    <a:pt x="1357" y="8155"/>
                  </a:lnTo>
                  <a:lnTo>
                    <a:pt x="807" y="8893"/>
                  </a:lnTo>
                  <a:lnTo>
                    <a:pt x="393" y="9657"/>
                  </a:lnTo>
                  <a:lnTo>
                    <a:pt x="123" y="10445"/>
                  </a:lnTo>
                </a:path>
              </a:pathLst>
            </a:custGeom>
            <a:noFill/>
            <a:ln cap="flat" cmpd="sng" w="9525">
              <a:solidFill>
                <a:srgbClr val="585858"/>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162" name="Google Shape;162;p9"/>
          <p:cNvGrpSpPr/>
          <p:nvPr/>
        </p:nvGrpSpPr>
        <p:grpSpPr>
          <a:xfrm>
            <a:off x="7701026" y="2290826"/>
            <a:ext cx="381001" cy="228601"/>
            <a:chOff x="0" y="0"/>
            <a:chExt cx="381000" cy="228600"/>
          </a:xfrm>
        </p:grpSpPr>
        <p:sp>
          <p:nvSpPr>
            <p:cNvPr id="163" name="Google Shape;163;p9"/>
            <p:cNvSpPr/>
            <p:nvPr/>
          </p:nvSpPr>
          <p:spPr>
            <a:xfrm>
              <a:off x="0" y="0"/>
              <a:ext cx="381000" cy="228600"/>
            </a:xfrm>
            <a:custGeom>
              <a:rect b="b" l="l" r="r" t="t"/>
              <a:pathLst>
                <a:path extrusionOk="0" h="21600" w="21600">
                  <a:moveTo>
                    <a:pt x="10800" y="0"/>
                  </a:moveTo>
                  <a:lnTo>
                    <a:pt x="0" y="10800"/>
                  </a:lnTo>
                  <a:lnTo>
                    <a:pt x="5400" y="10800"/>
                  </a:lnTo>
                  <a:lnTo>
                    <a:pt x="5400" y="21600"/>
                  </a:lnTo>
                  <a:lnTo>
                    <a:pt x="16200" y="21600"/>
                  </a:lnTo>
                  <a:lnTo>
                    <a:pt x="16200" y="10800"/>
                  </a:lnTo>
                  <a:lnTo>
                    <a:pt x="21600" y="10800"/>
                  </a:lnTo>
                  <a:lnTo>
                    <a:pt x="10800" y="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4" name="Google Shape;164;p9"/>
            <p:cNvSpPr/>
            <p:nvPr/>
          </p:nvSpPr>
          <p:spPr>
            <a:xfrm>
              <a:off x="0" y="0"/>
              <a:ext cx="381000" cy="228600"/>
            </a:xfrm>
            <a:custGeom>
              <a:rect b="b" l="l" r="r" t="t"/>
              <a:pathLst>
                <a:path extrusionOk="0" h="21600" w="21600">
                  <a:moveTo>
                    <a:pt x="0" y="10800"/>
                  </a:moveTo>
                  <a:lnTo>
                    <a:pt x="10800" y="0"/>
                  </a:lnTo>
                  <a:lnTo>
                    <a:pt x="21600" y="10800"/>
                  </a:lnTo>
                  <a:lnTo>
                    <a:pt x="16200" y="10800"/>
                  </a:lnTo>
                  <a:lnTo>
                    <a:pt x="16200" y="21600"/>
                  </a:lnTo>
                  <a:lnTo>
                    <a:pt x="5400" y="21600"/>
                  </a:lnTo>
                  <a:lnTo>
                    <a:pt x="5400" y="10800"/>
                  </a:lnTo>
                  <a:lnTo>
                    <a:pt x="0" y="10800"/>
                  </a:lnTo>
                  <a:close/>
                </a:path>
              </a:pathLst>
            </a:custGeom>
            <a:noFill/>
            <a:ln cap="flat" cmpd="sng" w="9525">
              <a:solidFill>
                <a:srgbClr val="585858"/>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165" name="Google Shape;165;p9"/>
          <p:cNvGrpSpPr/>
          <p:nvPr/>
        </p:nvGrpSpPr>
        <p:grpSpPr>
          <a:xfrm>
            <a:off x="7701026" y="3586226"/>
            <a:ext cx="304801" cy="1066738"/>
            <a:chOff x="0" y="0"/>
            <a:chExt cx="304800" cy="1066737"/>
          </a:xfrm>
        </p:grpSpPr>
        <p:sp>
          <p:nvSpPr>
            <p:cNvPr id="166" name="Google Shape;166;p9"/>
            <p:cNvSpPr/>
            <p:nvPr/>
          </p:nvSpPr>
          <p:spPr>
            <a:xfrm>
              <a:off x="0" y="0"/>
              <a:ext cx="304800" cy="1066737"/>
            </a:xfrm>
            <a:custGeom>
              <a:rect b="b" l="l" r="r" t="t"/>
              <a:pathLst>
                <a:path extrusionOk="0" h="21600" w="21600">
                  <a:moveTo>
                    <a:pt x="15993" y="0"/>
                  </a:moveTo>
                  <a:lnTo>
                    <a:pt x="5598" y="0"/>
                  </a:lnTo>
                  <a:lnTo>
                    <a:pt x="5598" y="10028"/>
                  </a:lnTo>
                  <a:lnTo>
                    <a:pt x="5400" y="10028"/>
                  </a:lnTo>
                  <a:lnTo>
                    <a:pt x="5400" y="9256"/>
                  </a:lnTo>
                  <a:lnTo>
                    <a:pt x="0" y="10799"/>
                  </a:lnTo>
                  <a:lnTo>
                    <a:pt x="5400" y="12342"/>
                  </a:lnTo>
                  <a:lnTo>
                    <a:pt x="5400" y="11571"/>
                  </a:lnTo>
                  <a:lnTo>
                    <a:pt x="5598" y="11571"/>
                  </a:lnTo>
                  <a:lnTo>
                    <a:pt x="5598" y="21600"/>
                  </a:lnTo>
                  <a:lnTo>
                    <a:pt x="15993" y="21600"/>
                  </a:lnTo>
                  <a:lnTo>
                    <a:pt x="15993" y="11571"/>
                  </a:lnTo>
                  <a:lnTo>
                    <a:pt x="16200" y="11571"/>
                  </a:lnTo>
                  <a:lnTo>
                    <a:pt x="16200" y="12342"/>
                  </a:lnTo>
                  <a:lnTo>
                    <a:pt x="21600" y="10799"/>
                  </a:lnTo>
                  <a:lnTo>
                    <a:pt x="16200" y="9256"/>
                  </a:lnTo>
                  <a:lnTo>
                    <a:pt x="16200" y="10028"/>
                  </a:lnTo>
                  <a:lnTo>
                    <a:pt x="15993" y="10028"/>
                  </a:lnTo>
                  <a:lnTo>
                    <a:pt x="15993" y="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7" name="Google Shape;167;p9"/>
            <p:cNvSpPr/>
            <p:nvPr/>
          </p:nvSpPr>
          <p:spPr>
            <a:xfrm>
              <a:off x="0" y="0"/>
              <a:ext cx="304800" cy="1066737"/>
            </a:xfrm>
            <a:custGeom>
              <a:rect b="b" l="l" r="r" t="t"/>
              <a:pathLst>
                <a:path extrusionOk="0" h="21600" w="21600">
                  <a:moveTo>
                    <a:pt x="0" y="10799"/>
                  </a:moveTo>
                  <a:lnTo>
                    <a:pt x="5400" y="9256"/>
                  </a:lnTo>
                  <a:lnTo>
                    <a:pt x="5400" y="10028"/>
                  </a:lnTo>
                  <a:lnTo>
                    <a:pt x="5598" y="10028"/>
                  </a:lnTo>
                  <a:lnTo>
                    <a:pt x="5598" y="0"/>
                  </a:lnTo>
                  <a:lnTo>
                    <a:pt x="15993" y="0"/>
                  </a:lnTo>
                  <a:lnTo>
                    <a:pt x="15993" y="10028"/>
                  </a:lnTo>
                  <a:lnTo>
                    <a:pt x="16200" y="10028"/>
                  </a:lnTo>
                  <a:lnTo>
                    <a:pt x="16200" y="9256"/>
                  </a:lnTo>
                  <a:lnTo>
                    <a:pt x="21600" y="10799"/>
                  </a:lnTo>
                  <a:lnTo>
                    <a:pt x="16200" y="12342"/>
                  </a:lnTo>
                  <a:lnTo>
                    <a:pt x="16200" y="11571"/>
                  </a:lnTo>
                  <a:lnTo>
                    <a:pt x="15993" y="11571"/>
                  </a:lnTo>
                  <a:lnTo>
                    <a:pt x="15993" y="21600"/>
                  </a:lnTo>
                  <a:lnTo>
                    <a:pt x="5598" y="21600"/>
                  </a:lnTo>
                  <a:lnTo>
                    <a:pt x="5598" y="11571"/>
                  </a:lnTo>
                  <a:lnTo>
                    <a:pt x="5400" y="11571"/>
                  </a:lnTo>
                  <a:lnTo>
                    <a:pt x="5400" y="12342"/>
                  </a:lnTo>
                  <a:lnTo>
                    <a:pt x="0" y="10799"/>
                  </a:lnTo>
                  <a:close/>
                </a:path>
              </a:pathLst>
            </a:custGeom>
            <a:noFill/>
            <a:ln cap="flat" cmpd="sng" w="9525">
              <a:solidFill>
                <a:srgbClr val="585858"/>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68" name="Google Shape;168;p9"/>
          <p:cNvSpPr txBox="1"/>
          <p:nvPr/>
        </p:nvSpPr>
        <p:spPr>
          <a:xfrm>
            <a:off x="8855709" y="4795837"/>
            <a:ext cx="94616" cy="127001"/>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585858"/>
              </a:buClr>
              <a:buSzPts val="900"/>
              <a:buFont typeface="Arial"/>
              <a:buNone/>
            </a:pPr>
            <a:r>
              <a:rPr b="0" i="0" lang="en-US" sz="900" u="none" cap="none" strike="noStrike">
                <a:solidFill>
                  <a:srgbClr val="585858"/>
                </a:solidFill>
                <a:latin typeface="Arial"/>
                <a:ea typeface="Arial"/>
                <a:cs typeface="Arial"/>
                <a:sym typeface="Arial"/>
              </a:rPr>
              <a:t>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