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14" r:id="rId1"/>
  </p:sldMasterIdLst>
  <p:notesMasterIdLst>
    <p:notesMasterId r:id="rId41"/>
  </p:notesMasterIdLst>
  <p:handoutMasterIdLst>
    <p:handoutMasterId r:id="rId42"/>
  </p:handoutMasterIdLst>
  <p:sldIdLst>
    <p:sldId id="468" r:id="rId2"/>
    <p:sldId id="795" r:id="rId3"/>
    <p:sldId id="741" r:id="rId4"/>
    <p:sldId id="742" r:id="rId5"/>
    <p:sldId id="777" r:id="rId6"/>
    <p:sldId id="682" r:id="rId7"/>
    <p:sldId id="769" r:id="rId8"/>
    <p:sldId id="771" r:id="rId9"/>
    <p:sldId id="477" r:id="rId10"/>
    <p:sldId id="743" r:id="rId11"/>
    <p:sldId id="738" r:id="rId12"/>
    <p:sldId id="721" r:id="rId13"/>
    <p:sldId id="746" r:id="rId14"/>
    <p:sldId id="744" r:id="rId15"/>
    <p:sldId id="718" r:id="rId16"/>
    <p:sldId id="739" r:id="rId17"/>
    <p:sldId id="794" r:id="rId18"/>
    <p:sldId id="770" r:id="rId19"/>
    <p:sldId id="788" r:id="rId20"/>
    <p:sldId id="787" r:id="rId21"/>
    <p:sldId id="789" r:id="rId22"/>
    <p:sldId id="790" r:id="rId23"/>
    <p:sldId id="786" r:id="rId24"/>
    <p:sldId id="772" r:id="rId25"/>
    <p:sldId id="793" r:id="rId26"/>
    <p:sldId id="791" r:id="rId27"/>
    <p:sldId id="792" r:id="rId28"/>
    <p:sldId id="773" r:id="rId29"/>
    <p:sldId id="784" r:id="rId30"/>
    <p:sldId id="774" r:id="rId31"/>
    <p:sldId id="779" r:id="rId32"/>
    <p:sldId id="775" r:id="rId33"/>
    <p:sldId id="780" r:id="rId34"/>
    <p:sldId id="781" r:id="rId35"/>
    <p:sldId id="776" r:id="rId36"/>
    <p:sldId id="782" r:id="rId37"/>
    <p:sldId id="783" r:id="rId38"/>
    <p:sldId id="665" r:id="rId39"/>
    <p:sldId id="501"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FF00"/>
    <a:srgbClr val="FF6600"/>
    <a:srgbClr val="24E7FC"/>
    <a:srgbClr val="CC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3" autoAdjust="0"/>
    <p:restoredTop sz="94532" autoAdjust="0"/>
  </p:normalViewPr>
  <p:slideViewPr>
    <p:cSldViewPr>
      <p:cViewPr varScale="1">
        <p:scale>
          <a:sx n="108" d="100"/>
          <a:sy n="108" d="100"/>
        </p:scale>
        <p:origin x="100"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13"/>
    </p:cViewPr>
  </p:sorterViewPr>
  <p:notesViewPr>
    <p:cSldViewPr>
      <p:cViewPr varScale="1">
        <p:scale>
          <a:sx n="65" d="100"/>
          <a:sy n="65" d="100"/>
        </p:scale>
        <p:origin x="-2904"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宋体" pitchFamily="2" charset="-122"/>
              </a:defRPr>
            </a:lvl1pPr>
          </a:lstStyle>
          <a:p>
            <a:endParaRPr lang="zh-CN"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fld id="{572A0DEC-4AB7-4564-83ED-BE1E8E10B50A}" type="datetime1">
              <a:rPr lang="zh-CN" altLang="en-US"/>
              <a:pPr/>
              <a:t>2025/6/20</a:t>
            </a:fld>
            <a:endParaRPr lang="en-US" altLang="zh-CN"/>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宋体" pitchFamily="2" charset="-122"/>
              </a:defRPr>
            </a:lvl1pPr>
          </a:lstStyle>
          <a:p>
            <a:endParaRPr lang="zh-CN"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宋体" pitchFamily="2" charset="-122"/>
              </a:defRPr>
            </a:lvl1pPr>
          </a:lstStyle>
          <a:p>
            <a:fld id="{8552A1DB-72E2-4314-B001-9451564D6F7B}" type="slidenum">
              <a:rPr lang="zh-CN" altLang="en-US"/>
              <a:pPr/>
              <a:t>‹#›</a:t>
            </a:fld>
            <a:endParaRPr lang="en-US" altLang="zh-CN"/>
          </a:p>
        </p:txBody>
      </p:sp>
    </p:spTree>
    <p:extLst>
      <p:ext uri="{BB962C8B-B14F-4D97-AF65-F5344CB8AC3E}">
        <p14:creationId xmlns:p14="http://schemas.microsoft.com/office/powerpoint/2010/main" val="5974448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宋体" pitchFamily="2" charset="-122"/>
              </a:defRPr>
            </a:lvl1pPr>
          </a:lstStyle>
          <a:p>
            <a:endParaRPr lang="zh-CN" altLang="en-US"/>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宋体" pitchFamily="2" charset="-122"/>
              </a:defRPr>
            </a:lvl1pPr>
          </a:lstStyle>
          <a:p>
            <a:fld id="{562117BF-90DD-4BD3-91A3-8B9A564FA3EE}" type="datetime1">
              <a:rPr lang="zh-CN" altLang="en-US"/>
              <a:pPr/>
              <a:t>2025/6/20</a:t>
            </a:fld>
            <a:endParaRPr lang="en-US" altLang="zh-CN"/>
          </a:p>
        </p:txBody>
      </p:sp>
      <p:sp>
        <p:nvSpPr>
          <p:cNvPr id="471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宋体" pitchFamily="2" charset="-122"/>
              </a:defRPr>
            </a:lvl1pPr>
          </a:lstStyle>
          <a:p>
            <a:endParaRPr lang="zh-CN" alt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ea typeface="宋体" pitchFamily="2" charset="-122"/>
              </a:defRPr>
            </a:lvl1pPr>
          </a:lstStyle>
          <a:p>
            <a:fld id="{4B97DBF0-8947-4AFB-810B-9FF0B4EBC8BA}" type="slidenum">
              <a:rPr lang="zh-CN" altLang="en-US"/>
              <a:pPr/>
              <a:t>‹#›</a:t>
            </a:fld>
            <a:endParaRPr lang="en-US" altLang="zh-CN"/>
          </a:p>
        </p:txBody>
      </p:sp>
    </p:spTree>
    <p:extLst>
      <p:ext uri="{BB962C8B-B14F-4D97-AF65-F5344CB8AC3E}">
        <p14:creationId xmlns:p14="http://schemas.microsoft.com/office/powerpoint/2010/main" val="1692243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81000" y="685800"/>
            <a:ext cx="6096000" cy="342900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23074FDC-05B0-475E-B5AE-C2B635B80527}" type="slidenum">
              <a:rPr lang="zh-CN" altLang="en-US">
                <a:latin typeface="Arial" charset="0"/>
                <a:ea typeface="宋体" pitchFamily="2" charset="-122"/>
              </a:rPr>
              <a:pPr>
                <a:spcBef>
                  <a:spcPct val="0"/>
                </a:spcBef>
              </a:pPr>
              <a:t>1</a:t>
            </a:fld>
            <a:endParaRPr lang="en-US" altLang="zh-CN">
              <a:latin typeface="Arial" charset="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747FF9-13BE-4A82-B25C-D12754144B32}"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14E00-DC2D-465C-876E-7A80708ADEF1}" type="slidenum">
              <a:rPr lang="zh-CN" altLang="en-US" smtClean="0"/>
              <a:pPr/>
              <a:t>‹#›</a:t>
            </a:fld>
            <a:endParaRPr lang="en-US" altLang="zh-CN"/>
          </a:p>
        </p:txBody>
      </p:sp>
    </p:spTree>
    <p:extLst>
      <p:ext uri="{BB962C8B-B14F-4D97-AF65-F5344CB8AC3E}">
        <p14:creationId xmlns:p14="http://schemas.microsoft.com/office/powerpoint/2010/main" val="255027686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47FF9-13BE-4A82-B25C-D12754144B32}"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E1FDA-C368-46CF-B929-6D1FB62ED35B}" type="slidenum">
              <a:rPr lang="zh-CN" altLang="en-US" smtClean="0"/>
              <a:pPr/>
              <a:t>‹#›</a:t>
            </a:fld>
            <a:endParaRPr lang="en-US" altLang="zh-CN"/>
          </a:p>
        </p:txBody>
      </p:sp>
    </p:spTree>
    <p:extLst>
      <p:ext uri="{BB962C8B-B14F-4D97-AF65-F5344CB8AC3E}">
        <p14:creationId xmlns:p14="http://schemas.microsoft.com/office/powerpoint/2010/main" val="219380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47FF9-13BE-4A82-B25C-D12754144B32}"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5D0AC-9951-4048-B98C-753F5D657A34}" type="slidenum">
              <a:rPr lang="zh-CN" altLang="en-US" smtClean="0"/>
              <a:pPr/>
              <a:t>‹#›</a:t>
            </a:fld>
            <a:endParaRPr lang="en-US" altLang="zh-CN"/>
          </a:p>
        </p:txBody>
      </p:sp>
    </p:spTree>
    <p:extLst>
      <p:ext uri="{BB962C8B-B14F-4D97-AF65-F5344CB8AC3E}">
        <p14:creationId xmlns:p14="http://schemas.microsoft.com/office/powerpoint/2010/main" val="116392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sz="quarter" idx="10"/>
          </p:nvPr>
        </p:nvSpPr>
        <p:spPr>
          <a:ln/>
        </p:spPr>
        <p:txBody>
          <a:bodyPr/>
          <a:lstStyle>
            <a:lvl1pPr>
              <a:defRPr/>
            </a:lvl1pPr>
          </a:lstStyle>
          <a:p>
            <a:fld id="{2F020331-0DCA-40DF-9FDF-E628CC91F157}" type="slidenum">
              <a:rPr lang="zh-CN" altLang="en-US"/>
              <a:pPr/>
              <a:t>‹#›</a:t>
            </a:fld>
            <a:endParaRPr lang="en-US" altLang="zh-CN"/>
          </a:p>
        </p:txBody>
      </p:sp>
    </p:spTree>
    <p:extLst>
      <p:ext uri="{BB962C8B-B14F-4D97-AF65-F5344CB8AC3E}">
        <p14:creationId xmlns:p14="http://schemas.microsoft.com/office/powerpoint/2010/main" val="1268247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B041AB54-EE54-46FD-89AA-E8AE6D2CDA20}" type="slidenum">
              <a:rPr lang="zh-CN" altLang="en-US"/>
              <a:pPr/>
              <a:t>‹#›</a:t>
            </a:fld>
            <a:endParaRPr lang="en-US" altLang="zh-CN"/>
          </a:p>
        </p:txBody>
      </p:sp>
    </p:spTree>
    <p:extLst>
      <p:ext uri="{BB962C8B-B14F-4D97-AF65-F5344CB8AC3E}">
        <p14:creationId xmlns:p14="http://schemas.microsoft.com/office/powerpoint/2010/main" val="483155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9E6C5FA9-9CE2-49F9-8AD0-DD9307C40558}" type="slidenum">
              <a:rPr lang="zh-CN" altLang="en-US"/>
              <a:pPr/>
              <a:t>‹#›</a:t>
            </a:fld>
            <a:endParaRPr lang="en-US" altLang="zh-CN"/>
          </a:p>
        </p:txBody>
      </p:sp>
    </p:spTree>
    <p:extLst>
      <p:ext uri="{BB962C8B-B14F-4D97-AF65-F5344CB8AC3E}">
        <p14:creationId xmlns:p14="http://schemas.microsoft.com/office/powerpoint/2010/main" val="126897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47FF9-13BE-4A82-B25C-D12754144B32}"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F6677-B05B-4AB4-90F7-92EA9D487E39}" type="slidenum">
              <a:rPr lang="zh-CN" altLang="en-US" smtClean="0"/>
              <a:pPr/>
              <a:t>‹#›</a:t>
            </a:fld>
            <a:endParaRPr lang="en-US" altLang="zh-CN"/>
          </a:p>
        </p:txBody>
      </p:sp>
    </p:spTree>
    <p:extLst>
      <p:ext uri="{BB962C8B-B14F-4D97-AF65-F5344CB8AC3E}">
        <p14:creationId xmlns:p14="http://schemas.microsoft.com/office/powerpoint/2010/main" val="305584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47FF9-13BE-4A82-B25C-D12754144B32}"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14E00-DC2D-465C-876E-7A80708ADEF1}" type="slidenum">
              <a:rPr lang="zh-CN" altLang="en-US" smtClean="0"/>
              <a:pPr/>
              <a:t>‹#›</a:t>
            </a:fld>
            <a:endParaRPr lang="en-US" altLang="zh-CN"/>
          </a:p>
        </p:txBody>
      </p:sp>
    </p:spTree>
    <p:extLst>
      <p:ext uri="{BB962C8B-B14F-4D97-AF65-F5344CB8AC3E}">
        <p14:creationId xmlns:p14="http://schemas.microsoft.com/office/powerpoint/2010/main" val="139616691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47FF9-13BE-4A82-B25C-D12754144B32}"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219934-1EA7-4B69-B916-1CA518F825DE}" type="slidenum">
              <a:rPr lang="zh-CN" altLang="en-US" smtClean="0"/>
              <a:pPr/>
              <a:t>‹#›</a:t>
            </a:fld>
            <a:endParaRPr lang="en-US" altLang="zh-CN"/>
          </a:p>
        </p:txBody>
      </p:sp>
    </p:spTree>
    <p:extLst>
      <p:ext uri="{BB962C8B-B14F-4D97-AF65-F5344CB8AC3E}">
        <p14:creationId xmlns:p14="http://schemas.microsoft.com/office/powerpoint/2010/main" val="271711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747FF9-13BE-4A82-B25C-D12754144B32}" type="datetimeFigureOut">
              <a:rPr lang="en-US" smtClean="0"/>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B915A-CC38-4A9E-8500-A27004E86D30}" type="slidenum">
              <a:rPr lang="zh-CN" altLang="en-US" smtClean="0"/>
              <a:pPr/>
              <a:t>‹#›</a:t>
            </a:fld>
            <a:endParaRPr lang="en-US" altLang="zh-CN"/>
          </a:p>
        </p:txBody>
      </p:sp>
    </p:spTree>
    <p:extLst>
      <p:ext uri="{BB962C8B-B14F-4D97-AF65-F5344CB8AC3E}">
        <p14:creationId xmlns:p14="http://schemas.microsoft.com/office/powerpoint/2010/main" val="115186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747FF9-13BE-4A82-B25C-D12754144B32}" type="datetimeFigureOut">
              <a:rPr lang="en-US" smtClean="0"/>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7CC23-7870-44C2-A94F-A3D6C6B66783}" type="slidenum">
              <a:rPr lang="zh-CN" altLang="en-US" smtClean="0"/>
              <a:pPr/>
              <a:t>‹#›</a:t>
            </a:fld>
            <a:endParaRPr lang="en-US" altLang="zh-CN"/>
          </a:p>
        </p:txBody>
      </p:sp>
    </p:spTree>
    <p:extLst>
      <p:ext uri="{BB962C8B-B14F-4D97-AF65-F5344CB8AC3E}">
        <p14:creationId xmlns:p14="http://schemas.microsoft.com/office/powerpoint/2010/main" val="4090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47FF9-13BE-4A82-B25C-D12754144B32}" type="datetimeFigureOut">
              <a:rPr lang="en-US" smtClean="0"/>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13393-DAC0-4523-9081-5C59392251D0}" type="slidenum">
              <a:rPr lang="zh-CN" altLang="en-US" smtClean="0"/>
              <a:pPr/>
              <a:t>‹#›</a:t>
            </a:fld>
            <a:endParaRPr lang="en-US" altLang="zh-CN"/>
          </a:p>
        </p:txBody>
      </p:sp>
    </p:spTree>
    <p:extLst>
      <p:ext uri="{BB962C8B-B14F-4D97-AF65-F5344CB8AC3E}">
        <p14:creationId xmlns:p14="http://schemas.microsoft.com/office/powerpoint/2010/main" val="45083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47FF9-13BE-4A82-B25C-D12754144B32}"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14E00-DC2D-465C-876E-7A80708ADEF1}" type="slidenum">
              <a:rPr lang="zh-CN" altLang="en-US" smtClean="0"/>
              <a:pPr/>
              <a:t>‹#›</a:t>
            </a:fld>
            <a:endParaRPr lang="en-US" altLang="zh-CN"/>
          </a:p>
        </p:txBody>
      </p:sp>
    </p:spTree>
    <p:extLst>
      <p:ext uri="{BB962C8B-B14F-4D97-AF65-F5344CB8AC3E}">
        <p14:creationId xmlns:p14="http://schemas.microsoft.com/office/powerpoint/2010/main" val="158826520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47FF9-13BE-4A82-B25C-D12754144B32}"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D7C6A-A039-41E6-8379-D8A9F7C9DD4E}" type="slidenum">
              <a:rPr lang="zh-CN" altLang="en-US" smtClean="0"/>
              <a:pPr/>
              <a:t>‹#›</a:t>
            </a:fld>
            <a:endParaRPr lang="en-US" altLang="zh-CN"/>
          </a:p>
        </p:txBody>
      </p:sp>
    </p:spTree>
    <p:extLst>
      <p:ext uri="{BB962C8B-B14F-4D97-AF65-F5344CB8AC3E}">
        <p14:creationId xmlns:p14="http://schemas.microsoft.com/office/powerpoint/2010/main" val="283388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47FF9-13BE-4A82-B25C-D12754144B32}" type="datetimeFigureOut">
              <a:rPr lang="en-US" smtClean="0"/>
              <a:t>6/20/2025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4E00-DC2D-465C-876E-7A80708ADEF1}" type="slidenum">
              <a:rPr lang="zh-CN" altLang="en-US" smtClean="0"/>
              <a:pPr/>
              <a:t>‹#›</a:t>
            </a:fld>
            <a:endParaRPr lang="en-US" altLang="zh-CN"/>
          </a:p>
        </p:txBody>
      </p:sp>
    </p:spTree>
    <p:extLst>
      <p:ext uri="{BB962C8B-B14F-4D97-AF65-F5344CB8AC3E}">
        <p14:creationId xmlns:p14="http://schemas.microsoft.com/office/powerpoint/2010/main" val="279274071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03" r:id="rId12"/>
    <p:sldLayoutId id="2147484305" r:id="rId13"/>
    <p:sldLayoutId id="2147484310"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PowerPoint_Slide.sldx"/><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2"/>
          <p:cNvSpPr>
            <a:spLocks noGrp="1"/>
          </p:cNvSpPr>
          <p:nvPr>
            <p:ph idx="1"/>
          </p:nvPr>
        </p:nvSpPr>
        <p:spPr bwMode="auto">
          <a:xfrm>
            <a:off x="-10227" y="1537516"/>
            <a:ext cx="12192000" cy="1416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marL="0" indent="0" algn="ctr">
              <a:buNone/>
            </a:pPr>
            <a:r>
              <a:rPr lang="en-US" altLang="en-US" dirty="0">
                <a:latin typeface="Arial" panose="020B0604020202020204" pitchFamily="34" charset="0"/>
                <a:ea typeface="微软雅黑" panose="020B0503020204020204" pitchFamily="34" charset="-122"/>
                <a:cs typeface="Arial" panose="020B0604020202020204" pitchFamily="34" charset="0"/>
              </a:rPr>
              <a:t>Understanding Reaction Mechanisms of Ammonia Synthesis through the Combination of Deep Reinforcement Learning and Density Functional Theory</a:t>
            </a:r>
          </a:p>
        </p:txBody>
      </p:sp>
      <p:sp>
        <p:nvSpPr>
          <p:cNvPr id="2" name="TextBox 1"/>
          <p:cNvSpPr txBox="1"/>
          <p:nvPr/>
        </p:nvSpPr>
        <p:spPr>
          <a:xfrm>
            <a:off x="0" y="5638800"/>
            <a:ext cx="12192000" cy="830997"/>
          </a:xfrm>
          <a:prstGeom prst="rect">
            <a:avLst/>
          </a:prstGeom>
          <a:noFill/>
        </p:spPr>
        <p:txBody>
          <a:bodyPr wrap="square" rtlCol="0">
            <a:spAutoFit/>
          </a:bodyPr>
          <a:lstStyle/>
          <a:p>
            <a:pPr lvl="0" algn="ctr" eaLnBrk="0" hangingPunct="0"/>
            <a:r>
              <a:rPr lang="en-US" altLang="en-US" sz="2400" dirty="0">
                <a:solidFill>
                  <a:srgbClr val="000000"/>
                </a:solidFill>
                <a:latin typeface="Aptos" panose="020B0004020202020204" pitchFamily="34" charset="0"/>
              </a:rPr>
              <a:t>Workshop for AI-Powered Materials Discovery at Great Plains</a:t>
            </a:r>
            <a:endParaRPr lang="en-US" altLang="en-US" sz="3600" dirty="0">
              <a:latin typeface="Arial" panose="020B0604020202020204" pitchFamily="34" charset="0"/>
            </a:endParaRPr>
          </a:p>
          <a:p>
            <a:pPr algn="ctr"/>
            <a:r>
              <a:rPr lang="en-US" sz="2400" i="1" dirty="0">
                <a:latin typeface="Times New Roman" panose="02020603050405020304" pitchFamily="18" charset="0"/>
                <a:cs typeface="Times New Roman" panose="02020603050405020304" pitchFamily="18" charset="0"/>
              </a:rPr>
              <a:t>June 23, 2025</a:t>
            </a:r>
          </a:p>
        </p:txBody>
      </p:sp>
      <p:sp>
        <p:nvSpPr>
          <p:cNvPr id="9" name="Rectangle 2">
            <a:extLst>
              <a:ext uri="{FF2B5EF4-FFF2-40B4-BE49-F238E27FC236}">
                <a16:creationId xmlns:a16="http://schemas.microsoft.com/office/drawing/2014/main" id="{78AE762F-6F5D-4F75-9359-EEE34E9928E4}"/>
              </a:ext>
            </a:extLst>
          </p:cNvPr>
          <p:cNvSpPr txBox="1">
            <a:spLocks noChangeArrowheads="1"/>
          </p:cNvSpPr>
          <p:nvPr/>
        </p:nvSpPr>
        <p:spPr>
          <a:xfrm>
            <a:off x="-10227" y="3652400"/>
            <a:ext cx="12202227" cy="1300600"/>
          </a:xfrm>
          <a:prstGeom prst="rect">
            <a:avLst/>
          </a:prstGeom>
        </p:spPr>
        <p:txBody>
          <a:bodyPr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lnSpc>
                <a:spcPct val="130000"/>
              </a:lnSpc>
              <a:spcAft>
                <a:spcPts val="500"/>
              </a:spcAft>
              <a:defRPr/>
            </a:pPr>
            <a:r>
              <a:rPr lang="en-US" sz="2800" b="1" u="sng" dirty="0">
                <a:solidFill>
                  <a:prstClr val="black"/>
                </a:solidFill>
                <a:latin typeface="Times New Roman" panose="02020603050405020304" pitchFamily="18" charset="0"/>
                <a:cs typeface="Times New Roman" panose="02020603050405020304" pitchFamily="18" charset="0"/>
              </a:rPr>
              <a:t>Qi An</a:t>
            </a:r>
            <a:endParaRPr lang="en-US" sz="2800" baseline="30000" dirty="0">
              <a:solidFill>
                <a:prstClr val="black"/>
              </a:solidFill>
              <a:latin typeface="Times New Roman" panose="02020603050405020304" pitchFamily="18" charset="0"/>
              <a:cs typeface="Times New Roman" panose="02020603050405020304" pitchFamily="18" charset="0"/>
            </a:endParaRPr>
          </a:p>
          <a:p>
            <a:pPr algn="ctr" fontAlgn="auto">
              <a:lnSpc>
                <a:spcPct val="130000"/>
              </a:lnSpc>
              <a:spcAft>
                <a:spcPts val="500"/>
              </a:spcAft>
              <a:defRPr/>
            </a:pPr>
            <a:r>
              <a:rPr lang="en-US" sz="2800" dirty="0">
                <a:solidFill>
                  <a:prstClr val="black"/>
                </a:solidFill>
                <a:latin typeface="Times New Roman" panose="02020603050405020304" pitchFamily="18" charset="0"/>
                <a:cs typeface="Times New Roman" panose="02020603050405020304" pitchFamily="18" charset="0"/>
              </a:rPr>
              <a:t>Department of Materials Science and Engineering, Iowa State University</a:t>
            </a:r>
          </a:p>
        </p:txBody>
      </p:sp>
      <p:sp>
        <p:nvSpPr>
          <p:cNvPr id="7" name="Slide Number Placeholder 3">
            <a:extLst>
              <a:ext uri="{FF2B5EF4-FFF2-40B4-BE49-F238E27FC236}">
                <a16:creationId xmlns:a16="http://schemas.microsoft.com/office/drawing/2014/main" id="{2840BB65-5D66-49B3-B322-5969B8589270}"/>
              </a:ext>
            </a:extLst>
          </p:cNvPr>
          <p:cNvSpPr>
            <a:spLocks noGrp="1"/>
          </p:cNvSpPr>
          <p:nvPr>
            <p:ph type="sldNum" sz="quarter" idx="12"/>
          </p:nvPr>
        </p:nvSpPr>
        <p:spPr>
          <a:xfrm>
            <a:off x="11860213" y="6464300"/>
            <a:ext cx="30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6983E5F-09F9-4A83-A7F7-2B2E99FA339B}" type="slidenum">
              <a:rPr lang="zh-CN" altLang="en-US" sz="1600">
                <a:solidFill>
                  <a:srgbClr val="FF0000"/>
                </a:solidFill>
                <a:latin typeface="Times New Roman" panose="02020603050405020304" pitchFamily="18" charset="0"/>
                <a:ea typeface="宋体" pitchFamily="2" charset="-122"/>
                <a:cs typeface="Times New Roman" panose="02020603050405020304" pitchFamily="18" charset="0"/>
              </a:rPr>
              <a:pPr/>
              <a:t>1</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pic>
        <p:nvPicPr>
          <p:cNvPr id="17412" name="Picture 4">
            <a:extLst>
              <a:ext uri="{FF2B5EF4-FFF2-40B4-BE49-F238E27FC236}">
                <a16:creationId xmlns:a16="http://schemas.microsoft.com/office/drawing/2014/main" id="{01C4369F-2321-136A-118A-C461E84E0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4954"/>
            <a:ext cx="372427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061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C4C316C-E5A9-40A7-81AE-EB417C205255}"/>
              </a:ext>
            </a:extLst>
          </p:cNvPr>
          <p:cNvGrpSpPr/>
          <p:nvPr/>
        </p:nvGrpSpPr>
        <p:grpSpPr>
          <a:xfrm>
            <a:off x="533400" y="838200"/>
            <a:ext cx="4536359" cy="4822555"/>
            <a:chOff x="533400" y="991723"/>
            <a:chExt cx="4536359" cy="4822555"/>
          </a:xfrm>
        </p:grpSpPr>
        <p:pic>
          <p:nvPicPr>
            <p:cNvPr id="10" name="Picture 9">
              <a:extLst>
                <a:ext uri="{FF2B5EF4-FFF2-40B4-BE49-F238E27FC236}">
                  <a16:creationId xmlns:a16="http://schemas.microsoft.com/office/drawing/2014/main" id="{3784EC3E-DFC1-45A3-9D13-22C46496B264}"/>
                </a:ext>
              </a:extLst>
            </p:cNvPr>
            <p:cNvPicPr>
              <a:picLocks noChangeAspect="1"/>
            </p:cNvPicPr>
            <p:nvPr/>
          </p:nvPicPr>
          <p:blipFill>
            <a:blip r:embed="rId2"/>
            <a:stretch>
              <a:fillRect/>
            </a:stretch>
          </p:blipFill>
          <p:spPr>
            <a:xfrm>
              <a:off x="533400" y="991723"/>
              <a:ext cx="3885023" cy="4822555"/>
            </a:xfrm>
            <a:prstGeom prst="rect">
              <a:avLst/>
            </a:prstGeom>
          </p:spPr>
        </p:pic>
        <p:sp>
          <p:nvSpPr>
            <p:cNvPr id="11" name="TextBox 10">
              <a:extLst>
                <a:ext uri="{FF2B5EF4-FFF2-40B4-BE49-F238E27FC236}">
                  <a16:creationId xmlns:a16="http://schemas.microsoft.com/office/drawing/2014/main" id="{FB814726-D435-4AEA-A75A-C3DCD5AEA9D4}"/>
                </a:ext>
              </a:extLst>
            </p:cNvPr>
            <p:cNvSpPr txBox="1"/>
            <p:nvPr/>
          </p:nvSpPr>
          <p:spPr>
            <a:xfrm>
              <a:off x="2926634" y="3906529"/>
              <a:ext cx="214312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N2 on Fe(111)</a:t>
              </a:r>
            </a:p>
          </p:txBody>
        </p:sp>
        <p:sp>
          <p:nvSpPr>
            <p:cNvPr id="12" name="TextBox 11">
              <a:extLst>
                <a:ext uri="{FF2B5EF4-FFF2-40B4-BE49-F238E27FC236}">
                  <a16:creationId xmlns:a16="http://schemas.microsoft.com/office/drawing/2014/main" id="{586F3470-31E4-4871-8389-C8B6B40202C8}"/>
                </a:ext>
              </a:extLst>
            </p:cNvPr>
            <p:cNvSpPr txBox="1"/>
            <p:nvPr/>
          </p:nvSpPr>
          <p:spPr>
            <a:xfrm>
              <a:off x="2362200" y="1538785"/>
              <a:ext cx="15240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Atomic N</a:t>
              </a:r>
            </a:p>
          </p:txBody>
        </p:sp>
        <p:cxnSp>
          <p:nvCxnSpPr>
            <p:cNvPr id="15" name="Straight Arrow Connector 14">
              <a:extLst>
                <a:ext uri="{FF2B5EF4-FFF2-40B4-BE49-F238E27FC236}">
                  <a16:creationId xmlns:a16="http://schemas.microsoft.com/office/drawing/2014/main" id="{399E5F63-69C1-41BA-80AC-1429AC39ABE5}"/>
                </a:ext>
              </a:extLst>
            </p:cNvPr>
            <p:cNvCxnSpPr>
              <a:cxnSpLocks/>
              <a:stCxn id="12" idx="1"/>
            </p:cNvCxnSpPr>
            <p:nvPr/>
          </p:nvCxnSpPr>
          <p:spPr>
            <a:xfrm flipH="1">
              <a:off x="1752600" y="1769618"/>
              <a:ext cx="609600" cy="23083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8BCE289-16E2-45E4-9D09-CF0F974713A0}"/>
                </a:ext>
              </a:extLst>
            </p:cNvPr>
            <p:cNvCxnSpPr>
              <a:cxnSpLocks/>
            </p:cNvCxnSpPr>
            <p:nvPr/>
          </p:nvCxnSpPr>
          <p:spPr>
            <a:xfrm flipH="1">
              <a:off x="2317034" y="4326919"/>
              <a:ext cx="609600" cy="23083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 name="Slide Number Placeholder 3">
            <a:extLst>
              <a:ext uri="{FF2B5EF4-FFF2-40B4-BE49-F238E27FC236}">
                <a16:creationId xmlns:a16="http://schemas.microsoft.com/office/drawing/2014/main" id="{3444513A-D39B-42EA-A645-3B948040F175}"/>
              </a:ext>
            </a:extLst>
          </p:cNvPr>
          <p:cNvSpPr txBox="1">
            <a:spLocks/>
          </p:cNvSpPr>
          <p:nvPr/>
        </p:nvSpPr>
        <p:spPr>
          <a:xfrm>
            <a:off x="11658600" y="6483541"/>
            <a:ext cx="407987"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10</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cxnSp>
        <p:nvCxnSpPr>
          <p:cNvPr id="7" name="Straight Connector 7">
            <a:extLst>
              <a:ext uri="{FF2B5EF4-FFF2-40B4-BE49-F238E27FC236}">
                <a16:creationId xmlns:a16="http://schemas.microsoft.com/office/drawing/2014/main" id="{4DF45E83-2347-4D66-89DE-B444627825F1}"/>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Rectangle 8">
            <a:extLst>
              <a:ext uri="{FF2B5EF4-FFF2-40B4-BE49-F238E27FC236}">
                <a16:creationId xmlns:a16="http://schemas.microsoft.com/office/drawing/2014/main" id="{0B126D8C-2AA9-4722-AF02-F1859B9518A1}"/>
              </a:ext>
            </a:extLst>
          </p:cNvPr>
          <p:cNvSpPr>
            <a:spLocks noChangeArrowheads="1"/>
          </p:cNvSpPr>
          <p:nvPr/>
        </p:nvSpPr>
        <p:spPr bwMode="auto">
          <a:xfrm>
            <a:off x="-1588" y="111125"/>
            <a:ext cx="12192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eaLnBrk="1" hangingPunct="1">
              <a:spcBef>
                <a:spcPct val="0"/>
              </a:spcBef>
              <a:buFontTx/>
              <a:buNone/>
            </a:pPr>
            <a:r>
              <a:rPr lang="en-US" altLang="zh-CN" sz="3000" b="0" baseline="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Fe bcc(111) Surface (2x2) Unit </a:t>
            </a:r>
            <a:r>
              <a:rPr lang="en-US" altLang="zh-CN" sz="3000" b="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t>
            </a:r>
            <a:r>
              <a:rPr lang="en-US" altLang="zh-CN" sz="3000" b="0" baseline="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ell with High </a:t>
            </a:r>
            <a:r>
              <a:rPr lang="en-US" altLang="zh-CN" sz="3000" b="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t>
            </a:r>
            <a:r>
              <a:rPr lang="en-US" altLang="zh-CN" sz="3000" b="0" baseline="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overage N Adsorption (1ML)</a:t>
            </a:r>
          </a:p>
        </p:txBody>
      </p:sp>
      <p:pic>
        <p:nvPicPr>
          <p:cNvPr id="9" name="Picture 8">
            <a:extLst>
              <a:ext uri="{FF2B5EF4-FFF2-40B4-BE49-F238E27FC236}">
                <a16:creationId xmlns:a16="http://schemas.microsoft.com/office/drawing/2014/main" id="{87DA2AF8-9900-4C88-9D9D-B0A9613AFBAA}"/>
              </a:ext>
            </a:extLst>
          </p:cNvPr>
          <p:cNvPicPr/>
          <p:nvPr/>
        </p:nvPicPr>
        <p:blipFill rotWithShape="1">
          <a:blip r:embed="rId3"/>
          <a:srcRect l="19440" t="79224" r="64652" b="4832"/>
          <a:stretch/>
        </p:blipFill>
        <p:spPr>
          <a:xfrm>
            <a:off x="5820519" y="737952"/>
            <a:ext cx="4867813" cy="4184955"/>
          </a:xfrm>
          <a:prstGeom prst="rect">
            <a:avLst/>
          </a:prstGeom>
        </p:spPr>
      </p:pic>
      <p:sp>
        <p:nvSpPr>
          <p:cNvPr id="2" name="TextBox 1">
            <a:extLst>
              <a:ext uri="{FF2B5EF4-FFF2-40B4-BE49-F238E27FC236}">
                <a16:creationId xmlns:a16="http://schemas.microsoft.com/office/drawing/2014/main" id="{7B860BA9-8711-4B9A-B904-F79C14ECF55D}"/>
              </a:ext>
            </a:extLst>
          </p:cNvPr>
          <p:cNvSpPr txBox="1"/>
          <p:nvPr/>
        </p:nvSpPr>
        <p:spPr>
          <a:xfrm>
            <a:off x="430213" y="5690354"/>
            <a:ext cx="117348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steady-state reaction has the high N coverage, and we consider constructing the reaction path from 4N configuration.</a:t>
            </a:r>
          </a:p>
        </p:txBody>
      </p:sp>
      <p:sp>
        <p:nvSpPr>
          <p:cNvPr id="3" name="TextBox 2">
            <a:extLst>
              <a:ext uri="{FF2B5EF4-FFF2-40B4-BE49-F238E27FC236}">
                <a16:creationId xmlns:a16="http://schemas.microsoft.com/office/drawing/2014/main" id="{96BCC7D0-0D62-49FC-8280-13E796C12B5E}"/>
              </a:ext>
            </a:extLst>
          </p:cNvPr>
          <p:cNvSpPr txBox="1"/>
          <p:nvPr/>
        </p:nvSpPr>
        <p:spPr>
          <a:xfrm>
            <a:off x="7924800" y="5083936"/>
            <a:ext cx="235664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4N configuration</a:t>
            </a:r>
          </a:p>
        </p:txBody>
      </p:sp>
      <p:sp>
        <p:nvSpPr>
          <p:cNvPr id="13" name="TextBox 12">
            <a:extLst>
              <a:ext uri="{FF2B5EF4-FFF2-40B4-BE49-F238E27FC236}">
                <a16:creationId xmlns:a16="http://schemas.microsoft.com/office/drawing/2014/main" id="{F33D9932-B51A-4ED3-8EC2-4A86D89E60AD}"/>
              </a:ext>
            </a:extLst>
          </p:cNvPr>
          <p:cNvSpPr txBox="1"/>
          <p:nvPr/>
        </p:nvSpPr>
        <p:spPr>
          <a:xfrm>
            <a:off x="1034667" y="820380"/>
            <a:ext cx="14692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 = 110 K</a:t>
            </a:r>
          </a:p>
        </p:txBody>
      </p:sp>
      <p:sp>
        <p:nvSpPr>
          <p:cNvPr id="14" name="TextBox 13">
            <a:extLst>
              <a:ext uri="{FF2B5EF4-FFF2-40B4-BE49-F238E27FC236}">
                <a16:creationId xmlns:a16="http://schemas.microsoft.com/office/drawing/2014/main" id="{B3B25B26-7A5B-4207-BA47-01F342FC0F3F}"/>
              </a:ext>
            </a:extLst>
          </p:cNvPr>
          <p:cNvSpPr txBox="1"/>
          <p:nvPr/>
        </p:nvSpPr>
        <p:spPr>
          <a:xfrm>
            <a:off x="2572494" y="2384982"/>
            <a:ext cx="2638425" cy="369332"/>
          </a:xfrm>
          <a:prstGeom prst="rect">
            <a:avLst/>
          </a:prstGeom>
          <a:noFill/>
        </p:spPr>
        <p:txBody>
          <a:bodyPr wrap="square" rtlCol="0">
            <a:spAutoFit/>
          </a:bodyPr>
          <a:lstStyle/>
          <a:p>
            <a:r>
              <a:rPr lang="en-US" dirty="0"/>
              <a:t>PhysRevLett.53.850 </a:t>
            </a:r>
          </a:p>
        </p:txBody>
      </p:sp>
      <p:sp>
        <p:nvSpPr>
          <p:cNvPr id="18" name="TextBox 17">
            <a:extLst>
              <a:ext uri="{FF2B5EF4-FFF2-40B4-BE49-F238E27FC236}">
                <a16:creationId xmlns:a16="http://schemas.microsoft.com/office/drawing/2014/main" id="{07E697EF-22EE-49D4-9DDE-2AAADE51C724}"/>
              </a:ext>
            </a:extLst>
          </p:cNvPr>
          <p:cNvSpPr txBox="1"/>
          <p:nvPr/>
        </p:nvSpPr>
        <p:spPr>
          <a:xfrm>
            <a:off x="4191000" y="6550851"/>
            <a:ext cx="4724400" cy="338554"/>
          </a:xfrm>
          <a:prstGeom prst="rect">
            <a:avLst/>
          </a:prstGeom>
          <a:noFill/>
        </p:spPr>
        <p:txBody>
          <a:bodyPr wrap="square">
            <a:spAutoFit/>
          </a:bodyPr>
          <a:lstStyle/>
          <a:p>
            <a:pPr defTabSz="457200" eaLnBrk="1" fontAlgn="auto" hangingPunct="1">
              <a:spcBef>
                <a:spcPts val="0"/>
              </a:spcBef>
              <a:spcAft>
                <a:spcPts val="0"/>
              </a:spcAft>
              <a:defRPr/>
            </a:pPr>
            <a:r>
              <a:rPr lang="en-US" sz="1600" i="1" dirty="0">
                <a:solidFill>
                  <a:prstClr val="black"/>
                </a:solidFill>
                <a:latin typeface="Arial" panose="020B0604020202020204" pitchFamily="34" charset="0"/>
                <a:cs typeface="Arial" panose="020B0604020202020204" pitchFamily="34" charset="0"/>
              </a:rPr>
              <a:t>M. </a:t>
            </a:r>
            <a:r>
              <a:rPr lang="en-US" sz="1600" i="1" dirty="0" err="1">
                <a:solidFill>
                  <a:prstClr val="black"/>
                </a:solidFill>
                <a:latin typeface="Arial" panose="020B0604020202020204" pitchFamily="34" charset="0"/>
                <a:cs typeface="Arial" panose="020B0604020202020204" pitchFamily="34" charset="0"/>
              </a:rPr>
              <a:t>Grunze</a:t>
            </a:r>
            <a:r>
              <a:rPr lang="en-US" sz="1600" i="1" dirty="0">
                <a:solidFill>
                  <a:prstClr val="black"/>
                </a:solidFill>
                <a:latin typeface="Arial" panose="020B0604020202020204" pitchFamily="34" charset="0"/>
                <a:cs typeface="Arial" panose="020B0604020202020204" pitchFamily="34" charset="0"/>
              </a:rPr>
              <a:t>, et al. Phys. Rev. Lett. 53, 850 (2014).</a:t>
            </a:r>
            <a:endParaRPr lang="en-US" sz="1600" b="0" i="1" baseline="0" dirty="0">
              <a:solidFill>
                <a:prstClr val="black"/>
              </a:solidFill>
              <a:highlight>
                <a:srgbClr val="FFFF00"/>
              </a:highlight>
              <a:latin typeface="Arial" panose="020B0604020202020204" pitchFamily="34" charset="0"/>
              <a:ea typeface="SimSun" panose="02010600030101010101" pitchFamily="2" charset="-122"/>
              <a:cs typeface="Arial" panose="020B0604020202020204" pitchFamily="34" charset="0"/>
            </a:endParaRPr>
          </a:p>
        </p:txBody>
      </p:sp>
      <p:sp>
        <p:nvSpPr>
          <p:cNvPr id="19" name="TextBox 18">
            <a:extLst>
              <a:ext uri="{FF2B5EF4-FFF2-40B4-BE49-F238E27FC236}">
                <a16:creationId xmlns:a16="http://schemas.microsoft.com/office/drawing/2014/main" id="{8DE466A4-E828-427C-B6FB-96897A9056F8}"/>
              </a:ext>
            </a:extLst>
          </p:cNvPr>
          <p:cNvSpPr txBox="1"/>
          <p:nvPr/>
        </p:nvSpPr>
        <p:spPr>
          <a:xfrm>
            <a:off x="10869613" y="2304204"/>
            <a:ext cx="99060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 atom</a:t>
            </a:r>
          </a:p>
        </p:txBody>
      </p:sp>
      <p:cxnSp>
        <p:nvCxnSpPr>
          <p:cNvPr id="20" name="Straight Arrow Connector 19">
            <a:extLst>
              <a:ext uri="{FF2B5EF4-FFF2-40B4-BE49-F238E27FC236}">
                <a16:creationId xmlns:a16="http://schemas.microsoft.com/office/drawing/2014/main" id="{831DC66F-E602-4F1F-9CFD-54FBD1D63CC3}"/>
              </a:ext>
            </a:extLst>
          </p:cNvPr>
          <p:cNvCxnSpPr>
            <a:cxnSpLocks/>
          </p:cNvCxnSpPr>
          <p:nvPr/>
        </p:nvCxnSpPr>
        <p:spPr>
          <a:xfrm flipH="1">
            <a:off x="10282726" y="2831933"/>
            <a:ext cx="53895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62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4825"/>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Predicted HB Reaction Network from DFT and Chemical Intuition </a:t>
            </a:r>
          </a:p>
        </p:txBody>
      </p:sp>
      <p:sp>
        <p:nvSpPr>
          <p:cNvPr id="8" name="TextBox 7"/>
          <p:cNvSpPr txBox="1"/>
          <p:nvPr/>
        </p:nvSpPr>
        <p:spPr>
          <a:xfrm>
            <a:off x="1472406" y="6477585"/>
            <a:ext cx="9220200" cy="338554"/>
          </a:xfrm>
          <a:prstGeom prst="rect">
            <a:avLst/>
          </a:prstGeom>
          <a:noFill/>
        </p:spPr>
        <p:txBody>
          <a:bodyPr wrap="square" rtlCol="0">
            <a:spAutoFit/>
          </a:bodyPr>
          <a:lstStyle/>
          <a:p>
            <a:pPr algn="ctr"/>
            <a:r>
              <a:rPr lang="fr-FR" sz="1600" i="1" dirty="0"/>
              <a:t>J Qian, Q. An, A. </a:t>
            </a:r>
            <a:r>
              <a:rPr lang="fr-FR" sz="1600" i="1" dirty="0" err="1"/>
              <a:t>Fortunelli</a:t>
            </a:r>
            <a:r>
              <a:rPr lang="fr-FR" sz="1600" i="1" dirty="0"/>
              <a:t>, R.J. </a:t>
            </a:r>
            <a:r>
              <a:rPr lang="fr-FR" sz="1600" i="1" dirty="0" err="1"/>
              <a:t>Nielsen,W.A</a:t>
            </a:r>
            <a:r>
              <a:rPr lang="fr-FR" sz="1600" i="1" dirty="0"/>
              <a:t>. Goddard III, </a:t>
            </a:r>
            <a:r>
              <a:rPr lang="de-DE" sz="1600" i="1" dirty="0"/>
              <a:t>J. Am. Chem. Soc. 140, 6288</a:t>
            </a:r>
            <a:r>
              <a:rPr lang="fr-FR" sz="1600" i="1" dirty="0"/>
              <a:t> (2018).</a:t>
            </a:r>
            <a:endParaRPr lang="en-US" sz="1600" i="1" dirty="0"/>
          </a:p>
        </p:txBody>
      </p:sp>
      <p:cxnSp>
        <p:nvCxnSpPr>
          <p:cNvPr id="10" name="Straight Connector 7">
            <a:extLst>
              <a:ext uri="{FF2B5EF4-FFF2-40B4-BE49-F238E27FC236}">
                <a16:creationId xmlns:a16="http://schemas.microsoft.com/office/drawing/2014/main" id="{B0AA8F8F-2027-4693-9C1A-17CE78079AEB}"/>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2" name="Slide Number Placeholder 3">
            <a:extLst>
              <a:ext uri="{FF2B5EF4-FFF2-40B4-BE49-F238E27FC236}">
                <a16:creationId xmlns:a16="http://schemas.microsoft.com/office/drawing/2014/main" id="{9FEA1373-8B41-4151-B1F9-EB19E8C35B9E}"/>
              </a:ext>
            </a:extLst>
          </p:cNvPr>
          <p:cNvSpPr txBox="1">
            <a:spLocks/>
          </p:cNvSpPr>
          <p:nvPr/>
        </p:nvSpPr>
        <p:spPr>
          <a:xfrm>
            <a:off x="11658600" y="6464300"/>
            <a:ext cx="506413"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11</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pic>
        <p:nvPicPr>
          <p:cNvPr id="28" name="Picture 19">
            <a:extLst>
              <a:ext uri="{FF2B5EF4-FFF2-40B4-BE49-F238E27FC236}">
                <a16:creationId xmlns:a16="http://schemas.microsoft.com/office/drawing/2014/main" id="{35AD807F-3032-624F-C065-74058CB61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361073"/>
            <a:ext cx="6522319"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a:extLst>
              <a:ext uri="{FF2B5EF4-FFF2-40B4-BE49-F238E27FC236}">
                <a16:creationId xmlns:a16="http://schemas.microsoft.com/office/drawing/2014/main" id="{729E79A4-D64A-4D2B-A59A-E74FACCDE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75" y="2140243"/>
            <a:ext cx="569118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1">
            <a:extLst>
              <a:ext uri="{FF2B5EF4-FFF2-40B4-BE49-F238E27FC236}">
                <a16:creationId xmlns:a16="http://schemas.microsoft.com/office/drawing/2014/main" id="{20303242-9C79-79D2-9A7F-BF13C9557E9B}"/>
              </a:ext>
            </a:extLst>
          </p:cNvPr>
          <p:cNvSpPr txBox="1">
            <a:spLocks noChangeArrowheads="1"/>
          </p:cNvSpPr>
          <p:nvPr/>
        </p:nvSpPr>
        <p:spPr bwMode="auto">
          <a:xfrm>
            <a:off x="1295400" y="939006"/>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spcBef>
                <a:spcPct val="0"/>
              </a:spcBef>
              <a:buFontTx/>
              <a:buNone/>
            </a:pPr>
            <a:r>
              <a:rPr lang="en-US" altLang="en-US" sz="1800" b="0" baseline="0" dirty="0">
                <a:solidFill>
                  <a:srgbClr val="000000"/>
                </a:solidFill>
                <a:latin typeface="Times New Roman" panose="02020603050405020304" pitchFamily="18" charset="0"/>
                <a:cs typeface="Times New Roman" panose="02020603050405020304" pitchFamily="18" charset="0"/>
              </a:rPr>
              <a:t>Proposed  reaction mechanism from DFT </a:t>
            </a:r>
          </a:p>
        </p:txBody>
      </p:sp>
      <p:sp>
        <p:nvSpPr>
          <p:cNvPr id="31" name="TextBox 22">
            <a:extLst>
              <a:ext uri="{FF2B5EF4-FFF2-40B4-BE49-F238E27FC236}">
                <a16:creationId xmlns:a16="http://schemas.microsoft.com/office/drawing/2014/main" id="{0159245F-41C7-0EA0-E72F-84FAFB36C611}"/>
              </a:ext>
            </a:extLst>
          </p:cNvPr>
          <p:cNvSpPr txBox="1">
            <a:spLocks noChangeArrowheads="1"/>
          </p:cNvSpPr>
          <p:nvPr/>
        </p:nvSpPr>
        <p:spPr bwMode="auto">
          <a:xfrm>
            <a:off x="7772400" y="1771943"/>
            <a:ext cx="358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spcBef>
                <a:spcPct val="0"/>
              </a:spcBef>
              <a:buFontTx/>
              <a:buNone/>
            </a:pPr>
            <a:r>
              <a:rPr lang="en-US" altLang="en-US" sz="1800" b="0" baseline="0" dirty="0">
                <a:solidFill>
                  <a:srgbClr val="000000"/>
                </a:solidFill>
                <a:latin typeface="Times New Roman" panose="02020603050405020304" pitchFamily="18" charset="0"/>
                <a:cs typeface="Times New Roman" panose="02020603050405020304" pitchFamily="18" charset="0"/>
              </a:rPr>
              <a:t>N</a:t>
            </a:r>
            <a:r>
              <a:rPr lang="en-US" altLang="en-US" sz="1800" b="0" baseline="-25000" dirty="0">
                <a:solidFill>
                  <a:srgbClr val="000000"/>
                </a:solidFill>
                <a:latin typeface="Times New Roman" panose="02020603050405020304" pitchFamily="18" charset="0"/>
                <a:cs typeface="Times New Roman" panose="02020603050405020304" pitchFamily="18" charset="0"/>
              </a:rPr>
              <a:t>2</a:t>
            </a:r>
            <a:r>
              <a:rPr lang="en-US" altLang="en-US" sz="1800" b="0" baseline="0" dirty="0">
                <a:solidFill>
                  <a:srgbClr val="000000"/>
                </a:solidFill>
                <a:latin typeface="Times New Roman" panose="02020603050405020304" pitchFamily="18" charset="0"/>
                <a:cs typeface="Times New Roman" panose="02020603050405020304" pitchFamily="18" charset="0"/>
              </a:rPr>
              <a:t> absorption and dissociation steps</a:t>
            </a:r>
          </a:p>
        </p:txBody>
      </p:sp>
    </p:spTree>
    <p:extLst>
      <p:ext uri="{BB962C8B-B14F-4D97-AF65-F5344CB8AC3E}">
        <p14:creationId xmlns:p14="http://schemas.microsoft.com/office/powerpoint/2010/main" val="251440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19765526"/>
              </p:ext>
            </p:extLst>
          </p:nvPr>
        </p:nvGraphicFramePr>
        <p:xfrm>
          <a:off x="330491" y="828617"/>
          <a:ext cx="9204035" cy="5180981"/>
        </p:xfrm>
        <a:graphic>
          <a:graphicData uri="http://schemas.openxmlformats.org/presentationml/2006/ole">
            <mc:AlternateContent xmlns:mc="http://schemas.openxmlformats.org/markup-compatibility/2006">
              <mc:Choice xmlns:v="urn:schemas-microsoft-com:vml" Requires="v">
                <p:oleObj name="Slide" r:id="rId2" imgW="6095062" imgH="3428159" progId="PowerPoint.Slide.12">
                  <p:embed/>
                </p:oleObj>
              </mc:Choice>
              <mc:Fallback>
                <p:oleObj name="Slide" r:id="rId2" imgW="6095062" imgH="3428159" progId="PowerPoint.Slide.12">
                  <p:embed/>
                  <p:pic>
                    <p:nvPicPr>
                      <p:cNvPr id="0" name="Object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91" y="828617"/>
                        <a:ext cx="9204035" cy="5180981"/>
                      </a:xfrm>
                      <a:prstGeom prst="rect">
                        <a:avLst/>
                      </a:prstGeom>
                      <a:noFill/>
                    </p:spPr>
                  </p:pic>
                </p:oleObj>
              </mc:Fallback>
            </mc:AlternateContent>
          </a:graphicData>
        </a:graphic>
      </p:graphicFrame>
      <p:sp>
        <p:nvSpPr>
          <p:cNvPr id="6" name="Rectangle 2"/>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0" y="34409"/>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Energy Landscape under Condition of 673 K, 20 atm (P</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NH3</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=1.5 torr)</a:t>
            </a:r>
          </a:p>
        </p:txBody>
      </p:sp>
      <p:sp>
        <p:nvSpPr>
          <p:cNvPr id="10" name="Rectangle 9"/>
          <p:cNvSpPr/>
          <p:nvPr/>
        </p:nvSpPr>
        <p:spPr>
          <a:xfrm>
            <a:off x="76200" y="4990400"/>
            <a:ext cx="6858000" cy="1200329"/>
          </a:xfrm>
          <a:prstGeom prst="rect">
            <a:avLst/>
          </a:prstGeom>
        </p:spPr>
        <p:txBody>
          <a:bodyPr wrap="square">
            <a:spAutoFit/>
          </a:bodyPr>
          <a:lstStyle/>
          <a:p>
            <a:r>
              <a:rPr lang="en-US" dirty="0"/>
              <a:t>Important reaction steps:</a:t>
            </a:r>
          </a:p>
          <a:p>
            <a:pPr marL="342900" indent="-342900">
              <a:buAutoNum type="arabicParenR"/>
            </a:pPr>
            <a:r>
              <a:rPr lang="en-US" dirty="0"/>
              <a:t>N</a:t>
            </a:r>
            <a:r>
              <a:rPr lang="en-US" baseline="-25000" dirty="0"/>
              <a:t>2</a:t>
            </a:r>
            <a:r>
              <a:rPr lang="en-US" dirty="0"/>
              <a:t> adsorption (1.57  eV).</a:t>
            </a:r>
          </a:p>
          <a:p>
            <a:pPr marL="342900" indent="-342900">
              <a:buAutoNum type="arabicParenR"/>
            </a:pPr>
            <a:r>
              <a:rPr lang="en-US" dirty="0"/>
              <a:t>H migration (NH</a:t>
            </a:r>
            <a:r>
              <a:rPr lang="en-US" baseline="-25000" dirty="0"/>
              <a:t>3</a:t>
            </a:r>
            <a:r>
              <a:rPr lang="en-US" dirty="0"/>
              <a:t> formation from NH</a:t>
            </a:r>
            <a:r>
              <a:rPr lang="en-US" baseline="-25000" dirty="0"/>
              <a:t>2</a:t>
            </a:r>
            <a:r>
              <a:rPr lang="en-US" dirty="0"/>
              <a:t>) (1.52 eV or 1.47 eV).</a:t>
            </a:r>
          </a:p>
          <a:p>
            <a:pPr marL="342900" indent="-342900">
              <a:buAutoNum type="arabicParenR"/>
            </a:pPr>
            <a:r>
              <a:rPr lang="en-US" dirty="0"/>
              <a:t>NH</a:t>
            </a:r>
            <a:r>
              <a:rPr lang="en-US" baseline="-25000" dirty="0"/>
              <a:t>3</a:t>
            </a:r>
            <a:r>
              <a:rPr lang="en-US" dirty="0"/>
              <a:t> desorption (1.42 eV). </a:t>
            </a:r>
          </a:p>
        </p:txBody>
      </p:sp>
      <p:sp>
        <p:nvSpPr>
          <p:cNvPr id="2" name="Rectangle 118"/>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8686800" y="2590800"/>
            <a:ext cx="1676400" cy="457200"/>
          </a:xfrm>
          <a:prstGeom prst="rect">
            <a:avLst/>
          </a:prstGeom>
          <a:solidFill>
            <a:schemeClr val="bg1"/>
          </a:solidFill>
        </p:spPr>
        <p:txBody>
          <a:bodyPr wrap="square" rtlCol="0">
            <a:spAutoFit/>
          </a:bodyPr>
          <a:lstStyle/>
          <a:p>
            <a:endParaRPr lang="en-US" dirty="0"/>
          </a:p>
        </p:txBody>
      </p:sp>
      <p:cxnSp>
        <p:nvCxnSpPr>
          <p:cNvPr id="11" name="Straight Connector 7">
            <a:extLst>
              <a:ext uri="{FF2B5EF4-FFF2-40B4-BE49-F238E27FC236}">
                <a16:creationId xmlns:a16="http://schemas.microsoft.com/office/drawing/2014/main" id="{080F77C7-BF56-4B5B-B83D-AA5ABE87AB84}"/>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2" name="Slide Number Placeholder 3">
            <a:extLst>
              <a:ext uri="{FF2B5EF4-FFF2-40B4-BE49-F238E27FC236}">
                <a16:creationId xmlns:a16="http://schemas.microsoft.com/office/drawing/2014/main" id="{B0F743AC-9395-4382-8F64-DAD546C7412D}"/>
              </a:ext>
            </a:extLst>
          </p:cNvPr>
          <p:cNvSpPr txBox="1">
            <a:spLocks/>
          </p:cNvSpPr>
          <p:nvPr/>
        </p:nvSpPr>
        <p:spPr>
          <a:xfrm>
            <a:off x="11734800" y="6464301"/>
            <a:ext cx="430213" cy="33855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12</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81CFF64E-10CF-4276-B9A8-B6A4EC073A6A}"/>
              </a:ext>
            </a:extLst>
          </p:cNvPr>
          <p:cNvCxnSpPr>
            <a:cxnSpLocks/>
          </p:cNvCxnSpPr>
          <p:nvPr/>
        </p:nvCxnSpPr>
        <p:spPr>
          <a:xfrm>
            <a:off x="7848600" y="2362200"/>
            <a:ext cx="46361" cy="2256382"/>
          </a:xfrm>
          <a:prstGeom prst="straightConnector1">
            <a:avLst/>
          </a:prstGeom>
          <a:ln w="38100">
            <a:solidFill>
              <a:schemeClr val="tx1"/>
            </a:solidFill>
            <a:headEnd type="arrow"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2A609B3-78C3-4114-B368-D7C886151332}"/>
              </a:ext>
            </a:extLst>
          </p:cNvPr>
          <p:cNvSpPr txBox="1"/>
          <p:nvPr/>
        </p:nvSpPr>
        <p:spPr>
          <a:xfrm>
            <a:off x="7772400" y="1296443"/>
            <a:ext cx="2438400" cy="369332"/>
          </a:xfrm>
          <a:prstGeom prst="rect">
            <a:avLst/>
          </a:prstGeom>
          <a:noFill/>
        </p:spPr>
        <p:txBody>
          <a:bodyPr wrap="square" rtlCol="0">
            <a:spAutoFit/>
          </a:bodyPr>
          <a:lstStyle/>
          <a:p>
            <a:r>
              <a:rPr lang="en-US" dirty="0"/>
              <a:t>Rate determining step</a:t>
            </a:r>
          </a:p>
        </p:txBody>
      </p:sp>
      <p:cxnSp>
        <p:nvCxnSpPr>
          <p:cNvPr id="16" name="Straight Arrow Connector 15">
            <a:extLst>
              <a:ext uri="{FF2B5EF4-FFF2-40B4-BE49-F238E27FC236}">
                <a16:creationId xmlns:a16="http://schemas.microsoft.com/office/drawing/2014/main" id="{88F72A79-C235-425E-BBE6-6D352AF6E4FE}"/>
              </a:ext>
            </a:extLst>
          </p:cNvPr>
          <p:cNvCxnSpPr>
            <a:cxnSpLocks/>
          </p:cNvCxnSpPr>
          <p:nvPr/>
        </p:nvCxnSpPr>
        <p:spPr>
          <a:xfrm flipH="1">
            <a:off x="8077200" y="1639091"/>
            <a:ext cx="457200" cy="84699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3B2B3B-B664-444C-9B22-17BAE73BDCE8}"/>
              </a:ext>
            </a:extLst>
          </p:cNvPr>
          <p:cNvSpPr txBox="1"/>
          <p:nvPr/>
        </p:nvSpPr>
        <p:spPr>
          <a:xfrm>
            <a:off x="1472406" y="6477585"/>
            <a:ext cx="9220200" cy="338554"/>
          </a:xfrm>
          <a:prstGeom prst="rect">
            <a:avLst/>
          </a:prstGeom>
          <a:noFill/>
        </p:spPr>
        <p:txBody>
          <a:bodyPr wrap="square" rtlCol="0">
            <a:spAutoFit/>
          </a:bodyPr>
          <a:lstStyle/>
          <a:p>
            <a:pPr algn="ctr"/>
            <a:r>
              <a:rPr lang="fr-FR" sz="1600" i="1" dirty="0"/>
              <a:t>J Qian, Q. An, A. </a:t>
            </a:r>
            <a:r>
              <a:rPr lang="fr-FR" sz="1600" i="1" dirty="0" err="1"/>
              <a:t>Fortunelli</a:t>
            </a:r>
            <a:r>
              <a:rPr lang="fr-FR" sz="1600" i="1" dirty="0"/>
              <a:t>, R.J. </a:t>
            </a:r>
            <a:r>
              <a:rPr lang="fr-FR" sz="1600" i="1" dirty="0" err="1"/>
              <a:t>Nielsen,W.A</a:t>
            </a:r>
            <a:r>
              <a:rPr lang="fr-FR" sz="1600" i="1" dirty="0"/>
              <a:t>. Goddard III, </a:t>
            </a:r>
            <a:r>
              <a:rPr lang="de-DE" sz="1600" i="1" dirty="0"/>
              <a:t>J. Am. Chem. Soc. 140, 6288</a:t>
            </a:r>
            <a:r>
              <a:rPr lang="fr-FR" sz="1600" i="1" dirty="0"/>
              <a:t> (2018).</a:t>
            </a:r>
            <a:endParaRPr lang="en-US" sz="1600" i="1" dirty="0"/>
          </a:p>
        </p:txBody>
      </p:sp>
      <p:pic>
        <p:nvPicPr>
          <p:cNvPr id="15" name="Picture 14">
            <a:extLst>
              <a:ext uri="{FF2B5EF4-FFF2-40B4-BE49-F238E27FC236}">
                <a16:creationId xmlns:a16="http://schemas.microsoft.com/office/drawing/2014/main" id="{DB68D4A1-C395-4E5E-84BE-FFA23D2548FF}"/>
              </a:ext>
            </a:extLst>
          </p:cNvPr>
          <p:cNvPicPr/>
          <p:nvPr/>
        </p:nvPicPr>
        <p:blipFill rotWithShape="1">
          <a:blip r:embed="rId4"/>
          <a:srcRect l="19440" t="79224" r="64652" b="4832"/>
          <a:stretch/>
        </p:blipFill>
        <p:spPr>
          <a:xfrm>
            <a:off x="9534526" y="1767622"/>
            <a:ext cx="2103114" cy="1737579"/>
          </a:xfrm>
          <a:prstGeom prst="rect">
            <a:avLst/>
          </a:prstGeom>
        </p:spPr>
      </p:pic>
      <p:sp>
        <p:nvSpPr>
          <p:cNvPr id="5" name="Oval 4">
            <a:extLst>
              <a:ext uri="{FF2B5EF4-FFF2-40B4-BE49-F238E27FC236}">
                <a16:creationId xmlns:a16="http://schemas.microsoft.com/office/drawing/2014/main" id="{8162D859-98BA-42CE-8309-36882A45F757}"/>
              </a:ext>
            </a:extLst>
          </p:cNvPr>
          <p:cNvSpPr/>
          <p:nvPr/>
        </p:nvSpPr>
        <p:spPr>
          <a:xfrm>
            <a:off x="9736931" y="2493608"/>
            <a:ext cx="321469" cy="32579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28A60C46-D5FA-455C-9319-7440AEC3CF71}"/>
              </a:ext>
            </a:extLst>
          </p:cNvPr>
          <p:cNvSpPr/>
          <p:nvPr/>
        </p:nvSpPr>
        <p:spPr>
          <a:xfrm>
            <a:off x="10434873" y="2486084"/>
            <a:ext cx="321469" cy="32579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8A10443-9AE7-496B-B3E2-45E2C23D7699}"/>
              </a:ext>
            </a:extLst>
          </p:cNvPr>
          <p:cNvSpPr/>
          <p:nvPr/>
        </p:nvSpPr>
        <p:spPr>
          <a:xfrm>
            <a:off x="11197432" y="2493608"/>
            <a:ext cx="321469" cy="32579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8FF483B-D5F8-4B77-B568-632AF0072B36}"/>
              </a:ext>
            </a:extLst>
          </p:cNvPr>
          <p:cNvSpPr txBox="1"/>
          <p:nvPr/>
        </p:nvSpPr>
        <p:spPr>
          <a:xfrm>
            <a:off x="8959734" y="2062587"/>
            <a:ext cx="53895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t>
            </a:r>
          </a:p>
        </p:txBody>
      </p:sp>
      <p:cxnSp>
        <p:nvCxnSpPr>
          <p:cNvPr id="21" name="Straight Arrow Connector 20">
            <a:extLst>
              <a:ext uri="{FF2B5EF4-FFF2-40B4-BE49-F238E27FC236}">
                <a16:creationId xmlns:a16="http://schemas.microsoft.com/office/drawing/2014/main" id="{511845BC-B868-4FA2-8EF7-31B61FE072F4}"/>
              </a:ext>
            </a:extLst>
          </p:cNvPr>
          <p:cNvCxnSpPr>
            <a:cxnSpLocks/>
            <a:endCxn id="5" idx="2"/>
          </p:cNvCxnSpPr>
          <p:nvPr/>
        </p:nvCxnSpPr>
        <p:spPr>
          <a:xfrm>
            <a:off x="9334870" y="2437108"/>
            <a:ext cx="402061" cy="21939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209D46D-F35E-47A9-A345-94481909B28B}"/>
              </a:ext>
            </a:extLst>
          </p:cNvPr>
          <p:cNvSpPr txBox="1"/>
          <p:nvPr/>
        </p:nvSpPr>
        <p:spPr>
          <a:xfrm>
            <a:off x="9557544" y="3543548"/>
            <a:ext cx="230266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2N.2H configuration</a:t>
            </a:r>
          </a:p>
        </p:txBody>
      </p:sp>
    </p:spTree>
    <p:extLst>
      <p:ext uri="{BB962C8B-B14F-4D97-AF65-F5344CB8AC3E}">
        <p14:creationId xmlns:p14="http://schemas.microsoft.com/office/powerpoint/2010/main" val="315209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4">
            <a:extLst>
              <a:ext uri="{FF2B5EF4-FFF2-40B4-BE49-F238E27FC236}">
                <a16:creationId xmlns:a16="http://schemas.microsoft.com/office/drawing/2014/main" id="{3D124C1B-3797-4912-97C2-A40329FDE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62697"/>
            <a:ext cx="9874872" cy="459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0" y="34409"/>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Energy Landscape under Condition of 673K, 20atm (P</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NH3</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=1.0 atm)</a:t>
            </a:r>
          </a:p>
        </p:txBody>
      </p:sp>
      <p:sp>
        <p:nvSpPr>
          <p:cNvPr id="2" name="Rectangle 118"/>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8686800" y="2590800"/>
            <a:ext cx="1676400" cy="457200"/>
          </a:xfrm>
          <a:prstGeom prst="rect">
            <a:avLst/>
          </a:prstGeom>
          <a:solidFill>
            <a:schemeClr val="bg1"/>
          </a:solidFill>
        </p:spPr>
        <p:txBody>
          <a:bodyPr wrap="square" rtlCol="0">
            <a:spAutoFit/>
          </a:bodyPr>
          <a:lstStyle/>
          <a:p>
            <a:endParaRPr lang="en-US" dirty="0"/>
          </a:p>
        </p:txBody>
      </p:sp>
      <p:cxnSp>
        <p:nvCxnSpPr>
          <p:cNvPr id="11" name="Straight Connector 7">
            <a:extLst>
              <a:ext uri="{FF2B5EF4-FFF2-40B4-BE49-F238E27FC236}">
                <a16:creationId xmlns:a16="http://schemas.microsoft.com/office/drawing/2014/main" id="{080F77C7-BF56-4B5B-B83D-AA5ABE87AB84}"/>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2" name="Slide Number Placeholder 3">
            <a:extLst>
              <a:ext uri="{FF2B5EF4-FFF2-40B4-BE49-F238E27FC236}">
                <a16:creationId xmlns:a16="http://schemas.microsoft.com/office/drawing/2014/main" id="{B0F743AC-9395-4382-8F64-DAD546C7412D}"/>
              </a:ext>
            </a:extLst>
          </p:cNvPr>
          <p:cNvSpPr txBox="1">
            <a:spLocks/>
          </p:cNvSpPr>
          <p:nvPr/>
        </p:nvSpPr>
        <p:spPr>
          <a:xfrm>
            <a:off x="11658600" y="6464301"/>
            <a:ext cx="506413" cy="3592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13</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id="{F2A609B3-78C3-4114-B368-D7C886151332}"/>
              </a:ext>
            </a:extLst>
          </p:cNvPr>
          <p:cNvSpPr txBox="1"/>
          <p:nvPr/>
        </p:nvSpPr>
        <p:spPr>
          <a:xfrm>
            <a:off x="7924800" y="774798"/>
            <a:ext cx="2438400" cy="369332"/>
          </a:xfrm>
          <a:prstGeom prst="rect">
            <a:avLst/>
          </a:prstGeom>
          <a:noFill/>
        </p:spPr>
        <p:txBody>
          <a:bodyPr wrap="square" rtlCol="0">
            <a:spAutoFit/>
          </a:bodyPr>
          <a:lstStyle/>
          <a:p>
            <a:r>
              <a:rPr lang="en-US" dirty="0"/>
              <a:t>Rate determining step</a:t>
            </a:r>
          </a:p>
        </p:txBody>
      </p:sp>
      <p:cxnSp>
        <p:nvCxnSpPr>
          <p:cNvPr id="16" name="Straight Arrow Connector 15">
            <a:extLst>
              <a:ext uri="{FF2B5EF4-FFF2-40B4-BE49-F238E27FC236}">
                <a16:creationId xmlns:a16="http://schemas.microsoft.com/office/drawing/2014/main" id="{88F72A79-C235-425E-BBE6-6D352AF6E4FE}"/>
              </a:ext>
            </a:extLst>
          </p:cNvPr>
          <p:cNvCxnSpPr>
            <a:cxnSpLocks/>
          </p:cNvCxnSpPr>
          <p:nvPr/>
        </p:nvCxnSpPr>
        <p:spPr>
          <a:xfrm flipH="1">
            <a:off x="7772400" y="1104751"/>
            <a:ext cx="323850" cy="34304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542E4B8A-F789-4C0D-BAFC-30D9CF851C87}"/>
              </a:ext>
            </a:extLst>
          </p:cNvPr>
          <p:cNvSpPr txBox="1">
            <a:spLocks noChangeArrowheads="1"/>
          </p:cNvSpPr>
          <p:nvPr/>
        </p:nvSpPr>
        <p:spPr bwMode="auto">
          <a:xfrm>
            <a:off x="744537" y="5661948"/>
            <a:ext cx="10675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000" b="0" baseline="0" dirty="0">
                <a:solidFill>
                  <a:srgbClr val="000000"/>
                </a:solidFill>
                <a:latin typeface="Times New Roman" panose="02020603050405020304" pitchFamily="18" charset="0"/>
                <a:cs typeface="Times New Roman" panose="02020603050405020304" pitchFamily="18" charset="0"/>
              </a:rPr>
              <a:t>Changing the NH</a:t>
            </a:r>
            <a:r>
              <a:rPr lang="en-US" altLang="en-US" sz="2000" b="0" baseline="-25000" dirty="0">
                <a:solidFill>
                  <a:srgbClr val="000000"/>
                </a:solidFill>
                <a:latin typeface="Times New Roman" panose="02020603050405020304" pitchFamily="18" charset="0"/>
                <a:cs typeface="Times New Roman" panose="02020603050405020304" pitchFamily="18" charset="0"/>
              </a:rPr>
              <a:t>3</a:t>
            </a:r>
            <a:r>
              <a:rPr lang="en-US" altLang="en-US" sz="2000" b="0" baseline="0" dirty="0">
                <a:solidFill>
                  <a:srgbClr val="000000"/>
                </a:solidFill>
                <a:latin typeface="Times New Roman" panose="02020603050405020304" pitchFamily="18" charset="0"/>
                <a:cs typeface="Times New Roman" panose="02020603050405020304" pitchFamily="18" charset="0"/>
              </a:rPr>
              <a:t> pressure will modify the resting (reference) state from the 2N.2H to 2N.NH</a:t>
            </a:r>
            <a:r>
              <a:rPr lang="en-US" altLang="en-US" sz="2000" b="0" baseline="-25000" dirty="0">
                <a:solidFill>
                  <a:srgbClr val="000000"/>
                </a:solidFill>
                <a:latin typeface="Times New Roman" panose="02020603050405020304" pitchFamily="18" charset="0"/>
                <a:cs typeface="Times New Roman" panose="02020603050405020304" pitchFamily="18" charset="0"/>
              </a:rPr>
              <a:t>2</a:t>
            </a:r>
            <a:r>
              <a:rPr lang="en-US" altLang="en-US" sz="2000" b="0" baseline="0" dirty="0">
                <a:solidFill>
                  <a:srgbClr val="000000"/>
                </a:solidFill>
                <a:latin typeface="Times New Roman" panose="02020603050405020304" pitchFamily="18" charset="0"/>
                <a:cs typeface="Times New Roman" panose="02020603050405020304" pitchFamily="18" charset="0"/>
              </a:rPr>
              <a:t>.H.</a:t>
            </a:r>
          </a:p>
          <a:p>
            <a:pPr eaLnBrk="1" hangingPunct="1">
              <a:spcBef>
                <a:spcPct val="0"/>
              </a:spcBef>
              <a:buFont typeface="Wingdings" panose="05000000000000000000" pitchFamily="2" charset="2"/>
              <a:buChar char="§"/>
            </a:pPr>
            <a:r>
              <a:rPr lang="en-US" altLang="en-US" sz="2000" b="0" dirty="0">
                <a:solidFill>
                  <a:srgbClr val="000000"/>
                </a:solidFill>
                <a:latin typeface="Times New Roman" panose="02020603050405020304" pitchFamily="18" charset="0"/>
                <a:cs typeface="Times New Roman" panose="02020603050405020304" pitchFamily="18" charset="0"/>
              </a:rPr>
              <a:t>The major reaction steps remain the same as the low NH</a:t>
            </a:r>
            <a:r>
              <a:rPr lang="en-US" altLang="en-US" sz="2000" b="0" baseline="-25000" dirty="0">
                <a:solidFill>
                  <a:srgbClr val="000000"/>
                </a:solidFill>
                <a:latin typeface="Times New Roman" panose="02020603050405020304" pitchFamily="18" charset="0"/>
                <a:cs typeface="Times New Roman" panose="02020603050405020304" pitchFamily="18" charset="0"/>
              </a:rPr>
              <a:t>3</a:t>
            </a:r>
            <a:r>
              <a:rPr lang="en-US" altLang="en-US" sz="2000" b="0" dirty="0">
                <a:solidFill>
                  <a:srgbClr val="000000"/>
                </a:solidFill>
                <a:latin typeface="Times New Roman" panose="02020603050405020304" pitchFamily="18" charset="0"/>
                <a:cs typeface="Times New Roman" panose="02020603050405020304" pitchFamily="18" charset="0"/>
              </a:rPr>
              <a:t> pressure. </a:t>
            </a:r>
            <a:r>
              <a:rPr lang="en-US" altLang="en-US" sz="2000" b="0" baseline="0" dirty="0">
                <a:solidFill>
                  <a:srgbClr val="0000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821D3E9C-7D0E-431F-B143-C0EFFBB97BF1}"/>
              </a:ext>
            </a:extLst>
          </p:cNvPr>
          <p:cNvSpPr txBox="1"/>
          <p:nvPr/>
        </p:nvSpPr>
        <p:spPr>
          <a:xfrm>
            <a:off x="1472406" y="6477585"/>
            <a:ext cx="9220200" cy="338554"/>
          </a:xfrm>
          <a:prstGeom prst="rect">
            <a:avLst/>
          </a:prstGeom>
          <a:noFill/>
        </p:spPr>
        <p:txBody>
          <a:bodyPr wrap="square" rtlCol="0">
            <a:spAutoFit/>
          </a:bodyPr>
          <a:lstStyle/>
          <a:p>
            <a:pPr algn="ctr"/>
            <a:r>
              <a:rPr lang="fr-FR" sz="1600" i="1" dirty="0"/>
              <a:t>J Qian, Q. An, A. </a:t>
            </a:r>
            <a:r>
              <a:rPr lang="fr-FR" sz="1600" i="1" dirty="0" err="1"/>
              <a:t>Fortunelli</a:t>
            </a:r>
            <a:r>
              <a:rPr lang="fr-FR" sz="1600" i="1" dirty="0"/>
              <a:t>, R.J. </a:t>
            </a:r>
            <a:r>
              <a:rPr lang="fr-FR" sz="1600" i="1" dirty="0" err="1"/>
              <a:t>Nielsen,W.A</a:t>
            </a:r>
            <a:r>
              <a:rPr lang="fr-FR" sz="1600" i="1" dirty="0"/>
              <a:t>. Goddard III, </a:t>
            </a:r>
            <a:r>
              <a:rPr lang="de-DE" sz="1600" i="1" dirty="0"/>
              <a:t>J. Am. Chem. Soc. 140, 6288</a:t>
            </a:r>
            <a:r>
              <a:rPr lang="fr-FR" sz="1600" i="1" dirty="0"/>
              <a:t> (2018).</a:t>
            </a:r>
            <a:endParaRPr lang="en-US" sz="1600" i="1" dirty="0"/>
          </a:p>
        </p:txBody>
      </p:sp>
    </p:spTree>
    <p:extLst>
      <p:ext uri="{BB962C8B-B14F-4D97-AF65-F5344CB8AC3E}">
        <p14:creationId xmlns:p14="http://schemas.microsoft.com/office/powerpoint/2010/main" val="4239625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198" b="4992"/>
          <a:stretch/>
        </p:blipFill>
        <p:spPr bwMode="auto">
          <a:xfrm>
            <a:off x="550351" y="895351"/>
            <a:ext cx="11091297"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a:extLst>
              <a:ext uri="{FF2B5EF4-FFF2-40B4-BE49-F238E27FC236}">
                <a16:creationId xmlns:a16="http://schemas.microsoft.com/office/drawing/2014/main" id="{43B7120C-919B-4464-BDE7-4349D5E69FD0}"/>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14</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764FFC76-90EA-4F4D-8400-C40EA13315E0}"/>
              </a:ext>
            </a:extLst>
          </p:cNvPr>
          <p:cNvSpPr/>
          <p:nvPr/>
        </p:nvSpPr>
        <p:spPr>
          <a:xfrm>
            <a:off x="19050" y="29168"/>
            <a:ext cx="12039600" cy="584775"/>
          </a:xfrm>
          <a:prstGeom prst="rect">
            <a:avLst/>
          </a:prstGeom>
        </p:spPr>
        <p:txBody>
          <a:bodyPr wrap="square">
            <a:spAutoFit/>
          </a:bodyPr>
          <a:lstStyle/>
          <a:p>
            <a:pPr algn="ctr"/>
            <a:r>
              <a:rPr lang="en-US" sz="3200" dirty="0" err="1">
                <a:latin typeface="Times New Roman" panose="02020603050405020304" pitchFamily="18" charset="0"/>
                <a:ea typeface="微软雅黑" panose="020B0503020204020204" pitchFamily="34" charset="-122"/>
                <a:cs typeface="Times New Roman" panose="02020603050405020304" pitchFamily="18" charset="0"/>
              </a:rPr>
              <a:t>kMC</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Model to Predict Reaction Rate (based on DFT Barriers)</a:t>
            </a:r>
          </a:p>
        </p:txBody>
      </p:sp>
      <p:cxnSp>
        <p:nvCxnSpPr>
          <p:cNvPr id="8" name="Straight Connector 7">
            <a:extLst>
              <a:ext uri="{FF2B5EF4-FFF2-40B4-BE49-F238E27FC236}">
                <a16:creationId xmlns:a16="http://schemas.microsoft.com/office/drawing/2014/main" id="{2B24D806-3A92-4D79-BFC9-1166197DC785}"/>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9" name="TextBox 8">
            <a:extLst>
              <a:ext uri="{FF2B5EF4-FFF2-40B4-BE49-F238E27FC236}">
                <a16:creationId xmlns:a16="http://schemas.microsoft.com/office/drawing/2014/main" id="{FFCE5BAE-15B7-4F81-A0DD-BACF00BEE98C}"/>
              </a:ext>
            </a:extLst>
          </p:cNvPr>
          <p:cNvSpPr txBox="1"/>
          <p:nvPr/>
        </p:nvSpPr>
        <p:spPr>
          <a:xfrm>
            <a:off x="1472406" y="6477585"/>
            <a:ext cx="9220200" cy="338554"/>
          </a:xfrm>
          <a:prstGeom prst="rect">
            <a:avLst/>
          </a:prstGeom>
          <a:noFill/>
        </p:spPr>
        <p:txBody>
          <a:bodyPr wrap="square" rtlCol="0">
            <a:spAutoFit/>
          </a:bodyPr>
          <a:lstStyle/>
          <a:p>
            <a:pPr algn="ctr"/>
            <a:r>
              <a:rPr lang="fr-FR" sz="1600" i="1" dirty="0"/>
              <a:t>J Qian, Q. An, A. </a:t>
            </a:r>
            <a:r>
              <a:rPr lang="fr-FR" sz="1600" i="1" dirty="0" err="1"/>
              <a:t>Fortunelli</a:t>
            </a:r>
            <a:r>
              <a:rPr lang="fr-FR" sz="1600" i="1" dirty="0"/>
              <a:t>, R.J. </a:t>
            </a:r>
            <a:r>
              <a:rPr lang="fr-FR" sz="1600" i="1" dirty="0" err="1"/>
              <a:t>Nielsen,W.A</a:t>
            </a:r>
            <a:r>
              <a:rPr lang="fr-FR" sz="1600" i="1" dirty="0"/>
              <a:t>. Goddard III, </a:t>
            </a:r>
            <a:r>
              <a:rPr lang="de-DE" sz="1600" i="1" dirty="0"/>
              <a:t>J. Am. Chem. Soc. 140, 6288</a:t>
            </a:r>
            <a:r>
              <a:rPr lang="fr-FR" sz="1600" i="1" dirty="0"/>
              <a:t> (2018).</a:t>
            </a:r>
            <a:endParaRPr lang="en-US" sz="1600" i="1" dirty="0"/>
          </a:p>
        </p:txBody>
      </p:sp>
    </p:spTree>
    <p:extLst>
      <p:ext uri="{BB962C8B-B14F-4D97-AF65-F5344CB8AC3E}">
        <p14:creationId xmlns:p14="http://schemas.microsoft.com/office/powerpoint/2010/main" val="4199085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77" b="873"/>
          <a:stretch/>
        </p:blipFill>
        <p:spPr bwMode="auto">
          <a:xfrm>
            <a:off x="1295400" y="844607"/>
            <a:ext cx="10134600" cy="578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9050" y="29168"/>
            <a:ext cx="120396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Apply </a:t>
            </a:r>
            <a:r>
              <a:rPr lang="en-US" sz="3200" dirty="0" err="1">
                <a:latin typeface="Times New Roman" panose="02020603050405020304" pitchFamily="18" charset="0"/>
                <a:ea typeface="微软雅黑" panose="020B0503020204020204" pitchFamily="34" charset="-122"/>
                <a:cs typeface="Times New Roman" panose="02020603050405020304" pitchFamily="18" charset="0"/>
              </a:rPr>
              <a:t>kMC</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model to Predict Reaction Rate</a:t>
            </a:r>
          </a:p>
        </p:txBody>
      </p:sp>
      <p:sp>
        <p:nvSpPr>
          <p:cNvPr id="2" name="TextBox 1"/>
          <p:cNvSpPr txBox="1"/>
          <p:nvPr/>
        </p:nvSpPr>
        <p:spPr>
          <a:xfrm>
            <a:off x="10515600" y="6073777"/>
            <a:ext cx="914400" cy="381000"/>
          </a:xfrm>
          <a:prstGeom prst="rect">
            <a:avLst/>
          </a:prstGeom>
          <a:solidFill>
            <a:schemeClr val="bg1"/>
          </a:solidFill>
        </p:spPr>
        <p:txBody>
          <a:bodyPr wrap="square" rtlCol="0">
            <a:spAutoFit/>
          </a:bodyPr>
          <a:lstStyle/>
          <a:p>
            <a:endParaRPr lang="en-US" dirty="0"/>
          </a:p>
        </p:txBody>
      </p:sp>
      <p:cxnSp>
        <p:nvCxnSpPr>
          <p:cNvPr id="9" name="Straight Connector 7">
            <a:extLst>
              <a:ext uri="{FF2B5EF4-FFF2-40B4-BE49-F238E27FC236}">
                <a16:creationId xmlns:a16="http://schemas.microsoft.com/office/drawing/2014/main" id="{F1F0934C-E757-43FC-91EB-60CE58EFDE5D}"/>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0" name="Slide Number Placeholder 3">
            <a:extLst>
              <a:ext uri="{FF2B5EF4-FFF2-40B4-BE49-F238E27FC236}">
                <a16:creationId xmlns:a16="http://schemas.microsoft.com/office/drawing/2014/main" id="{94037FC9-0F39-4E6A-BB30-F07ACD281621}"/>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15</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937200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81975"/>
            <a:ext cx="9144000" cy="584775"/>
          </a:xfrm>
          <a:prstGeom prst="rect">
            <a:avLst/>
          </a:prstGeom>
        </p:spPr>
        <p:txBody>
          <a:bodyPr wrap="square">
            <a:spAutoFit/>
          </a:bodyPr>
          <a:lstStyle/>
          <a:p>
            <a:pPr algn="ctr"/>
            <a:r>
              <a:rPr lang="en-US" sz="3200" dirty="0" err="1">
                <a:latin typeface="Times New Roman" panose="02020603050405020304" pitchFamily="18" charset="0"/>
                <a:ea typeface="微软雅黑" panose="020B0503020204020204" pitchFamily="34" charset="-122"/>
                <a:cs typeface="Times New Roman" panose="02020603050405020304" pitchFamily="18" charset="0"/>
              </a:rPr>
              <a:t>kMC</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Details and Results</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81050"/>
            <a:ext cx="7011496" cy="516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311" y="5615829"/>
            <a:ext cx="7162595" cy="116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16</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832117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9144000" cy="990600"/>
          </a:xfrm>
        </p:spPr>
        <p:txBody>
          <a:bodyPr>
            <a:normAutofit/>
          </a:bodyPr>
          <a:lstStyle/>
          <a:p>
            <a:r>
              <a:rPr kumimoji="1" lang="en-US" altLang="en-US" sz="3200" dirty="0">
                <a:latin typeface="Times New Roman" panose="02020603050405020304" pitchFamily="18" charset="0"/>
                <a:ea typeface="微软雅黑" panose="020B0503020204020204" pitchFamily="34" charset="-122"/>
                <a:cs typeface="Times New Roman" panose="02020603050405020304" pitchFamily="18" charset="0"/>
              </a:rPr>
              <a:t>RL-Aid Exploration of Reaction Mechanisms </a:t>
            </a:r>
          </a:p>
        </p:txBody>
      </p:sp>
      <p:sp>
        <p:nvSpPr>
          <p:cNvPr id="8" name="TextBox 7"/>
          <p:cNvSpPr txBox="1"/>
          <p:nvPr/>
        </p:nvSpPr>
        <p:spPr>
          <a:xfrm>
            <a:off x="4343400" y="5465135"/>
            <a:ext cx="762000" cy="369332"/>
          </a:xfrm>
          <a:prstGeom prst="rect">
            <a:avLst/>
          </a:prstGeom>
          <a:noFill/>
        </p:spPr>
        <p:txBody>
          <a:bodyPr wrap="square" rtlCol="0">
            <a:spAutoFit/>
          </a:bodyPr>
          <a:lstStyle/>
          <a:p>
            <a:r>
              <a:rPr lang="en-US" dirty="0">
                <a:solidFill>
                  <a:schemeClr val="bg1"/>
                </a:solidFill>
              </a:rPr>
              <a:t>2 nm</a:t>
            </a:r>
          </a:p>
        </p:txBody>
      </p:sp>
      <p:sp>
        <p:nvSpPr>
          <p:cNvPr id="7" name="Slide Number Placeholder 3">
            <a:extLst>
              <a:ext uri="{FF2B5EF4-FFF2-40B4-BE49-F238E27FC236}">
                <a16:creationId xmlns:a16="http://schemas.microsoft.com/office/drawing/2014/main" id="{39FC036E-02AC-46D3-98A4-C94F8CFF4386}"/>
              </a:ext>
            </a:extLst>
          </p:cNvPr>
          <p:cNvSpPr txBox="1">
            <a:spLocks/>
          </p:cNvSpPr>
          <p:nvPr/>
        </p:nvSpPr>
        <p:spPr>
          <a:xfrm>
            <a:off x="11860213" y="6464300"/>
            <a:ext cx="3048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17</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CDEB11EF-CB22-C37A-7478-6CA621BF421C}"/>
              </a:ext>
            </a:extLst>
          </p:cNvPr>
          <p:cNvPicPr>
            <a:picLocks noChangeAspect="1"/>
          </p:cNvPicPr>
          <p:nvPr/>
        </p:nvPicPr>
        <p:blipFill>
          <a:blip r:embed="rId2"/>
          <a:stretch>
            <a:fillRect/>
          </a:stretch>
        </p:blipFill>
        <p:spPr>
          <a:xfrm>
            <a:off x="1078107" y="1447800"/>
            <a:ext cx="4495800" cy="4495800"/>
          </a:xfrm>
          <a:prstGeom prst="rect">
            <a:avLst/>
          </a:prstGeom>
        </p:spPr>
      </p:pic>
      <p:sp>
        <p:nvSpPr>
          <p:cNvPr id="6" name="TextBox 5">
            <a:extLst>
              <a:ext uri="{FF2B5EF4-FFF2-40B4-BE49-F238E27FC236}">
                <a16:creationId xmlns:a16="http://schemas.microsoft.com/office/drawing/2014/main" id="{FA7108A1-0864-1E90-67CC-379B3FC53BEE}"/>
              </a:ext>
            </a:extLst>
          </p:cNvPr>
          <p:cNvSpPr txBox="1"/>
          <p:nvPr/>
        </p:nvSpPr>
        <p:spPr>
          <a:xfrm>
            <a:off x="6056724" y="2133600"/>
            <a:ext cx="5057169" cy="2308324"/>
          </a:xfrm>
          <a:prstGeom prst="rect">
            <a:avLst/>
          </a:prstGeom>
          <a:noFill/>
        </p:spPr>
        <p:txBody>
          <a:bodyPr wrap="square">
            <a:spAutoFit/>
          </a:bodyPr>
          <a:lstStyle/>
          <a:p>
            <a:r>
              <a:rPr lang="en-US" sz="1800" b="1" dirty="0">
                <a:effectLst/>
                <a:latin typeface="Times New Roman" panose="02020603050405020304" pitchFamily="18" charset="0"/>
                <a:ea typeface="SimSun" panose="02010600030101010101" pitchFamily="2" charset="-122"/>
              </a:rPr>
              <a:t>Challenges</a:t>
            </a:r>
            <a:r>
              <a:rPr lang="en-US" sz="1800" dirty="0">
                <a:effectLst/>
                <a:latin typeface="Times New Roman" panose="02020603050405020304" pitchFamily="18" charset="0"/>
                <a:ea typeface="SimSun" panose="02010600030101010101" pitchFamily="2" charset="-122"/>
              </a:rPr>
              <a:t>:</a:t>
            </a:r>
          </a:p>
          <a:p>
            <a:endParaRPr lang="en-US" sz="1800" dirty="0">
              <a:effectLst/>
              <a:latin typeface="Times New Roman" panose="02020603050405020304" pitchFamily="18" charset="0"/>
              <a:ea typeface="SimSun" panose="02010600030101010101" pitchFamily="2" charset="-122"/>
            </a:endParaRPr>
          </a:p>
          <a:p>
            <a:pPr marL="285750" indent="-285750">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Complexity of multi-step reactions </a:t>
            </a:r>
          </a:p>
          <a:p>
            <a:pPr marL="285750" indent="-285750">
              <a:buFont typeface="Wingdings" panose="05000000000000000000" pitchFamily="2" charset="2"/>
              <a:buChar char="§"/>
            </a:pPr>
            <a:endParaRPr lang="en-US" sz="1800" dirty="0">
              <a:effectLst/>
              <a:latin typeface="Times New Roman" panose="02020603050405020304" pitchFamily="18" charset="0"/>
              <a:ea typeface="SimSun" panose="02010600030101010101" pitchFamily="2" charset="-122"/>
            </a:endParaRPr>
          </a:p>
          <a:p>
            <a:pPr marL="285750" indent="-285750">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Short-lived intermediates</a:t>
            </a:r>
          </a:p>
          <a:p>
            <a:pPr marL="285750" indent="-285750">
              <a:buFont typeface="Wingdings" panose="05000000000000000000" pitchFamily="2" charset="2"/>
              <a:buChar char="§"/>
            </a:pPr>
            <a:endParaRPr lang="en-US" dirty="0">
              <a:latin typeface="Times New Roman" panose="02020603050405020304" pitchFamily="18" charset="0"/>
              <a:ea typeface="SimSun" panose="02010600030101010101" pitchFamily="2" charset="-122"/>
            </a:endParaRPr>
          </a:p>
          <a:p>
            <a:pPr marL="285750" indent="-285750">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Dynamic and heterogeneous nature of many catalytic reactions</a:t>
            </a:r>
            <a:endParaRPr lang="en-US" dirty="0"/>
          </a:p>
        </p:txBody>
      </p:sp>
    </p:spTree>
    <p:extLst>
      <p:ext uri="{BB962C8B-B14F-4D97-AF65-F5344CB8AC3E}">
        <p14:creationId xmlns:p14="http://schemas.microsoft.com/office/powerpoint/2010/main" val="1009829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Exploring Reaction Mechanism of HB on Fe(111) Using RL</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18</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717674" y="6487018"/>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Diagram&#10;&#10;Description automatically generated">
            <a:extLst>
              <a:ext uri="{FF2B5EF4-FFF2-40B4-BE49-F238E27FC236}">
                <a16:creationId xmlns:a16="http://schemas.microsoft.com/office/drawing/2014/main" id="{BB5B22F5-D902-7024-2DB7-1AF2E26B027D}"/>
              </a:ext>
            </a:extLst>
          </p:cNvPr>
          <p:cNvPicPr>
            <a:picLocks noChangeAspect="1"/>
          </p:cNvPicPr>
          <p:nvPr/>
        </p:nvPicPr>
        <p:blipFill>
          <a:blip r:embed="rId2">
            <a:extLst>
              <a:ext uri="{FF2B5EF4-FFF2-40B4-BE49-F238E27FC236}">
                <a16:creationId xmlns:lc="http://schemas.openxmlformats.org/drawingml/2006/lockedCanvas"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435794AE-D7BD-4F00-9583-F3A7B998FE41}"/>
              </a:ext>
            </a:extLst>
          </a:blip>
          <a:stretch>
            <a:fillRect/>
          </a:stretch>
        </p:blipFill>
        <p:spPr>
          <a:xfrm>
            <a:off x="609600" y="828675"/>
            <a:ext cx="10896600" cy="5049442"/>
          </a:xfrm>
          <a:prstGeom prst="rect">
            <a:avLst/>
          </a:prstGeom>
        </p:spPr>
      </p:pic>
      <p:sp>
        <p:nvSpPr>
          <p:cNvPr id="4" name="TextBox 3">
            <a:extLst>
              <a:ext uri="{FF2B5EF4-FFF2-40B4-BE49-F238E27FC236}">
                <a16:creationId xmlns:a16="http://schemas.microsoft.com/office/drawing/2014/main" id="{168FAB28-3F4F-C6C1-4D73-96C3CC67A1F8}"/>
              </a:ext>
            </a:extLst>
          </p:cNvPr>
          <p:cNvSpPr txBox="1"/>
          <p:nvPr/>
        </p:nvSpPr>
        <p:spPr>
          <a:xfrm>
            <a:off x="1066800" y="6032500"/>
            <a:ext cx="9906000" cy="369332"/>
          </a:xfrm>
          <a:prstGeom prst="rect">
            <a:avLst/>
          </a:prstGeom>
          <a:noFill/>
        </p:spPr>
        <p:txBody>
          <a:bodyPr wrap="square" rtlCol="0">
            <a:spAutoFit/>
          </a:bodyPr>
          <a:lstStyle/>
          <a:p>
            <a:r>
              <a:rPr lang="en-US" dirty="0"/>
              <a:t>RL framework to build the full reaction network based on the various known states and barriers. </a:t>
            </a:r>
          </a:p>
        </p:txBody>
      </p:sp>
    </p:spTree>
    <p:extLst>
      <p:ext uri="{BB962C8B-B14F-4D97-AF65-F5344CB8AC3E}">
        <p14:creationId xmlns:p14="http://schemas.microsoft.com/office/powerpoint/2010/main" val="3991006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Actions Definition in the RL Framework (H</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Adsorption/Desorption)</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19</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7B0CA76E-D282-8106-9780-9701AD342DEF}"/>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Graphical user interface, application&#10;&#10;Description automatically generated">
            <a:extLst>
              <a:ext uri="{FF2B5EF4-FFF2-40B4-BE49-F238E27FC236}">
                <a16:creationId xmlns:a16="http://schemas.microsoft.com/office/drawing/2014/main" id="{5834129D-5FCA-011C-CA25-091A66F4B5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828675"/>
            <a:ext cx="7086600" cy="5055378"/>
          </a:xfrm>
          <a:prstGeom prst="rect">
            <a:avLst/>
          </a:prstGeom>
          <a:noFill/>
        </p:spPr>
      </p:pic>
      <p:sp>
        <p:nvSpPr>
          <p:cNvPr id="5" name="TextBox 4">
            <a:extLst>
              <a:ext uri="{FF2B5EF4-FFF2-40B4-BE49-F238E27FC236}">
                <a16:creationId xmlns:a16="http://schemas.microsoft.com/office/drawing/2014/main" id="{86BC3905-D9AE-F8B0-38AA-D0ABCEAC207E}"/>
              </a:ext>
            </a:extLst>
          </p:cNvPr>
          <p:cNvSpPr txBox="1"/>
          <p:nvPr/>
        </p:nvSpPr>
        <p:spPr>
          <a:xfrm>
            <a:off x="1695573" y="5799797"/>
            <a:ext cx="8800854" cy="646331"/>
          </a:xfrm>
          <a:prstGeom prst="rect">
            <a:avLst/>
          </a:prstGeom>
          <a:noFill/>
        </p:spPr>
        <p:txBody>
          <a:bodyPr wrap="square">
            <a:spAutoFit/>
          </a:bodyPr>
          <a:lstStyle/>
          <a:p>
            <a:pPr marL="285750" indent="-285750">
              <a:buFont typeface="Wingdings" panose="05000000000000000000" pitchFamily="2" charset="2"/>
              <a:buChar char="§"/>
            </a:pPr>
            <a:r>
              <a:rPr lang="en-US" dirty="0"/>
              <a:t>All H</a:t>
            </a:r>
            <a:r>
              <a:rPr lang="en-US" baseline="-25000" dirty="0"/>
              <a:t>2</a:t>
            </a:r>
            <a:r>
              <a:rPr lang="en-US" dirty="0"/>
              <a:t> related process are considered on high N coverage (not shown)</a:t>
            </a:r>
          </a:p>
          <a:p>
            <a:pPr marL="285750" indent="-285750">
              <a:buFont typeface="Wingdings" panose="05000000000000000000" pitchFamily="2" charset="2"/>
              <a:buChar char="§"/>
            </a:pPr>
            <a:r>
              <a:rPr lang="en-US" dirty="0"/>
              <a:t>The free energy barrier for this action is obtained from high N coverage surface</a:t>
            </a:r>
          </a:p>
        </p:txBody>
      </p:sp>
    </p:spTree>
    <p:extLst>
      <p:ext uri="{BB962C8B-B14F-4D97-AF65-F5344CB8AC3E}">
        <p14:creationId xmlns:p14="http://schemas.microsoft.com/office/powerpoint/2010/main" val="2705820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723896"/>
          </a:xfrm>
          <a:prstGeom prst="rect">
            <a:avLst/>
          </a:prstGeom>
          <a:solidFill>
            <a:schemeClr val="bg1"/>
          </a:solidFill>
          <a:ln>
            <a:noFill/>
          </a:ln>
        </p:spPr>
        <p:txBody>
          <a:bodyPr vert="horz" wrap="square" lIns="90487" tIns="44450" rIns="90487" bIns="44450" numCol="1" anchor="ctr" anchorCtr="0" compatLnSpc="1">
            <a:prstTxWarp prst="textNoShape">
              <a:avLst/>
            </a:prstTxWarp>
          </a:bodyPr>
          <a:lstStyle>
            <a:defPPr>
              <a:defRPr lang="en-US"/>
            </a:defPPr>
            <a:lvl1pPr algn="ctr" eaLnBrk="0" hangingPunct="0">
              <a:defRPr sz="2800" b="1">
                <a:solidFill>
                  <a:schemeClr val="accent2"/>
                </a:solidFill>
                <a:latin typeface="+mj-lt"/>
                <a:cs typeface="Arial" charset="0"/>
              </a:defRPr>
            </a:lvl1pPr>
            <a:lvl2pPr algn="ctr" eaLnBrk="0" hangingPunct="0">
              <a:defRPr sz="3200" b="1">
                <a:solidFill>
                  <a:schemeClr val="accent2"/>
                </a:solidFill>
                <a:latin typeface="Arial" pitchFamily="34" charset="0"/>
                <a:ea typeface="ＭＳ Ｐゴシック" charset="-128"/>
                <a:cs typeface="ＭＳ Ｐゴシック" charset="-128"/>
              </a:defRPr>
            </a:lvl2pPr>
            <a:lvl3pPr algn="ctr" eaLnBrk="0" hangingPunct="0">
              <a:defRPr sz="3200" b="1">
                <a:solidFill>
                  <a:schemeClr val="accent2"/>
                </a:solidFill>
                <a:latin typeface="Arial" pitchFamily="34" charset="0"/>
                <a:ea typeface="ＭＳ Ｐゴシック" charset="-128"/>
                <a:cs typeface="ＭＳ Ｐゴシック" charset="-128"/>
              </a:defRPr>
            </a:lvl3pPr>
            <a:lvl4pPr algn="ctr" eaLnBrk="0" hangingPunct="0">
              <a:defRPr sz="3200" b="1">
                <a:solidFill>
                  <a:schemeClr val="accent2"/>
                </a:solidFill>
                <a:latin typeface="Arial" pitchFamily="34" charset="0"/>
                <a:ea typeface="ＭＳ Ｐゴシック" charset="-128"/>
                <a:cs typeface="ＭＳ Ｐゴシック" charset="-128"/>
              </a:defRPr>
            </a:lvl4pPr>
            <a:lvl5pPr algn="ctr" eaLnBrk="0" hangingPunct="0">
              <a:defRPr sz="3200" b="1">
                <a:solidFill>
                  <a:schemeClr val="accent2"/>
                </a:solidFill>
                <a:latin typeface="Arial" pitchFamily="34" charset="0"/>
                <a:ea typeface="ＭＳ Ｐゴシック" charset="-128"/>
                <a:cs typeface="ＭＳ Ｐゴシック" charset="-128"/>
              </a:defRPr>
            </a:lvl5pPr>
            <a:lvl6pPr marL="457200" algn="ctr" fontAlgn="base">
              <a:spcBef>
                <a:spcPct val="0"/>
              </a:spcBef>
              <a:spcAft>
                <a:spcPct val="0"/>
              </a:spcAft>
              <a:defRPr sz="3200" b="1">
                <a:solidFill>
                  <a:schemeClr val="accent2"/>
                </a:solidFill>
                <a:latin typeface="Arial" pitchFamily="34" charset="0"/>
              </a:defRPr>
            </a:lvl6pPr>
            <a:lvl7pPr marL="914400" algn="ctr" fontAlgn="base">
              <a:spcBef>
                <a:spcPct val="0"/>
              </a:spcBef>
              <a:spcAft>
                <a:spcPct val="0"/>
              </a:spcAft>
              <a:defRPr sz="3200" b="1">
                <a:solidFill>
                  <a:schemeClr val="accent2"/>
                </a:solidFill>
                <a:latin typeface="Arial" pitchFamily="34" charset="0"/>
              </a:defRPr>
            </a:lvl7pPr>
            <a:lvl8pPr marL="1371600" algn="ctr" fontAlgn="base">
              <a:spcBef>
                <a:spcPct val="0"/>
              </a:spcBef>
              <a:spcAft>
                <a:spcPct val="0"/>
              </a:spcAft>
              <a:defRPr sz="3200" b="1">
                <a:solidFill>
                  <a:schemeClr val="accent2"/>
                </a:solidFill>
                <a:latin typeface="Arial" pitchFamily="34" charset="0"/>
              </a:defRPr>
            </a:lvl8pPr>
            <a:lvl9pPr marL="1828800" algn="ctr" fontAlgn="base">
              <a:spcBef>
                <a:spcPct val="0"/>
              </a:spcBef>
              <a:spcAft>
                <a:spcPct val="0"/>
              </a:spcAft>
              <a:defRPr sz="3200" b="1">
                <a:solidFill>
                  <a:schemeClr val="accent2"/>
                </a:solidFill>
                <a:latin typeface="Arial" pitchFamily="34" charset="0"/>
              </a:defRPr>
            </a:lvl9pPr>
          </a:lstStyle>
          <a:p>
            <a:pPr eaLnBrk="1" hangingPunct="1"/>
            <a:r>
              <a:rPr lang="en-US" altLang="en-US" b="0" dirty="0">
                <a:solidFill>
                  <a:srgbClr val="000000"/>
                </a:solidFill>
                <a:latin typeface="Times New Roman" panose="02020603050405020304" pitchFamily="18" charset="0"/>
                <a:cs typeface="Times New Roman" panose="02020603050405020304" pitchFamily="18" charset="0"/>
              </a:rPr>
              <a:t>Ammonia Synthesis (Haber–Bosch Reaction)</a:t>
            </a:r>
            <a:endParaRPr lang="en-US" altLang="zh-CN" b="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Slide Number Placeholder 3"/>
          <p:cNvSpPr>
            <a:spLocks noGrp="1"/>
          </p:cNvSpPr>
          <p:nvPr>
            <p:ph type="sldNum" sz="quarter" idx="12"/>
          </p:nvPr>
        </p:nvSpPr>
        <p:spPr>
          <a:xfrm>
            <a:off x="11860213" y="6464300"/>
            <a:ext cx="30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6983E5F-09F9-4A83-A7F7-2B2E99FA339B}" type="slidenum">
              <a:rPr lang="zh-CN" altLang="en-US" sz="1600">
                <a:solidFill>
                  <a:srgbClr val="FF0000"/>
                </a:solidFill>
                <a:latin typeface="Times New Roman" panose="02020603050405020304" pitchFamily="18" charset="0"/>
                <a:ea typeface="宋体" pitchFamily="2" charset="-122"/>
                <a:cs typeface="Times New Roman" panose="02020603050405020304" pitchFamily="18" charset="0"/>
              </a:rPr>
              <a:pPr/>
              <a:t>2</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cxnSp>
        <p:nvCxnSpPr>
          <p:cNvPr id="27" name="Straight Connector 11">
            <a:extLst>
              <a:ext uri="{FF2B5EF4-FFF2-40B4-BE49-F238E27FC236}">
                <a16:creationId xmlns:a16="http://schemas.microsoft.com/office/drawing/2014/main" id="{562FBB9D-F926-443F-8DA8-E9D741D449C8}"/>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28" name="Rectangle 10">
            <a:extLst>
              <a:ext uri="{FF2B5EF4-FFF2-40B4-BE49-F238E27FC236}">
                <a16:creationId xmlns:a16="http://schemas.microsoft.com/office/drawing/2014/main" id="{898B8831-0DA6-48E5-BB00-F1D679515DFC}"/>
              </a:ext>
            </a:extLst>
          </p:cNvPr>
          <p:cNvSpPr>
            <a:spLocks noChangeArrowheads="1"/>
          </p:cNvSpPr>
          <p:nvPr/>
        </p:nvSpPr>
        <p:spPr bwMode="auto">
          <a:xfrm>
            <a:off x="1828800" y="6478546"/>
            <a:ext cx="9213850"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lnSpc>
                <a:spcPct val="107000"/>
              </a:lnSpc>
              <a:spcBef>
                <a:spcPct val="0"/>
              </a:spcBef>
              <a:spcAft>
                <a:spcPts val="800"/>
              </a:spcAft>
              <a:buFontTx/>
              <a:buNone/>
            </a:pPr>
            <a:r>
              <a:rPr lang="en-US" altLang="en-US" sz="1600" b="0" i="1" baseline="0" dirty="0" err="1">
                <a:solidFill>
                  <a:srgbClr val="000000"/>
                </a:solidFill>
                <a:ea typeface="SimSun" panose="02010600030101010101" pitchFamily="2" charset="-122"/>
                <a:cs typeface="Arial" panose="020B0604020202020204" pitchFamily="34" charset="0"/>
              </a:rPr>
              <a:t>Ertl</a:t>
            </a:r>
            <a:r>
              <a:rPr lang="en-US" altLang="en-US" sz="1600" b="0" i="1" baseline="0" dirty="0">
                <a:solidFill>
                  <a:srgbClr val="000000"/>
                </a:solidFill>
                <a:ea typeface="SimSun" panose="02010600030101010101" pitchFamily="2" charset="-122"/>
                <a:cs typeface="Arial" panose="020B0604020202020204" pitchFamily="34" charset="0"/>
              </a:rPr>
              <a:t>, G., </a:t>
            </a:r>
            <a:r>
              <a:rPr lang="en-US" altLang="en-US" sz="1600" b="0" i="1" baseline="0" dirty="0" err="1">
                <a:solidFill>
                  <a:srgbClr val="000000"/>
                </a:solidFill>
                <a:ea typeface="SimSun" panose="02010600030101010101" pitchFamily="2" charset="-122"/>
                <a:cs typeface="Arial" panose="020B0604020202020204" pitchFamily="34" charset="0"/>
              </a:rPr>
              <a:t>Knözinger</a:t>
            </a:r>
            <a:r>
              <a:rPr lang="en-US" altLang="en-US" sz="1600" b="0" i="1" baseline="0" dirty="0">
                <a:solidFill>
                  <a:srgbClr val="000000"/>
                </a:solidFill>
                <a:ea typeface="SimSun" panose="02010600030101010101" pitchFamily="2" charset="-122"/>
                <a:cs typeface="Arial" panose="020B0604020202020204" pitchFamily="34" charset="0"/>
              </a:rPr>
              <a:t>, H., </a:t>
            </a:r>
            <a:r>
              <a:rPr lang="en-US" altLang="en-US" sz="1600" b="0" i="1" baseline="0" dirty="0" err="1">
                <a:solidFill>
                  <a:srgbClr val="000000"/>
                </a:solidFill>
                <a:ea typeface="SimSun" panose="02010600030101010101" pitchFamily="2" charset="-122"/>
                <a:cs typeface="Arial" panose="020B0604020202020204" pitchFamily="34" charset="0"/>
              </a:rPr>
              <a:t>Weitkamp</a:t>
            </a:r>
            <a:r>
              <a:rPr lang="en-US" altLang="en-US" sz="1600" b="0" i="1" baseline="0" dirty="0">
                <a:solidFill>
                  <a:srgbClr val="000000"/>
                </a:solidFill>
                <a:ea typeface="SimSun" panose="02010600030101010101" pitchFamily="2" charset="-122"/>
                <a:cs typeface="Arial" panose="020B0604020202020204" pitchFamily="34" charset="0"/>
              </a:rPr>
              <a:t>, J. Handbook of Heterogeneous Catalysis; VCH: Weinheim, 2008.</a:t>
            </a:r>
          </a:p>
        </p:txBody>
      </p:sp>
      <p:pic>
        <p:nvPicPr>
          <p:cNvPr id="29" name="Picture 2">
            <a:extLst>
              <a:ext uri="{FF2B5EF4-FFF2-40B4-BE49-F238E27FC236}">
                <a16:creationId xmlns:a16="http://schemas.microsoft.com/office/drawing/2014/main" id="{06C7B856-CAFA-40BB-8C0A-EF1BFC9AC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133476"/>
            <a:ext cx="5617889" cy="481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Content Placeholder 2">
            <a:extLst>
              <a:ext uri="{FF2B5EF4-FFF2-40B4-BE49-F238E27FC236}">
                <a16:creationId xmlns:a16="http://schemas.microsoft.com/office/drawing/2014/main" id="{821F8C14-D1C7-4A8B-B9DC-99434BF6CDA3}"/>
              </a:ext>
            </a:extLst>
          </p:cNvPr>
          <p:cNvSpPr txBox="1">
            <a:spLocks noChangeArrowheads="1"/>
          </p:cNvSpPr>
          <p:nvPr/>
        </p:nvSpPr>
        <p:spPr bwMode="auto">
          <a:xfrm>
            <a:off x="6082506" y="811614"/>
            <a:ext cx="6075363" cy="558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eaLnBrk="1" hangingPunct="1">
              <a:lnSpc>
                <a:spcPct val="90000"/>
              </a:lnSpc>
              <a:spcBef>
                <a:spcPts val="1200"/>
              </a:spcBef>
              <a:buClr>
                <a:srgbClr val="9E3611"/>
              </a:buClr>
              <a:buSzPct val="85000"/>
              <a:buFont typeface="Wingdings" panose="05000000000000000000" pitchFamily="2" charset="2"/>
              <a:buNone/>
            </a:pPr>
            <a:r>
              <a:rPr lang="en-US" altLang="en-US" sz="2400" b="0" baseline="0" dirty="0">
                <a:solidFill>
                  <a:srgbClr val="000000"/>
                </a:solidFill>
                <a:latin typeface="Times New Roman" panose="02020603050405020304" pitchFamily="18" charset="0"/>
                <a:cs typeface="Times New Roman" panose="02020603050405020304" pitchFamily="18" charset="0"/>
              </a:rPr>
              <a:t>Haber Bosch = main industrial procedure for the production of ammonia, thus fertilizers →it feeds billions of people.</a:t>
            </a:r>
          </a:p>
          <a:p>
            <a:pPr eaLnBrk="1" hangingPunct="1">
              <a:lnSpc>
                <a:spcPct val="90000"/>
              </a:lnSpc>
              <a:spcBef>
                <a:spcPts val="1200"/>
              </a:spcBef>
              <a:buClr>
                <a:srgbClr val="9E3611"/>
              </a:buClr>
              <a:buSzPct val="85000"/>
              <a:buFont typeface="Wingdings" panose="05000000000000000000" pitchFamily="2" charset="2"/>
              <a:buNone/>
            </a:pPr>
            <a:r>
              <a:rPr lang="en-US" altLang="en-US" sz="2400" b="0" dirty="0">
                <a:solidFill>
                  <a:srgbClr val="000000"/>
                </a:solidFill>
                <a:latin typeface="Times New Roman" panose="02020603050405020304" pitchFamily="18" charset="0"/>
                <a:cs typeface="Times New Roman" panose="02020603050405020304" pitchFamily="18" charset="0"/>
              </a:rPr>
              <a:t>Ammonia may be used as an energy vector to replace fossil fuels in the future.</a:t>
            </a:r>
            <a:endParaRPr lang="en-US" altLang="en-US" sz="2400" b="0" baseline="0" dirty="0">
              <a:solidFill>
                <a:srgbClr val="000000"/>
              </a:solidFill>
              <a:latin typeface="Times New Roman" panose="02020603050405020304" pitchFamily="18" charset="0"/>
              <a:cs typeface="Times New Roman" panose="02020603050405020304" pitchFamily="18" charset="0"/>
            </a:endParaRPr>
          </a:p>
          <a:p>
            <a:pPr eaLnBrk="1" hangingPunct="1">
              <a:lnSpc>
                <a:spcPct val="90000"/>
              </a:lnSpc>
              <a:spcBef>
                <a:spcPts val="1200"/>
              </a:spcBef>
              <a:buClr>
                <a:srgbClr val="9E3611"/>
              </a:buClr>
              <a:buSzPct val="85000"/>
              <a:buFont typeface="Wingdings" panose="05000000000000000000" pitchFamily="2" charset="2"/>
              <a:buNone/>
            </a:pPr>
            <a:r>
              <a:rPr lang="en-US" altLang="en-US" sz="2400" b="0" baseline="0" dirty="0">
                <a:solidFill>
                  <a:srgbClr val="000000"/>
                </a:solidFill>
                <a:latin typeface="Times New Roman" panose="02020603050405020304" pitchFamily="18" charset="0"/>
                <a:cs typeface="Times New Roman" panose="02020603050405020304" pitchFamily="18" charset="0"/>
              </a:rPr>
              <a:t>Annual production:40 million tons/year</a:t>
            </a:r>
          </a:p>
          <a:p>
            <a:pPr eaLnBrk="1" hangingPunct="1">
              <a:lnSpc>
                <a:spcPct val="90000"/>
              </a:lnSpc>
              <a:spcBef>
                <a:spcPts val="1200"/>
              </a:spcBef>
              <a:buClr>
                <a:srgbClr val="9E3611"/>
              </a:buClr>
              <a:buSzPct val="85000"/>
              <a:buFont typeface="Wingdings" panose="05000000000000000000" pitchFamily="2" charset="2"/>
              <a:buNone/>
            </a:pPr>
            <a:r>
              <a:rPr lang="en-US" altLang="en-US" sz="2400" b="0" dirty="0">
                <a:solidFill>
                  <a:srgbClr val="000000"/>
                </a:solidFill>
                <a:latin typeface="Times New Roman" panose="02020603050405020304" pitchFamily="18" charset="0"/>
                <a:cs typeface="Times New Roman" panose="02020603050405020304" pitchFamily="18" charset="0"/>
              </a:rPr>
              <a:t>T</a:t>
            </a:r>
            <a:r>
              <a:rPr lang="en-US" altLang="en-US" sz="2400" b="0" baseline="0" dirty="0">
                <a:solidFill>
                  <a:srgbClr val="000000"/>
                </a:solidFill>
                <a:latin typeface="Times New Roman" panose="02020603050405020304" pitchFamily="18" charset="0"/>
                <a:cs typeface="Times New Roman" panose="02020603050405020304" pitchFamily="18" charset="0"/>
              </a:rPr>
              <a:t>emperature: 500-600 ˚C</a:t>
            </a:r>
          </a:p>
          <a:p>
            <a:pPr eaLnBrk="1" hangingPunct="1">
              <a:lnSpc>
                <a:spcPct val="90000"/>
              </a:lnSpc>
              <a:spcBef>
                <a:spcPts val="1200"/>
              </a:spcBef>
              <a:buClr>
                <a:srgbClr val="9E3611"/>
              </a:buClr>
              <a:buSzPct val="85000"/>
              <a:buFont typeface="Wingdings" panose="05000000000000000000" pitchFamily="2" charset="2"/>
              <a:buNone/>
            </a:pPr>
            <a:r>
              <a:rPr lang="en-US" altLang="en-US" sz="2400" b="0" baseline="0" dirty="0">
                <a:solidFill>
                  <a:srgbClr val="000000"/>
                </a:solidFill>
                <a:latin typeface="Times New Roman" panose="02020603050405020304" pitchFamily="18" charset="0"/>
                <a:cs typeface="Times New Roman" panose="02020603050405020304" pitchFamily="18" charset="0"/>
              </a:rPr>
              <a:t>Pressure: 50-200 bar</a:t>
            </a:r>
          </a:p>
          <a:p>
            <a:pPr eaLnBrk="1" hangingPunct="1">
              <a:lnSpc>
                <a:spcPct val="90000"/>
              </a:lnSpc>
              <a:spcBef>
                <a:spcPts val="1200"/>
              </a:spcBef>
              <a:buClr>
                <a:srgbClr val="9E3611"/>
              </a:buClr>
              <a:buSzPct val="85000"/>
              <a:buFont typeface="Wingdings" panose="05000000000000000000" pitchFamily="2" charset="2"/>
              <a:buNone/>
            </a:pPr>
            <a:r>
              <a:rPr lang="en-US" altLang="en-US" sz="2400" b="0" baseline="0" dirty="0">
                <a:solidFill>
                  <a:srgbClr val="000000"/>
                </a:solidFill>
                <a:latin typeface="Times New Roman" panose="02020603050405020304" pitchFamily="18" charset="0"/>
                <a:cs typeface="Times New Roman" panose="02020603050405020304" pitchFamily="18" charset="0"/>
              </a:rPr>
              <a:t>Catalyst: metal nano-particles: α-Fe (BCC mostly 111), Ru (stepped 0001 most efficient, not used due to cost &amp; environment) –promoter: alkali, especially K</a:t>
            </a:r>
          </a:p>
          <a:p>
            <a:pPr eaLnBrk="1" hangingPunct="1">
              <a:lnSpc>
                <a:spcPct val="90000"/>
              </a:lnSpc>
              <a:spcBef>
                <a:spcPts val="1200"/>
              </a:spcBef>
              <a:buClr>
                <a:srgbClr val="9E3611"/>
              </a:buClr>
              <a:buSzPct val="85000"/>
              <a:buFont typeface="Wingdings" panose="05000000000000000000" pitchFamily="2" charset="2"/>
              <a:buNone/>
            </a:pPr>
            <a:r>
              <a:rPr lang="en-US" altLang="en-US" sz="2400" b="0" baseline="0" dirty="0">
                <a:solidFill>
                  <a:srgbClr val="000000"/>
                </a:solidFill>
                <a:latin typeface="Times New Roman" panose="02020603050405020304" pitchFamily="18" charset="0"/>
                <a:cs typeface="Times New Roman" panose="02020603050405020304" pitchFamily="18" charset="0"/>
              </a:rPr>
              <a:t>high temperature, pressure to get efficiency → 2% world energy → can we IMPROVE it ?</a:t>
            </a:r>
          </a:p>
        </p:txBody>
      </p:sp>
    </p:spTree>
    <p:extLst>
      <p:ext uri="{BB962C8B-B14F-4D97-AF65-F5344CB8AC3E}">
        <p14:creationId xmlns:p14="http://schemas.microsoft.com/office/powerpoint/2010/main" val="3661826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Actions Definition in the RL Framework (N</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Adsorption/Dissociation )</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20</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7B0CA76E-D282-8106-9780-9701AD342DEF}"/>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Bubble chart&#10;&#10;Description automatically generated with low confidence">
            <a:extLst>
              <a:ext uri="{FF2B5EF4-FFF2-40B4-BE49-F238E27FC236}">
                <a16:creationId xmlns:a16="http://schemas.microsoft.com/office/drawing/2014/main" id="{A5A815EC-BEE7-8E74-5FE6-9540646F41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3476" y="705728"/>
            <a:ext cx="8440991" cy="5266293"/>
          </a:xfrm>
          <a:prstGeom prst="rect">
            <a:avLst/>
          </a:prstGeom>
          <a:noFill/>
        </p:spPr>
      </p:pic>
      <p:sp>
        <p:nvSpPr>
          <p:cNvPr id="11" name="TextBox 10">
            <a:extLst>
              <a:ext uri="{FF2B5EF4-FFF2-40B4-BE49-F238E27FC236}">
                <a16:creationId xmlns:a16="http://schemas.microsoft.com/office/drawing/2014/main" id="{10A9AC2A-8296-715A-AAFA-610982469D52}"/>
              </a:ext>
            </a:extLst>
          </p:cNvPr>
          <p:cNvSpPr txBox="1"/>
          <p:nvPr/>
        </p:nvSpPr>
        <p:spPr>
          <a:xfrm>
            <a:off x="611372" y="6094969"/>
            <a:ext cx="11125200" cy="369332"/>
          </a:xfrm>
          <a:prstGeom prst="rect">
            <a:avLst/>
          </a:prstGeom>
          <a:noFill/>
        </p:spPr>
        <p:txBody>
          <a:bodyPr wrap="square" rtlCol="0">
            <a:spAutoFit/>
          </a:bodyPr>
          <a:lstStyle/>
          <a:p>
            <a:pPr marL="285750" indent="-285750">
              <a:buFont typeface="Wingdings" panose="05000000000000000000" pitchFamily="2" charset="2"/>
              <a:buChar char="§"/>
            </a:pPr>
            <a:r>
              <a:rPr lang="en-US" dirty="0"/>
              <a:t>This process involves various N2 states on the Fe(111) surface (high N coverage, but N was not shown).</a:t>
            </a:r>
          </a:p>
        </p:txBody>
      </p:sp>
    </p:spTree>
    <p:extLst>
      <p:ext uri="{BB962C8B-B14F-4D97-AF65-F5344CB8AC3E}">
        <p14:creationId xmlns:p14="http://schemas.microsoft.com/office/powerpoint/2010/main" val="416506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Actions Definition in the RL Framework (H migration)</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21</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7B0CA76E-D282-8106-9780-9701AD342DEF}"/>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A picture containing colorful, many, colors, decorated&#10;&#10;Description automatically generated">
            <a:extLst>
              <a:ext uri="{FF2B5EF4-FFF2-40B4-BE49-F238E27FC236}">
                <a16:creationId xmlns:a16="http://schemas.microsoft.com/office/drawing/2014/main" id="{DB14E583-2883-D5FC-7786-45960E4FF9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868" y="828675"/>
            <a:ext cx="6438531" cy="5697631"/>
          </a:xfrm>
          <a:prstGeom prst="rect">
            <a:avLst/>
          </a:prstGeom>
          <a:noFill/>
        </p:spPr>
      </p:pic>
      <p:sp>
        <p:nvSpPr>
          <p:cNvPr id="4" name="TextBox 3">
            <a:extLst>
              <a:ext uri="{FF2B5EF4-FFF2-40B4-BE49-F238E27FC236}">
                <a16:creationId xmlns:a16="http://schemas.microsoft.com/office/drawing/2014/main" id="{B996B0CC-4C64-7806-627D-FF1FCCDF5C0F}"/>
              </a:ext>
            </a:extLst>
          </p:cNvPr>
          <p:cNvSpPr txBox="1"/>
          <p:nvPr/>
        </p:nvSpPr>
        <p:spPr>
          <a:xfrm>
            <a:off x="7342187" y="2800327"/>
            <a:ext cx="4392613" cy="1754326"/>
          </a:xfrm>
          <a:prstGeom prst="rect">
            <a:avLst/>
          </a:prstGeom>
          <a:noFill/>
        </p:spPr>
        <p:txBody>
          <a:bodyPr wrap="square" rtlCol="0">
            <a:spAutoFit/>
          </a:bodyPr>
          <a:lstStyle/>
          <a:p>
            <a:pPr marL="285750" indent="-285750">
              <a:buFont typeface="Wingdings" panose="05000000000000000000" pitchFamily="2" charset="2"/>
              <a:buChar char="§"/>
            </a:pPr>
            <a:r>
              <a:rPr lang="en-US" dirty="0"/>
              <a:t>All the H migration process is considered in Fe(111) surface (high N converge, N is not shown).</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These involves NH, NH</a:t>
            </a:r>
            <a:r>
              <a:rPr lang="en-US" baseline="-25000" dirty="0"/>
              <a:t>2</a:t>
            </a:r>
            <a:r>
              <a:rPr lang="en-US" dirty="0"/>
              <a:t>, NH</a:t>
            </a:r>
            <a:r>
              <a:rPr lang="en-US" baseline="-25000" dirty="0"/>
              <a:t>3</a:t>
            </a:r>
            <a:r>
              <a:rPr lang="en-US" dirty="0"/>
              <a:t> formation at various places.</a:t>
            </a:r>
          </a:p>
        </p:txBody>
      </p:sp>
    </p:spTree>
    <p:extLst>
      <p:ext uri="{BB962C8B-B14F-4D97-AF65-F5344CB8AC3E}">
        <p14:creationId xmlns:p14="http://schemas.microsoft.com/office/powerpoint/2010/main" val="75477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Actions Definition in the RL Framework (NH</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desorption )</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22</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7B0CA76E-D282-8106-9780-9701AD342DEF}"/>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group of balloons&#10;&#10;Description automatically generated with low confidence">
            <a:extLst>
              <a:ext uri="{FF2B5EF4-FFF2-40B4-BE49-F238E27FC236}">
                <a16:creationId xmlns:a16="http://schemas.microsoft.com/office/drawing/2014/main" id="{6E48723E-8A54-AEF4-F478-C8DCE89EE5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749632"/>
            <a:ext cx="5029200" cy="5389784"/>
          </a:xfrm>
          <a:prstGeom prst="rect">
            <a:avLst/>
          </a:prstGeom>
          <a:noFill/>
        </p:spPr>
      </p:pic>
    </p:spTree>
    <p:extLst>
      <p:ext uri="{BB962C8B-B14F-4D97-AF65-F5344CB8AC3E}">
        <p14:creationId xmlns:p14="http://schemas.microsoft.com/office/powerpoint/2010/main" val="4151204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Reward System for RL</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23</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4527BC-516C-1797-E99D-09A58C15EBAE}"/>
                  </a:ext>
                </a:extLst>
              </p:cNvPr>
              <p:cNvSpPr txBox="1"/>
              <p:nvPr/>
            </p:nvSpPr>
            <p:spPr>
              <a:xfrm>
                <a:off x="1828800" y="919563"/>
                <a:ext cx="2286000" cy="707886"/>
              </a:xfrm>
              <a:prstGeom prst="rect">
                <a:avLst/>
              </a:prstGeom>
              <a:noFill/>
            </p:spPr>
            <p:txBody>
              <a:bodyPr wrap="square" rtlCol="0">
                <a:spAutoFit/>
              </a:bodyPr>
              <a:lstStyle/>
              <a:p>
                <a:r>
                  <a:rPr lang="en-US" sz="2000" dirty="0"/>
                  <a:t>Reward:</a:t>
                </a:r>
              </a:p>
              <a:p>
                <a:pPr marL="285750" indent="-285750">
                  <a:buFont typeface="Wingdings" panose="05000000000000000000" pitchFamily="2" charset="2"/>
                  <a:buChar char="§"/>
                </a:pP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2000" dirty="0">
                    <a:latin typeface="Times New Roman" panose="02020603050405020304" pitchFamily="18" charset="0"/>
                    <a:cs typeface="Times New Roman" panose="02020603050405020304" pitchFamily="18" charset="0"/>
                  </a:rPr>
                  <a:t> = </a:t>
                </a:r>
                <a:r>
                  <a:rPr lang="en-US" dirty="0"/>
                  <a:t>exp(-ΔE) </a:t>
                </a:r>
                <a:endParaRPr lang="en-US" sz="20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64527BC-516C-1797-E99D-09A58C15EBAE}"/>
                  </a:ext>
                </a:extLst>
              </p:cNvPr>
              <p:cNvSpPr txBox="1">
                <a:spLocks noRot="1" noChangeAspect="1" noMove="1" noResize="1" noEditPoints="1" noAdjustHandles="1" noChangeArrowheads="1" noChangeShapeType="1" noTextEdit="1"/>
              </p:cNvSpPr>
              <p:nvPr/>
            </p:nvSpPr>
            <p:spPr>
              <a:xfrm>
                <a:off x="1828800" y="919563"/>
                <a:ext cx="2286000" cy="707886"/>
              </a:xfrm>
              <a:prstGeom prst="rect">
                <a:avLst/>
              </a:prstGeom>
              <a:blipFill>
                <a:blip r:embed="rId2"/>
                <a:stretch>
                  <a:fillRect l="-2667" t="-4310" b="-1465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7B0CA76E-D282-8106-9780-9701AD342DEF}"/>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92E2B79-AFCA-DA04-23C2-11ECDA8E54A5}"/>
              </a:ext>
            </a:extLst>
          </p:cNvPr>
          <p:cNvPicPr>
            <a:picLocks noChangeAspect="1"/>
          </p:cNvPicPr>
          <p:nvPr/>
        </p:nvPicPr>
        <p:blipFill>
          <a:blip r:embed="rId3"/>
          <a:stretch>
            <a:fillRect/>
          </a:stretch>
        </p:blipFill>
        <p:spPr>
          <a:xfrm>
            <a:off x="381000" y="1863133"/>
            <a:ext cx="4723638" cy="4620661"/>
          </a:xfrm>
          <a:prstGeom prst="rect">
            <a:avLst/>
          </a:prstGeom>
        </p:spPr>
      </p:pic>
      <p:grpSp>
        <p:nvGrpSpPr>
          <p:cNvPr id="21" name="Group 20">
            <a:extLst>
              <a:ext uri="{FF2B5EF4-FFF2-40B4-BE49-F238E27FC236}">
                <a16:creationId xmlns:a16="http://schemas.microsoft.com/office/drawing/2014/main" id="{AE524780-4EEA-2751-6DCB-69CD1EB56578}"/>
              </a:ext>
            </a:extLst>
          </p:cNvPr>
          <p:cNvGrpSpPr/>
          <p:nvPr/>
        </p:nvGrpSpPr>
        <p:grpSpPr>
          <a:xfrm>
            <a:off x="5507260" y="3481895"/>
            <a:ext cx="6629400" cy="2868974"/>
            <a:chOff x="5410200" y="1386558"/>
            <a:chExt cx="6629400" cy="2868974"/>
          </a:xfrm>
        </p:grpSpPr>
        <p:pic>
          <p:nvPicPr>
            <p:cNvPr id="5" name="Picture 4">
              <a:extLst>
                <a:ext uri="{FF2B5EF4-FFF2-40B4-BE49-F238E27FC236}">
                  <a16:creationId xmlns:a16="http://schemas.microsoft.com/office/drawing/2014/main" id="{3D68560C-426A-07AE-3DD5-F458C6463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386558"/>
              <a:ext cx="6629400" cy="2097605"/>
            </a:xfrm>
            <a:prstGeom prst="rect">
              <a:avLst/>
            </a:prstGeom>
          </p:spPr>
        </p:pic>
        <p:sp>
          <p:nvSpPr>
            <p:cNvPr id="13" name="TextBox 12">
              <a:extLst>
                <a:ext uri="{FF2B5EF4-FFF2-40B4-BE49-F238E27FC236}">
                  <a16:creationId xmlns:a16="http://schemas.microsoft.com/office/drawing/2014/main" id="{FF8AF5D6-9584-60E2-DB3C-4E41FB85AF1D}"/>
                </a:ext>
              </a:extLst>
            </p:cNvPr>
            <p:cNvSpPr txBox="1"/>
            <p:nvPr/>
          </p:nvSpPr>
          <p:spPr>
            <a:xfrm>
              <a:off x="7848600" y="3886200"/>
              <a:ext cx="1676400" cy="369332"/>
            </a:xfrm>
            <a:prstGeom prst="rect">
              <a:avLst/>
            </a:prstGeom>
            <a:noFill/>
          </p:spPr>
          <p:txBody>
            <a:bodyPr wrap="square" rtlCol="0">
              <a:spAutoFit/>
            </a:bodyPr>
            <a:lstStyle/>
            <a:p>
              <a:r>
                <a:rPr lang="en-US" dirty="0"/>
                <a:t>Resting States</a:t>
              </a:r>
            </a:p>
          </p:txBody>
        </p:sp>
        <p:cxnSp>
          <p:nvCxnSpPr>
            <p:cNvPr id="15" name="Straight Arrow Connector 14">
              <a:extLst>
                <a:ext uri="{FF2B5EF4-FFF2-40B4-BE49-F238E27FC236}">
                  <a16:creationId xmlns:a16="http://schemas.microsoft.com/office/drawing/2014/main" id="{D8F47B27-F327-B7C8-E2D0-E26B5A0D1C50}"/>
                </a:ext>
              </a:extLst>
            </p:cNvPr>
            <p:cNvCxnSpPr>
              <a:cxnSpLocks/>
            </p:cNvCxnSpPr>
            <p:nvPr/>
          </p:nvCxnSpPr>
          <p:spPr>
            <a:xfrm flipH="1" flipV="1">
              <a:off x="8001000" y="3048000"/>
              <a:ext cx="533400" cy="8382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8D8966-9CCD-EE16-AD51-A504FCB48F70}"/>
                </a:ext>
              </a:extLst>
            </p:cNvPr>
            <p:cNvCxnSpPr>
              <a:cxnSpLocks/>
            </p:cNvCxnSpPr>
            <p:nvPr/>
          </p:nvCxnSpPr>
          <p:spPr>
            <a:xfrm flipV="1">
              <a:off x="9220200" y="3175001"/>
              <a:ext cx="1600200" cy="73342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D19DD61-1657-E741-9F70-635A608ED168}"/>
                </a:ext>
              </a:extLst>
            </p:cNvPr>
            <p:cNvCxnSpPr>
              <a:cxnSpLocks/>
            </p:cNvCxnSpPr>
            <p:nvPr/>
          </p:nvCxnSpPr>
          <p:spPr>
            <a:xfrm flipH="1" flipV="1">
              <a:off x="5790438" y="2914497"/>
              <a:ext cx="2166765" cy="106883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4890E5A4-2714-D63E-11FA-7A218E80F650}"/>
              </a:ext>
            </a:extLst>
          </p:cNvPr>
          <p:cNvSpPr txBox="1"/>
          <p:nvPr/>
        </p:nvSpPr>
        <p:spPr>
          <a:xfrm>
            <a:off x="5734088" y="1068170"/>
            <a:ext cx="6099544" cy="1754326"/>
          </a:xfrm>
          <a:prstGeom prst="rect">
            <a:avLst/>
          </a:prstGeom>
          <a:noFill/>
        </p:spPr>
        <p:txBody>
          <a:bodyPr wrap="square">
            <a:spAutoFit/>
          </a:bodyPr>
          <a:lstStyle/>
          <a:p>
            <a:pPr marL="285750" indent="-285750">
              <a:buFont typeface="Wingdings" panose="05000000000000000000" pitchFamily="2" charset="2"/>
              <a:buChar char="§"/>
            </a:pPr>
            <a:r>
              <a:rPr lang="en-US" dirty="0"/>
              <a:t>we assign a uniform reward of 0.1 for cases in which the surface species is repelled by a neighbor absorbent. </a:t>
            </a:r>
          </a:p>
          <a:p>
            <a:pPr marL="285750" indent="-285750">
              <a:buFont typeface="Wingdings" panose="05000000000000000000" pitchFamily="2" charset="2"/>
              <a:buChar char="§"/>
            </a:pPr>
            <a:r>
              <a:rPr lang="en-US" dirty="0"/>
              <a:t>A negative reward is assigned if obvious obstacles prevent the action, such as removing absorbent from empty sites and adding species into an occupied site. </a:t>
            </a:r>
          </a:p>
        </p:txBody>
      </p:sp>
    </p:spTree>
    <p:extLst>
      <p:ext uri="{BB962C8B-B14F-4D97-AF65-F5344CB8AC3E}">
        <p14:creationId xmlns:p14="http://schemas.microsoft.com/office/powerpoint/2010/main" val="1985329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Value and Policy in RL</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24</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795F409-DECB-0804-335B-EDDA4B4F8848}"/>
              </a:ext>
            </a:extLst>
          </p:cNvPr>
          <p:cNvSpPr txBox="1"/>
          <p:nvPr/>
        </p:nvSpPr>
        <p:spPr>
          <a:xfrm>
            <a:off x="152400" y="1379545"/>
            <a:ext cx="3124200" cy="369332"/>
          </a:xfrm>
          <a:prstGeom prst="rect">
            <a:avLst/>
          </a:prstGeom>
          <a:noFill/>
        </p:spPr>
        <p:txBody>
          <a:bodyPr wrap="square">
            <a:spAutoFit/>
          </a:bodyPr>
          <a:lstStyle/>
          <a:p>
            <a:r>
              <a:rPr lang="en-US" dirty="0"/>
              <a:t>Value and Policy Networks: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D6C7A26-15D8-9E50-6BDE-AD83FD100DD1}"/>
                  </a:ext>
                </a:extLst>
              </p:cNvPr>
              <p:cNvSpPr txBox="1"/>
              <p:nvPr/>
            </p:nvSpPr>
            <p:spPr>
              <a:xfrm>
                <a:off x="813391" y="2193437"/>
                <a:ext cx="10928350" cy="1102161"/>
              </a:xfrm>
              <a:prstGeom prst="rect">
                <a:avLst/>
              </a:prstGeom>
              <a:noFill/>
            </p:spPr>
            <p:txBody>
              <a:bodyPr wrap="square">
                <a:spAutoFit/>
              </a:bodyPr>
              <a:lstStyle/>
              <a:p>
                <a:pPr marL="342900" indent="-342900">
                  <a:buFont typeface="Wingdings" panose="05000000000000000000" pitchFamily="2" charset="2"/>
                  <a:buChar char="§"/>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The policy (actor)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𝜋</m:t>
                        </m:r>
                      </m:e>
                      <m:sub>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𝜃</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𝑝</m:t>
                            </m:r>
                          </m:sub>
                        </m:sSub>
                      </m:sub>
                    </m:sSub>
                    <m:d>
                      <m:dPr>
                        <m:ctrlPr>
                          <a:rPr lang="en-US" sz="2000" i="1">
                            <a:solidFill>
                              <a:srgbClr val="000000"/>
                            </a:solidFill>
                            <a:effectLst/>
                            <a:latin typeface="Cambria Math" panose="02040503050406030204" pitchFamily="18" charset="0"/>
                            <a:ea typeface="MS Gothic" panose="020B0609070205080204" pitchFamily="49" charset="-128"/>
                          </a:rPr>
                        </m:ctrlPr>
                      </m:dPr>
                      <m:e>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𝑎</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e>
                      <m:e>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e>
                    </m:d>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 </m:t>
                    </m:r>
                  </m:oMath>
                </a14:m>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generates the probability distribution given the state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oMath>
                </a14:m>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The value network (critic)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𝑉</m:t>
                        </m:r>
                      </m:e>
                      <m:sub>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𝜃</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𝑉</m:t>
                            </m:r>
                          </m:sub>
                        </m:sSub>
                      </m:sub>
                    </m:sSub>
                    <m:d>
                      <m:dPr>
                        <m:ctrlPr>
                          <a:rPr lang="en-US" sz="2000" i="1">
                            <a:solidFill>
                              <a:srgbClr val="000000"/>
                            </a:solidFill>
                            <a:effectLst/>
                            <a:latin typeface="Cambria Math" panose="02040503050406030204" pitchFamily="18" charset="0"/>
                            <a:ea typeface="MS Gothic" panose="020B0609070205080204" pitchFamily="49" charset="-128"/>
                          </a:rPr>
                        </m:ctrlPr>
                      </m:dPr>
                      <m:e>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e>
                    </m:d>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 </m:t>
                    </m:r>
                  </m:oMath>
                </a14:m>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shares the same hidden layers with the policy network, but it outputs a scaler value that quantitatively estimates whether the action is on track to generate rewards.  </a:t>
                </a:r>
                <a:endParaRPr lang="en-US" sz="20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CD6C7A26-15D8-9E50-6BDE-AD83FD100DD1}"/>
                  </a:ext>
                </a:extLst>
              </p:cNvPr>
              <p:cNvSpPr txBox="1">
                <a:spLocks noRot="1" noChangeAspect="1" noMove="1" noResize="1" noEditPoints="1" noAdjustHandles="1" noChangeArrowheads="1" noChangeShapeType="1" noTextEdit="1"/>
              </p:cNvSpPr>
              <p:nvPr/>
            </p:nvSpPr>
            <p:spPr>
              <a:xfrm>
                <a:off x="813391" y="2193437"/>
                <a:ext cx="10928350" cy="1102161"/>
              </a:xfrm>
              <a:prstGeom prst="rect">
                <a:avLst/>
              </a:prstGeom>
              <a:blipFill>
                <a:blip r:embed="rId2"/>
                <a:stretch>
                  <a:fillRect l="-502" t="-3315" b="-88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C97183-620A-D03E-0DA4-D923FE032A90}"/>
                  </a:ext>
                </a:extLst>
              </p:cNvPr>
              <p:cNvSpPr txBox="1"/>
              <p:nvPr/>
            </p:nvSpPr>
            <p:spPr>
              <a:xfrm>
                <a:off x="4330792" y="3672182"/>
                <a:ext cx="3503428" cy="8712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𝑡</m:t>
                          </m:r>
                        </m:sub>
                      </m:sSub>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𝜏</m:t>
                          </m:r>
                          <m:r>
                            <a:rPr lang="en-US" i="0">
                              <a:latin typeface="Cambria Math" panose="02040503050406030204" pitchFamily="18" charset="0"/>
                            </a:rPr>
                            <m:t>=</m:t>
                          </m:r>
                          <m:r>
                            <a:rPr lang="en-US" i="1">
                              <a:latin typeface="Cambria Math" panose="02040503050406030204" pitchFamily="18" charset="0"/>
                            </a:rPr>
                            <m:t>𝑡</m:t>
                          </m:r>
                          <m:r>
                            <a:rPr lang="en-US" i="0">
                              <a:latin typeface="Cambria Math" panose="02040503050406030204" pitchFamily="18" charset="0"/>
                            </a:rPr>
                            <m:t>+1</m:t>
                          </m:r>
                        </m:sub>
                        <m:sup>
                          <m:r>
                            <a:rPr lang="en-US" i="1">
                              <a:latin typeface="Cambria Math" panose="02040503050406030204" pitchFamily="18" charset="0"/>
                            </a:rPr>
                            <m:t>𝐾</m:t>
                          </m:r>
                        </m:sup>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𝛾</m:t>
                              </m:r>
                            </m:e>
                            <m:sup>
                              <m:r>
                                <a:rPr lang="en-US" i="1">
                                  <a:latin typeface="Cambria Math" panose="02040503050406030204" pitchFamily="18" charset="0"/>
                                </a:rPr>
                                <m:t>𝜏</m:t>
                              </m:r>
                              <m:r>
                                <a:rPr lang="en-US" i="0">
                                  <a:latin typeface="Cambria Math" panose="02040503050406030204" pitchFamily="18" charset="0"/>
                                </a:rPr>
                                <m:t>−</m:t>
                              </m:r>
                              <m:r>
                                <a:rPr lang="en-US" i="1">
                                  <a:latin typeface="Cambria Math" panose="02040503050406030204" pitchFamily="18" charset="0"/>
                                </a:rPr>
                                <m:t>𝑡</m:t>
                              </m:r>
                              <m:r>
                                <a:rPr lang="en-US" i="0">
                                  <a:latin typeface="Cambria Math" panose="02040503050406030204" pitchFamily="18" charset="0"/>
                                </a:rPr>
                                <m:t>−1</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𝜏</m:t>
                              </m:r>
                            </m:sub>
                          </m:sSub>
                        </m:e>
                      </m:nary>
                    </m:oMath>
                  </m:oMathPara>
                </a14:m>
                <a:endParaRPr lang="en-US" dirty="0"/>
              </a:p>
            </p:txBody>
          </p:sp>
        </mc:Choice>
        <mc:Fallback xmlns="">
          <p:sp>
            <p:nvSpPr>
              <p:cNvPr id="18" name="TextBox 17">
                <a:extLst>
                  <a:ext uri="{FF2B5EF4-FFF2-40B4-BE49-F238E27FC236}">
                    <a16:creationId xmlns:a16="http://schemas.microsoft.com/office/drawing/2014/main" id="{06C97183-620A-D03E-0DA4-D923FE032A90}"/>
                  </a:ext>
                </a:extLst>
              </p:cNvPr>
              <p:cNvSpPr txBox="1">
                <a:spLocks noRot="1" noChangeAspect="1" noMove="1" noResize="1" noEditPoints="1" noAdjustHandles="1" noChangeArrowheads="1" noChangeShapeType="1" noTextEdit="1"/>
              </p:cNvSpPr>
              <p:nvPr/>
            </p:nvSpPr>
            <p:spPr>
              <a:xfrm>
                <a:off x="4330792" y="3672182"/>
                <a:ext cx="3503428" cy="871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D4CA15-1528-383F-5863-20540064A6A3}"/>
                  </a:ext>
                </a:extLst>
              </p:cNvPr>
              <p:cNvSpPr txBox="1"/>
              <p:nvPr/>
            </p:nvSpPr>
            <p:spPr>
              <a:xfrm>
                <a:off x="838200" y="4425349"/>
                <a:ext cx="9144000" cy="672364"/>
              </a:xfrm>
              <a:prstGeom prst="rect">
                <a:avLst/>
              </a:prstGeom>
              <a:noFill/>
            </p:spPr>
            <p:txBody>
              <a:bodyPr wrap="square">
                <a:spAutoFit/>
              </a:bodyPr>
              <a:lstStyle/>
              <a:p>
                <a:pPr marL="342900" marR="0" indent="-342900" algn="just">
                  <a:lnSpc>
                    <a:spcPct val="200000"/>
                  </a:lnSpc>
                  <a:spcBef>
                    <a:spcPts val="0"/>
                  </a:spcBef>
                  <a:spcAft>
                    <a:spcPts val="800"/>
                  </a:spcAft>
                  <a:buFont typeface="Wingdings" panose="05000000000000000000" pitchFamily="2" charset="2"/>
                  <a:buChar char="§"/>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To update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𝑝</m:t>
                        </m:r>
                      </m:sub>
                    </m:sSub>
                  </m:oMath>
                </a14:m>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policy gradients (PG) are taken according to the direction given by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2D4CA15-1528-383F-5863-20540064A6A3}"/>
                  </a:ext>
                </a:extLst>
              </p:cNvPr>
              <p:cNvSpPr txBox="1">
                <a:spLocks noRot="1" noChangeAspect="1" noMove="1" noResize="1" noEditPoints="1" noAdjustHandles="1" noChangeArrowheads="1" noChangeShapeType="1" noTextEdit="1"/>
              </p:cNvSpPr>
              <p:nvPr/>
            </p:nvSpPr>
            <p:spPr>
              <a:xfrm>
                <a:off x="838200" y="4425349"/>
                <a:ext cx="9144000" cy="672364"/>
              </a:xfrm>
              <a:prstGeom prst="rect">
                <a:avLst/>
              </a:prstGeom>
              <a:blipFill>
                <a:blip r:embed="rId4"/>
                <a:stretch>
                  <a:fillRect l="-600" b="-1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B471ED-1A11-CC99-ACE3-95070E7C5AFB}"/>
                  </a:ext>
                </a:extLst>
              </p:cNvPr>
              <p:cNvSpPr txBox="1"/>
              <p:nvPr/>
            </p:nvSpPr>
            <p:spPr>
              <a:xfrm>
                <a:off x="3176403" y="5334000"/>
                <a:ext cx="6099544" cy="506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𝑃𝐺</m:t>
                      </m:r>
                      <m:r>
                        <a:rPr lang="en-US" i="0">
                          <a:latin typeface="Cambria Math" panose="02040503050406030204" pitchFamily="18" charset="0"/>
                        </a:rPr>
                        <m:t>= </m:t>
                      </m:r>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𝑡</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𝑉</m:t>
                                  </m:r>
                                </m:sub>
                              </m:sSub>
                            </m:sub>
                          </m:sSub>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e>
                      </m:d>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𝑃</m:t>
                              </m:r>
                            </m:sub>
                          </m:sSub>
                        </m:sub>
                      </m:sSub>
                      <m:r>
                        <a:rPr lang="en-US" i="1">
                          <a:latin typeface="Cambria Math" panose="02040503050406030204" pitchFamily="18" charset="0"/>
                        </a:rPr>
                        <m:t>𝑙𝑜𝑔</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𝜋</m:t>
                          </m:r>
                        </m:e>
                        <m: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𝑝</m:t>
                              </m:r>
                            </m:sub>
                          </m:sSub>
                        </m:sub>
                      </m:sSub>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e>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e>
                      </m:d>
                    </m:oMath>
                  </m:oMathPara>
                </a14:m>
                <a:endParaRPr lang="en-US" dirty="0"/>
              </a:p>
            </p:txBody>
          </p:sp>
        </mc:Choice>
        <mc:Fallback xmlns="">
          <p:sp>
            <p:nvSpPr>
              <p:cNvPr id="22" name="TextBox 21">
                <a:extLst>
                  <a:ext uri="{FF2B5EF4-FFF2-40B4-BE49-F238E27FC236}">
                    <a16:creationId xmlns:a16="http://schemas.microsoft.com/office/drawing/2014/main" id="{AEB471ED-1A11-CC99-ACE3-95070E7C5AFB}"/>
                  </a:ext>
                </a:extLst>
              </p:cNvPr>
              <p:cNvSpPr txBox="1">
                <a:spLocks noRot="1" noChangeAspect="1" noMove="1" noResize="1" noEditPoints="1" noAdjustHandles="1" noChangeArrowheads="1" noChangeShapeType="1" noTextEdit="1"/>
              </p:cNvSpPr>
              <p:nvPr/>
            </p:nvSpPr>
            <p:spPr>
              <a:xfrm>
                <a:off x="3176403" y="5334000"/>
                <a:ext cx="6099544" cy="50687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0822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The Learned Policy from Reactant to Product</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25</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CCF0E3-67B7-9474-FD03-887DEAF52E9B}"/>
                  </a:ext>
                </a:extLst>
              </p:cNvPr>
              <p:cNvSpPr txBox="1"/>
              <p:nvPr/>
            </p:nvSpPr>
            <p:spPr>
              <a:xfrm>
                <a:off x="7010400" y="1958438"/>
                <a:ext cx="4893607" cy="3277692"/>
              </a:xfrm>
              <a:prstGeom prst="rect">
                <a:avLst/>
              </a:prstGeom>
              <a:noFill/>
            </p:spPr>
            <p:txBody>
              <a:bodyPr wrap="square">
                <a:spAutoFit/>
              </a:bodyPr>
              <a:lstStyle/>
              <a:p>
                <a:pPr marL="285750" indent="-285750">
                  <a:buFont typeface="Wingdings" panose="05000000000000000000" pitchFamily="2" charset="2"/>
                  <a:buChar char="§"/>
                </a:pPr>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The learned policy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𝜋</m:t>
                        </m:r>
                      </m:e>
                      <m:sub>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𝜃</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𝑝</m:t>
                            </m:r>
                          </m:sub>
                        </m:sSub>
                      </m:sub>
                    </m:s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𝑎</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m:t>
                    </m:r>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 from the initial state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0</m:t>
                        </m:r>
                      </m:sub>
                    </m:sSub>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 to the final state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𝑓</m:t>
                        </m:r>
                      </m:sub>
                    </m:sSub>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 </a:t>
                </a:r>
              </a:p>
              <a:p>
                <a:pPr marL="285750" indent="-285750">
                  <a:buFont typeface="Wingdings" panose="05000000000000000000" pitchFamily="2" charset="2"/>
                  <a:buChar char="§"/>
                </a:pPr>
                <a:endPar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For each intermediate step, the agent observes the state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 and performs action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𝑎</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sub>
                    </m:sSub>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 drawn by the policy to the next state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𝑡</m:t>
                        </m:r>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+1</m:t>
                        </m:r>
                      </m:sub>
                    </m:sSub>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285750" indent="-285750">
                  <a:buFont typeface="Wingdings" panose="05000000000000000000" pitchFamily="2" charset="2"/>
                  <a:buChar char="§"/>
                </a:pPr>
                <a:endPar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After executing steps 1-16, the model reaches the given final state </a:t>
                </a:r>
                <a14:m>
                  <m:oMath xmlns:m="http://schemas.openxmlformats.org/officeDocument/2006/math">
                    <m:sSub>
                      <m:sSubPr>
                        <m:ctrlPr>
                          <a:rPr lang="en-US" sz="2000" i="1">
                            <a:solidFill>
                              <a:srgbClr val="000000"/>
                            </a:solidFill>
                            <a:effectLst/>
                            <a:latin typeface="Cambria Math" panose="02040503050406030204" pitchFamily="18" charset="0"/>
                            <a:ea typeface="MS Gothic" panose="020B0609070205080204" pitchFamily="49" charset="-128"/>
                          </a:rPr>
                        </m:ctrlPr>
                      </m:sSubPr>
                      <m:e>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𝑠</m:t>
                        </m:r>
                      </m:e>
                      <m:sub>
                        <m:r>
                          <a:rPr lang="en-US" sz="2000" i="1">
                            <a:solidFill>
                              <a:srgbClr val="000000"/>
                            </a:solidFill>
                            <a:effectLst/>
                            <a:latin typeface="Cambria Math" panose="02040503050406030204" pitchFamily="18" charset="0"/>
                            <a:ea typeface="MS Gothic" panose="020B0609070205080204" pitchFamily="49" charset="-128"/>
                            <a:cs typeface="Times New Roman" panose="02020603050405020304" pitchFamily="18" charset="0"/>
                          </a:rPr>
                          <m:t>𝑓</m:t>
                        </m:r>
                      </m:sub>
                    </m:sSub>
                  </m:oMath>
                </a14:m>
                <a:r>
                  <a:rPr lang="en-US" sz="200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0CCF0E3-67B7-9474-FD03-887DEAF52E9B}"/>
                  </a:ext>
                </a:extLst>
              </p:cNvPr>
              <p:cNvSpPr txBox="1">
                <a:spLocks noRot="1" noChangeAspect="1" noMove="1" noResize="1" noEditPoints="1" noAdjustHandles="1" noChangeArrowheads="1" noChangeShapeType="1" noTextEdit="1"/>
              </p:cNvSpPr>
              <p:nvPr/>
            </p:nvSpPr>
            <p:spPr>
              <a:xfrm>
                <a:off x="7010400" y="1958438"/>
                <a:ext cx="4893607" cy="3277692"/>
              </a:xfrm>
              <a:prstGeom prst="rect">
                <a:avLst/>
              </a:prstGeom>
              <a:blipFill>
                <a:blip r:embed="rId2"/>
                <a:stretch>
                  <a:fillRect l="-1121" t="-929" b="-148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B948943-6390-A78E-2427-75DFDA2D9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58676"/>
            <a:ext cx="5943600" cy="5628662"/>
          </a:xfrm>
          <a:prstGeom prst="rect">
            <a:avLst/>
          </a:prstGeom>
        </p:spPr>
      </p:pic>
    </p:spTree>
    <p:extLst>
      <p:ext uri="{BB962C8B-B14F-4D97-AF65-F5344CB8AC3E}">
        <p14:creationId xmlns:p14="http://schemas.microsoft.com/office/powerpoint/2010/main" val="3063925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Predicted Reaction Paths using RL</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26</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computer, table, indoor, different&#10;&#10;Description automatically generated">
            <a:extLst>
              <a:ext uri="{FF2B5EF4-FFF2-40B4-BE49-F238E27FC236}">
                <a16:creationId xmlns:a16="http://schemas.microsoft.com/office/drawing/2014/main" id="{E9AD3BFD-8AB7-4662-80F0-25BE5FB3FC83}"/>
              </a:ext>
            </a:extLst>
          </p:cNvPr>
          <p:cNvPicPr>
            <a:picLocks noChangeAspect="1"/>
          </p:cNvPicPr>
          <p:nvPr/>
        </p:nvPicPr>
        <p:blipFill>
          <a:blip r:embed="rId2"/>
          <a:stretch>
            <a:fillRect/>
          </a:stretch>
        </p:blipFill>
        <p:spPr>
          <a:xfrm>
            <a:off x="228600" y="828675"/>
            <a:ext cx="6705600" cy="5771320"/>
          </a:xfrm>
          <a:prstGeom prst="rect">
            <a:avLst/>
          </a:prstGeom>
        </p:spPr>
      </p:pic>
      <p:sp>
        <p:nvSpPr>
          <p:cNvPr id="11" name="TextBox 10">
            <a:extLst>
              <a:ext uri="{FF2B5EF4-FFF2-40B4-BE49-F238E27FC236}">
                <a16:creationId xmlns:a16="http://schemas.microsoft.com/office/drawing/2014/main" id="{F0CCF0E3-67B7-9474-FD03-887DEAF52E9B}"/>
              </a:ext>
            </a:extLst>
          </p:cNvPr>
          <p:cNvSpPr txBox="1"/>
          <p:nvPr/>
        </p:nvSpPr>
        <p:spPr>
          <a:xfrm>
            <a:off x="7162800" y="1929242"/>
            <a:ext cx="4893607" cy="3416320"/>
          </a:xfrm>
          <a:prstGeom prst="rect">
            <a:avLst/>
          </a:prstGeom>
          <a:noFill/>
        </p:spPr>
        <p:txBody>
          <a:bodyPr wrap="square">
            <a:spAutoFit/>
          </a:bodyPr>
          <a:lstStyle/>
          <a:p>
            <a:pPr marL="285750" indent="-285750">
              <a:buFont typeface="Wingdings" panose="05000000000000000000" pitchFamily="2" charset="2"/>
              <a:buChar char="§"/>
            </a:pPr>
            <a:r>
              <a:rPr lang="en-US" dirty="0"/>
              <a:t>The major difference between this reaction mechanism and previous study is the H desorption on 2N.H configuration.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In the previous study, it was suggested that the H was desorbed before the N</a:t>
            </a:r>
            <a:r>
              <a:rPr lang="en-US" baseline="-25000" dirty="0"/>
              <a:t>2</a:t>
            </a:r>
            <a:r>
              <a:rPr lang="en-US" dirty="0"/>
              <a:t> adsorption.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However, the deep RL model suggests the opposite: The H will be desorbed after the adsorbed N</a:t>
            </a:r>
            <a:r>
              <a:rPr lang="en-US" baseline="-25000" dirty="0"/>
              <a:t>2</a:t>
            </a:r>
            <a:r>
              <a:rPr lang="en-US" dirty="0"/>
              <a:t> migrates from the top site to the sublayer site. </a:t>
            </a:r>
          </a:p>
        </p:txBody>
      </p:sp>
      <p:sp>
        <p:nvSpPr>
          <p:cNvPr id="2" name="Oval 1">
            <a:extLst>
              <a:ext uri="{FF2B5EF4-FFF2-40B4-BE49-F238E27FC236}">
                <a16:creationId xmlns:a16="http://schemas.microsoft.com/office/drawing/2014/main" id="{A8EC6B59-81E8-E963-CC61-5A0A1D527B16}"/>
              </a:ext>
            </a:extLst>
          </p:cNvPr>
          <p:cNvSpPr/>
          <p:nvPr/>
        </p:nvSpPr>
        <p:spPr>
          <a:xfrm>
            <a:off x="3657600" y="3581400"/>
            <a:ext cx="3048000" cy="2864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76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Detailed Reaction Paths of N</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dissociation.</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27</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981200" y="6550903"/>
            <a:ext cx="8604251"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(40),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0CCF0E3-67B7-9474-FD03-887DEAF52E9B}"/>
              </a:ext>
            </a:extLst>
          </p:cNvPr>
          <p:cNvSpPr txBox="1"/>
          <p:nvPr/>
        </p:nvSpPr>
        <p:spPr>
          <a:xfrm>
            <a:off x="7162800" y="2895600"/>
            <a:ext cx="4893607" cy="1631216"/>
          </a:xfrm>
          <a:prstGeom prst="rect">
            <a:avLst/>
          </a:prstGeom>
          <a:noFill/>
        </p:spPr>
        <p:txBody>
          <a:bodyPr wrap="square">
            <a:spAutoFit/>
          </a:bodyPr>
          <a:lstStyle/>
          <a:p>
            <a:pPr marL="285750" indent="-285750">
              <a:buFont typeface="Wingdings" panose="05000000000000000000" pitchFamily="2" charset="2"/>
              <a:buChar char="§"/>
            </a:pPr>
            <a:r>
              <a:rPr lang="en-US" sz="2000" dirty="0">
                <a:effectLst/>
                <a:latin typeface="Arial" panose="020B0604020202020204" pitchFamily="34" charset="0"/>
                <a:ea typeface="SimSun" panose="02010600030101010101" pitchFamily="2" charset="-122"/>
                <a:cs typeface="Arial" panose="020B0604020202020204" pitchFamily="34" charset="0"/>
              </a:rPr>
              <a:t>The number in each configuration corresponds to the free energy at T = 673 K and P(N</a:t>
            </a:r>
            <a:r>
              <a:rPr lang="en-US" sz="2000" baseline="-25000" dirty="0">
                <a:effectLst/>
                <a:latin typeface="Arial" panose="020B0604020202020204" pitchFamily="34" charset="0"/>
                <a:ea typeface="SimSun" panose="02010600030101010101" pitchFamily="2" charset="-122"/>
                <a:cs typeface="Arial" panose="020B0604020202020204" pitchFamily="34" charset="0"/>
              </a:rPr>
              <a:t>2</a:t>
            </a:r>
            <a:r>
              <a:rPr lang="en-US" sz="2000" dirty="0">
                <a:effectLst/>
                <a:latin typeface="Arial" panose="020B0604020202020204" pitchFamily="34" charset="0"/>
                <a:ea typeface="SimSun" panose="02010600030101010101" pitchFamily="2" charset="-122"/>
                <a:cs typeface="Arial" panose="020B0604020202020204" pitchFamily="34" charset="0"/>
              </a:rPr>
              <a:t>, H</a:t>
            </a:r>
            <a:r>
              <a:rPr lang="en-US" sz="2000" baseline="-25000" dirty="0">
                <a:effectLst/>
                <a:latin typeface="Arial" panose="020B0604020202020204" pitchFamily="34" charset="0"/>
                <a:ea typeface="SimSun" panose="02010600030101010101" pitchFamily="2" charset="-122"/>
                <a:cs typeface="Arial" panose="020B0604020202020204" pitchFamily="34" charset="0"/>
              </a:rPr>
              <a:t>2</a:t>
            </a:r>
            <a:r>
              <a:rPr lang="en-US" sz="2000" dirty="0">
                <a:effectLst/>
                <a:latin typeface="Arial" panose="020B0604020202020204" pitchFamily="34" charset="0"/>
                <a:ea typeface="SimSun" panose="02010600030101010101" pitchFamily="2" charset="-122"/>
                <a:cs typeface="Arial" panose="020B0604020202020204" pitchFamily="34" charset="0"/>
              </a:rPr>
              <a:t>, NH</a:t>
            </a:r>
            <a:r>
              <a:rPr lang="en-US" sz="2000" baseline="-25000" dirty="0">
                <a:effectLst/>
                <a:latin typeface="Arial" panose="020B0604020202020204" pitchFamily="34" charset="0"/>
                <a:ea typeface="SimSun" panose="02010600030101010101" pitchFamily="2" charset="-122"/>
                <a:cs typeface="Arial" panose="020B0604020202020204" pitchFamily="34" charset="0"/>
              </a:rPr>
              <a:t>3</a:t>
            </a:r>
            <a:r>
              <a:rPr lang="en-US" sz="2000" dirty="0">
                <a:effectLst/>
                <a:latin typeface="Arial" panose="020B0604020202020204" pitchFamily="34" charset="0"/>
                <a:ea typeface="SimSun" panose="02010600030101010101" pitchFamily="2" charset="-122"/>
                <a:cs typeface="Arial" panose="020B0604020202020204" pitchFamily="34" charset="0"/>
              </a:rPr>
              <a:t>) = (5, 15, 1) atm using the 3N.NH</a:t>
            </a:r>
            <a:r>
              <a:rPr lang="en-US" sz="2000" baseline="-25000" dirty="0">
                <a:effectLst/>
                <a:latin typeface="Arial" panose="020B0604020202020204" pitchFamily="34" charset="0"/>
                <a:ea typeface="SimSun" panose="02010600030101010101" pitchFamily="2" charset="-122"/>
                <a:cs typeface="Arial" panose="020B0604020202020204" pitchFamily="34" charset="0"/>
              </a:rPr>
              <a:t>2</a:t>
            </a:r>
            <a:r>
              <a:rPr lang="en-US" sz="2000" dirty="0">
                <a:effectLst/>
                <a:latin typeface="Arial" panose="020B0604020202020204" pitchFamily="34" charset="0"/>
                <a:ea typeface="SimSun" panose="02010600030101010101" pitchFamily="2" charset="-122"/>
                <a:cs typeface="Arial" panose="020B0604020202020204" pitchFamily="34" charset="0"/>
              </a:rPr>
              <a:t> as the reference state. </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9A98E71-4506-B2F5-403D-04B23B83DD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066799"/>
            <a:ext cx="6324600" cy="5349561"/>
          </a:xfrm>
          <a:prstGeom prst="rect">
            <a:avLst/>
          </a:prstGeom>
          <a:noFill/>
        </p:spPr>
      </p:pic>
    </p:spTree>
    <p:extLst>
      <p:ext uri="{BB962C8B-B14F-4D97-AF65-F5344CB8AC3E}">
        <p14:creationId xmlns:p14="http://schemas.microsoft.com/office/powerpoint/2010/main" val="47134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Free Energy Landscape of the DRL-derived Reaction Network</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28</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752600" y="6452767"/>
            <a:ext cx="8112126"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90F9DD9-98BC-4D35-0660-795ED6A9C51D}"/>
              </a:ext>
            </a:extLst>
          </p:cNvPr>
          <p:cNvGrpSpPr/>
          <p:nvPr/>
        </p:nvGrpSpPr>
        <p:grpSpPr>
          <a:xfrm>
            <a:off x="189370" y="1066800"/>
            <a:ext cx="11786271" cy="3907274"/>
            <a:chOff x="202864" y="1524000"/>
            <a:chExt cx="11786271" cy="3907274"/>
          </a:xfrm>
        </p:grpSpPr>
        <p:pic>
          <p:nvPicPr>
            <p:cNvPr id="2" name="Picture 1">
              <a:extLst>
                <a:ext uri="{FF2B5EF4-FFF2-40B4-BE49-F238E27FC236}">
                  <a16:creationId xmlns:a16="http://schemas.microsoft.com/office/drawing/2014/main" id="{F4E2BC55-84B4-678E-65CA-17525F6930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64" y="1701985"/>
              <a:ext cx="11786271" cy="3729289"/>
            </a:xfrm>
            <a:prstGeom prst="rect">
              <a:avLst/>
            </a:prstGeom>
          </p:spPr>
        </p:pic>
        <p:sp>
          <p:nvSpPr>
            <p:cNvPr id="4" name="Oval 3">
              <a:extLst>
                <a:ext uri="{FF2B5EF4-FFF2-40B4-BE49-F238E27FC236}">
                  <a16:creationId xmlns:a16="http://schemas.microsoft.com/office/drawing/2014/main" id="{04E64AA3-A661-898D-D6F9-49775CE027D2}"/>
                </a:ext>
              </a:extLst>
            </p:cNvPr>
            <p:cNvSpPr/>
            <p:nvPr/>
          </p:nvSpPr>
          <p:spPr>
            <a:xfrm>
              <a:off x="7010400" y="1524000"/>
              <a:ext cx="3048000" cy="304271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3B4704BD-91D8-C664-6ACE-340BEF54AE11}"/>
              </a:ext>
            </a:extLst>
          </p:cNvPr>
          <p:cNvSpPr txBox="1"/>
          <p:nvPr/>
        </p:nvSpPr>
        <p:spPr>
          <a:xfrm>
            <a:off x="1016794" y="5133009"/>
            <a:ext cx="9583737" cy="923330"/>
          </a:xfrm>
          <a:prstGeom prst="rect">
            <a:avLst/>
          </a:prstGeom>
          <a:noFill/>
        </p:spPr>
        <p:txBody>
          <a:bodyPr wrap="square">
            <a:spAutoFit/>
          </a:bodyPr>
          <a:lstStyle/>
          <a:p>
            <a:pPr marL="285750" indent="-285750">
              <a:buFont typeface="Wingdings" panose="05000000000000000000" pitchFamily="2" charset="2"/>
              <a:buChar char="§"/>
            </a:pPr>
            <a:r>
              <a:rPr lang="en-US" dirty="0"/>
              <a:t>The N</a:t>
            </a:r>
            <a:r>
              <a:rPr lang="en-US" baseline="-25000" dirty="0"/>
              <a:t>2</a:t>
            </a:r>
            <a:r>
              <a:rPr lang="en-US" dirty="0"/>
              <a:t> desorption barrier is significantly reduced compared to our previous work.</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Now the rate-determined steps becomes hydrogenation process of NH</a:t>
            </a:r>
            <a:r>
              <a:rPr lang="en-US" baseline="-25000" dirty="0"/>
              <a:t>2</a:t>
            </a:r>
            <a:r>
              <a:rPr lang="en-US" dirty="0"/>
              <a:t>.</a:t>
            </a:r>
          </a:p>
        </p:txBody>
      </p:sp>
      <p:sp>
        <p:nvSpPr>
          <p:cNvPr id="11" name="TextBox 10">
            <a:extLst>
              <a:ext uri="{FF2B5EF4-FFF2-40B4-BE49-F238E27FC236}">
                <a16:creationId xmlns:a16="http://schemas.microsoft.com/office/drawing/2014/main" id="{ECD578DE-FF0E-36ED-EE7D-59D0811E97A9}"/>
              </a:ext>
            </a:extLst>
          </p:cNvPr>
          <p:cNvSpPr txBox="1"/>
          <p:nvPr/>
        </p:nvSpPr>
        <p:spPr>
          <a:xfrm>
            <a:off x="2590800" y="861905"/>
            <a:ext cx="3581400" cy="369332"/>
          </a:xfrm>
          <a:prstGeom prst="rect">
            <a:avLst/>
          </a:prstGeom>
          <a:solidFill>
            <a:srgbClr val="FFC000"/>
          </a:solidFill>
        </p:spPr>
        <p:txBody>
          <a:bodyPr wrap="square">
            <a:spAutoFit/>
          </a:bodyPr>
          <a:lstStyle/>
          <a:p>
            <a:r>
              <a:rPr lang="en-US" sz="1800" dirty="0">
                <a:latin typeface="Times New Roman" panose="02020603050405020304" pitchFamily="18" charset="0"/>
                <a:ea typeface="微软雅黑" panose="020B0503020204020204" pitchFamily="34" charset="-122"/>
                <a:cs typeface="Times New Roman" panose="02020603050405020304" pitchFamily="18" charset="0"/>
              </a:rPr>
              <a:t>T = 673 K, P=20atm (P</a:t>
            </a:r>
            <a:r>
              <a:rPr lang="en-US" sz="1800" baseline="-25000" dirty="0">
                <a:latin typeface="Times New Roman" panose="02020603050405020304" pitchFamily="18" charset="0"/>
                <a:ea typeface="微软雅黑" panose="020B0503020204020204" pitchFamily="34" charset="-122"/>
                <a:cs typeface="Times New Roman" panose="02020603050405020304" pitchFamily="18" charset="0"/>
              </a:rPr>
              <a:t>NH3</a:t>
            </a:r>
            <a:r>
              <a:rPr lang="en-US" sz="1800" dirty="0">
                <a:latin typeface="Times New Roman" panose="02020603050405020304" pitchFamily="18" charset="0"/>
                <a:ea typeface="微软雅黑" panose="020B0503020204020204" pitchFamily="34" charset="-122"/>
                <a:cs typeface="Times New Roman" panose="02020603050405020304" pitchFamily="18" charset="0"/>
              </a:rPr>
              <a:t>=1.0 atm)</a:t>
            </a:r>
            <a:endParaRPr lang="en-US" dirty="0"/>
          </a:p>
        </p:txBody>
      </p:sp>
    </p:spTree>
    <p:extLst>
      <p:ext uri="{BB962C8B-B14F-4D97-AF65-F5344CB8AC3E}">
        <p14:creationId xmlns:p14="http://schemas.microsoft.com/office/powerpoint/2010/main" val="1682723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Challenges with This RL Framework</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29</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1752600" y="6452767"/>
            <a:ext cx="8112126"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and Q. An., Journal of the American Chemical Society 143, 16804-16812 (2021).</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4704BD-91D8-C664-6ACE-340BEF54AE11}"/>
              </a:ext>
            </a:extLst>
          </p:cNvPr>
          <p:cNvSpPr txBox="1"/>
          <p:nvPr/>
        </p:nvSpPr>
        <p:spPr>
          <a:xfrm>
            <a:off x="1066800" y="1240453"/>
            <a:ext cx="10134600" cy="4893647"/>
          </a:xfrm>
          <a:prstGeom prst="rect">
            <a:avLst/>
          </a:prstGeom>
          <a:noFill/>
        </p:spPr>
        <p:txBody>
          <a:bodyPr wrap="square">
            <a:spAutoFit/>
          </a:bodyPr>
          <a:lstStyle/>
          <a:p>
            <a:pPr marL="285750" indent="-285750">
              <a:buFont typeface="Wingdings" panose="05000000000000000000" pitchFamily="2" charset="2"/>
              <a:buChar char="§"/>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Potential energy landscape (PEL) of chemical systems is characterized by strong nonconvexity, high noise, and high dimensionality.</a:t>
            </a:r>
          </a:p>
          <a:p>
            <a:pPr marL="285750" indent="-285750">
              <a:buFont typeface="Wingdings" panose="05000000000000000000" pitchFamily="2" charset="2"/>
              <a:buChar char="§"/>
            </a:pP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This framework primarily focuses on modeling the environment with a semi-empirical representation based on specific chemical reactions. </a:t>
            </a:r>
          </a:p>
          <a:p>
            <a:pPr marL="285750" indent="-285750">
              <a:buFont typeface="Wingdings" panose="05000000000000000000" pitchFamily="2" charset="2"/>
              <a:buChar char="§"/>
            </a:pPr>
            <a:endParaRPr lang="en-US" sz="24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It does not offer a transferable solution since it tends to be applicable to a specific reaction and requires a considerable amount of empirical design, hyperparameters tuning, and semi-empirical calculations.</a:t>
            </a:r>
          </a:p>
          <a:p>
            <a:pPr marL="285750" indent="-28575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The actions connecting states are defined in terms of some specific chemical reactions in which the atomic motion are not explicitly involved in these reactions. </a:t>
            </a:r>
          </a:p>
        </p:txBody>
      </p:sp>
    </p:spTree>
    <p:extLst>
      <p:ext uri="{BB962C8B-B14F-4D97-AF65-F5344CB8AC3E}">
        <p14:creationId xmlns:p14="http://schemas.microsoft.com/office/powerpoint/2010/main" val="252409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C65C1441-111B-42ED-B8A5-5304B0729307}"/>
              </a:ext>
            </a:extLst>
          </p:cNvPr>
          <p:cNvSpPr>
            <a:spLocks noChangeArrowheads="1"/>
          </p:cNvSpPr>
          <p:nvPr/>
        </p:nvSpPr>
        <p:spPr bwMode="auto">
          <a:xfrm>
            <a:off x="17463" y="125413"/>
            <a:ext cx="1219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eaLnBrk="1" hangingPunct="1">
              <a:spcBef>
                <a:spcPct val="0"/>
              </a:spcBef>
              <a:buFontTx/>
              <a:buNone/>
            </a:pPr>
            <a:r>
              <a:rPr lang="en-US" altLang="en-US" b="0" baseline="0" dirty="0">
                <a:solidFill>
                  <a:srgbClr val="000000"/>
                </a:solidFill>
                <a:latin typeface="Times New Roman" panose="02020603050405020304" pitchFamily="18" charset="0"/>
                <a:cs typeface="Times New Roman" panose="02020603050405020304" pitchFamily="18" charset="0"/>
              </a:rPr>
              <a:t>Catalytic Performance of Fe in Haber–Bosch Reaction</a:t>
            </a:r>
            <a:endParaRPr lang="en-US" altLang="zh-CN" b="0" baseline="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6" name="Straight Connector 19">
            <a:extLst>
              <a:ext uri="{FF2B5EF4-FFF2-40B4-BE49-F238E27FC236}">
                <a16:creationId xmlns:a16="http://schemas.microsoft.com/office/drawing/2014/main" id="{486D6F89-7CA4-46CD-AD8E-748812CCBC87}"/>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7" name="TextBox 18">
            <a:extLst>
              <a:ext uri="{FF2B5EF4-FFF2-40B4-BE49-F238E27FC236}">
                <a16:creationId xmlns:a16="http://schemas.microsoft.com/office/drawing/2014/main" id="{C80DB5A4-7A7B-4D49-970B-1B8FCCEDB438}"/>
              </a:ext>
            </a:extLst>
          </p:cNvPr>
          <p:cNvSpPr txBox="1">
            <a:spLocks noChangeArrowheads="1"/>
          </p:cNvSpPr>
          <p:nvPr/>
        </p:nvSpPr>
        <p:spPr bwMode="auto">
          <a:xfrm>
            <a:off x="17463" y="5105707"/>
            <a:ext cx="12147549"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just" eaLnBrk="1" hangingPunct="1">
              <a:buFont typeface="Wingdings" panose="05000000000000000000" pitchFamily="2" charset="2"/>
              <a:buChar char="§"/>
            </a:pPr>
            <a:r>
              <a:rPr lang="en-US" altLang="en-US" sz="2400" b="0" baseline="0" dirty="0">
                <a:solidFill>
                  <a:srgbClr val="000000"/>
                </a:solidFill>
                <a:latin typeface="Times New Roman" panose="02020603050405020304" pitchFamily="18" charset="0"/>
                <a:cs typeface="Times New Roman" panose="02020603050405020304" pitchFamily="18" charset="0"/>
              </a:rPr>
              <a:t>Fe(111) and Fe(211) are the most active surfaces for HB reactions.</a:t>
            </a:r>
            <a:r>
              <a:rPr lang="en-US" altLang="en-US" sz="2400" b="0" baseline="30000" dirty="0">
                <a:solidFill>
                  <a:srgbClr val="000000"/>
                </a:solidFill>
                <a:latin typeface="Times New Roman" panose="02020603050405020304" pitchFamily="18" charset="0"/>
                <a:cs typeface="Times New Roman" panose="02020603050405020304" pitchFamily="18" charset="0"/>
              </a:rPr>
              <a:t>1</a:t>
            </a:r>
          </a:p>
          <a:p>
            <a:pPr algn="just" eaLnBrk="1" hangingPunct="1">
              <a:buFont typeface="Wingdings" panose="05000000000000000000" pitchFamily="2" charset="2"/>
              <a:buChar char="§"/>
            </a:pPr>
            <a:r>
              <a:rPr lang="en-US" altLang="en-US" sz="2400" b="0" baseline="0" dirty="0">
                <a:solidFill>
                  <a:srgbClr val="000000"/>
                </a:solidFill>
                <a:latin typeface="Times New Roman" panose="02020603050405020304" pitchFamily="18" charset="0"/>
                <a:cs typeface="Times New Roman" panose="02020603050405020304" pitchFamily="18" charset="0"/>
              </a:rPr>
              <a:t>Theoretical studies have been performed to understand the HB reaction mechanism on Fe(111) and Fe(211) surfaces.</a:t>
            </a:r>
            <a:r>
              <a:rPr lang="en-US" altLang="en-US" sz="2400" b="0" baseline="30000" dirty="0">
                <a:solidFill>
                  <a:srgbClr val="000000"/>
                </a:solidFill>
                <a:latin typeface="Times New Roman" panose="02020603050405020304" pitchFamily="18" charset="0"/>
                <a:cs typeface="Times New Roman" panose="02020603050405020304" pitchFamily="18" charset="0"/>
              </a:rPr>
              <a:t>2,3</a:t>
            </a:r>
          </a:p>
        </p:txBody>
      </p:sp>
      <p:pic>
        <p:nvPicPr>
          <p:cNvPr id="8" name="Picture 118">
            <a:extLst>
              <a:ext uri="{FF2B5EF4-FFF2-40B4-BE49-F238E27FC236}">
                <a16:creationId xmlns:a16="http://schemas.microsoft.com/office/drawing/2014/main" id="{A630E056-D56C-475F-B181-AFAADF3AB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465" y="823914"/>
            <a:ext cx="3238535" cy="4205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1">
            <a:extLst>
              <a:ext uri="{FF2B5EF4-FFF2-40B4-BE49-F238E27FC236}">
                <a16:creationId xmlns:a16="http://schemas.microsoft.com/office/drawing/2014/main" id="{E84E72A0-CBFD-4B8D-BA7B-FDF139577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04863"/>
            <a:ext cx="3505200" cy="43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53B354A-C9F9-460A-AE8B-B59061F60D1A}"/>
              </a:ext>
            </a:extLst>
          </p:cNvPr>
          <p:cNvSpPr txBox="1"/>
          <p:nvPr/>
        </p:nvSpPr>
        <p:spPr>
          <a:xfrm>
            <a:off x="17463" y="6320273"/>
            <a:ext cx="12147549" cy="584775"/>
          </a:xfrm>
          <a:prstGeom prst="rect">
            <a:avLst/>
          </a:prstGeom>
          <a:noFill/>
        </p:spPr>
        <p:txBody>
          <a:bodyPr wrap="square">
            <a:spAutoFit/>
          </a:bodyPr>
          <a:lstStyle/>
          <a:p>
            <a:pPr defTabSz="457200" eaLnBrk="1" fontAlgn="auto" hangingPunct="1">
              <a:spcBef>
                <a:spcPts val="0"/>
              </a:spcBef>
              <a:spcAft>
                <a:spcPts val="0"/>
              </a:spcAft>
              <a:defRPr/>
            </a:pPr>
            <a:r>
              <a:rPr lang="en-US" sz="1600" b="0" i="1" baseline="0" dirty="0">
                <a:solidFill>
                  <a:prstClr val="black"/>
                </a:solidFill>
                <a:latin typeface="Arial" panose="020B0604020202020204" pitchFamily="34" charset="0"/>
                <a:cs typeface="Arial" panose="020B0604020202020204" pitchFamily="34" charset="0"/>
              </a:rPr>
              <a:t>[1] D. R. </a:t>
            </a:r>
            <a:r>
              <a:rPr lang="en-US" sz="1600" b="0" i="1" baseline="0" dirty="0" err="1">
                <a:solidFill>
                  <a:prstClr val="black"/>
                </a:solidFill>
                <a:latin typeface="Arial" panose="020B0604020202020204" pitchFamily="34" charset="0"/>
                <a:cs typeface="Arial" panose="020B0604020202020204" pitchFamily="34" charset="0"/>
              </a:rPr>
              <a:t>Strongin</a:t>
            </a:r>
            <a:r>
              <a:rPr lang="en-US" sz="1600" b="0" i="1" baseline="0" dirty="0">
                <a:solidFill>
                  <a:prstClr val="black"/>
                </a:solidFill>
                <a:latin typeface="Arial" panose="020B0604020202020204" pitchFamily="34" charset="0"/>
                <a:cs typeface="Arial" panose="020B0604020202020204" pitchFamily="34" charset="0"/>
              </a:rPr>
              <a:t>, J. </a:t>
            </a:r>
            <a:r>
              <a:rPr lang="en-US" sz="1600" b="0" i="1" baseline="0" dirty="0" err="1">
                <a:solidFill>
                  <a:prstClr val="black"/>
                </a:solidFill>
                <a:latin typeface="Arial" panose="020B0604020202020204" pitchFamily="34" charset="0"/>
                <a:cs typeface="Arial" panose="020B0604020202020204" pitchFamily="34" charset="0"/>
              </a:rPr>
              <a:t>Carrazza</a:t>
            </a:r>
            <a:r>
              <a:rPr lang="en-US" sz="1600" b="0" i="1" baseline="0" dirty="0">
                <a:solidFill>
                  <a:prstClr val="black"/>
                </a:solidFill>
                <a:latin typeface="Arial" panose="020B0604020202020204" pitchFamily="34" charset="0"/>
                <a:cs typeface="Arial" panose="020B0604020202020204" pitchFamily="34" charset="0"/>
              </a:rPr>
              <a:t>, S. R. Bare, and G. A. </a:t>
            </a:r>
            <a:r>
              <a:rPr lang="en-US" sz="1600" b="0" i="1" baseline="0" dirty="0" err="1">
                <a:solidFill>
                  <a:prstClr val="black"/>
                </a:solidFill>
                <a:latin typeface="Arial" panose="020B0604020202020204" pitchFamily="34" charset="0"/>
                <a:cs typeface="Arial" panose="020B0604020202020204" pitchFamily="34" charset="0"/>
              </a:rPr>
              <a:t>Somorjai</a:t>
            </a:r>
            <a:r>
              <a:rPr lang="en-US" sz="1600" b="0" i="1" baseline="0" dirty="0">
                <a:solidFill>
                  <a:prstClr val="black"/>
                </a:solidFill>
                <a:latin typeface="Arial" panose="020B0604020202020204" pitchFamily="34" charset="0"/>
                <a:cs typeface="Arial" panose="020B0604020202020204" pitchFamily="34" charset="0"/>
              </a:rPr>
              <a:t>, J. </a:t>
            </a:r>
            <a:r>
              <a:rPr lang="en-US" sz="1600" b="0" i="1" baseline="0" dirty="0" err="1">
                <a:solidFill>
                  <a:prstClr val="black"/>
                </a:solidFill>
                <a:latin typeface="Arial" panose="020B0604020202020204" pitchFamily="34" charset="0"/>
                <a:cs typeface="Arial" panose="020B0604020202020204" pitchFamily="34" charset="0"/>
              </a:rPr>
              <a:t>Catal</a:t>
            </a:r>
            <a:r>
              <a:rPr lang="en-US" sz="1600" b="0" i="1" baseline="0" dirty="0">
                <a:solidFill>
                  <a:prstClr val="black"/>
                </a:solidFill>
                <a:latin typeface="Arial" panose="020B0604020202020204" pitchFamily="34" charset="0"/>
                <a:cs typeface="Arial" panose="020B0604020202020204" pitchFamily="34" charset="0"/>
              </a:rPr>
              <a:t>, 103, 213 (1987). [2]</a:t>
            </a:r>
            <a:r>
              <a:rPr lang="en-US" sz="1600" b="0" i="1" baseline="0" dirty="0">
                <a:solidFill>
                  <a:prstClr val="black"/>
                </a:solidFill>
                <a:latin typeface="Arial" panose="020B0604020202020204" pitchFamily="34" charset="0"/>
                <a:ea typeface="SimSun" panose="02010600030101010101" pitchFamily="2" charset="-122"/>
                <a:cs typeface="Arial" panose="020B0604020202020204" pitchFamily="34" charset="0"/>
              </a:rPr>
              <a:t> J. Qian, et al. </a:t>
            </a:r>
            <a:r>
              <a:rPr lang="de-DE" sz="1600" b="0" i="1" baseline="0" dirty="0">
                <a:solidFill>
                  <a:prstClr val="black"/>
                </a:solidFill>
                <a:latin typeface="Arial" panose="020B0604020202020204" pitchFamily="34" charset="0"/>
                <a:ea typeface="SimSun" panose="02010600030101010101" pitchFamily="2" charset="-122"/>
                <a:cs typeface="Arial" panose="020B0604020202020204" pitchFamily="34" charset="0"/>
              </a:rPr>
              <a:t>J. Am. Chem. Soc. 140 (20), 6288-6297 </a:t>
            </a:r>
            <a:r>
              <a:rPr lang="en-US" sz="1600" b="0" i="1" baseline="0" dirty="0">
                <a:solidFill>
                  <a:prstClr val="black"/>
                </a:solidFill>
                <a:latin typeface="Arial" panose="020B0604020202020204" pitchFamily="34" charset="0"/>
                <a:ea typeface="SimSun" panose="02010600030101010101" pitchFamily="2" charset="-122"/>
                <a:cs typeface="Arial" panose="020B0604020202020204" pitchFamily="34" charset="0"/>
              </a:rPr>
              <a:t>(2018). [3] J. Fuller, et al. Phys. Chem. Chem. Phys. 21, 11444-11454 (2019).</a:t>
            </a:r>
            <a:endParaRPr lang="en-US" sz="1600" b="0" i="1" baseline="0" dirty="0">
              <a:solidFill>
                <a:prstClr val="black"/>
              </a:solidFill>
              <a:highlight>
                <a:srgbClr val="FFFF00"/>
              </a:highlight>
              <a:latin typeface="Arial" panose="020B0604020202020204" pitchFamily="34" charset="0"/>
              <a:ea typeface="SimSun" panose="02010600030101010101" pitchFamily="2" charset="-122"/>
              <a:cs typeface="Arial" panose="020B0604020202020204" pitchFamily="34" charset="0"/>
            </a:endParaRPr>
          </a:p>
        </p:txBody>
      </p:sp>
      <p:sp>
        <p:nvSpPr>
          <p:cNvPr id="11" name="Slide Number Placeholder 3">
            <a:extLst>
              <a:ext uri="{FF2B5EF4-FFF2-40B4-BE49-F238E27FC236}">
                <a16:creationId xmlns:a16="http://schemas.microsoft.com/office/drawing/2014/main" id="{DADB3659-2848-48E9-B406-B210A91377F8}"/>
              </a:ext>
            </a:extLst>
          </p:cNvPr>
          <p:cNvSpPr txBox="1">
            <a:spLocks/>
          </p:cNvSpPr>
          <p:nvPr/>
        </p:nvSpPr>
        <p:spPr>
          <a:xfrm>
            <a:off x="11860213" y="6464300"/>
            <a:ext cx="3048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022839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HT-RL Framework for Studying Reaction Mechanisms</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30</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224086" y="6323886"/>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DB71F2D5-C9D8-5AD5-21CA-D4F51AD1C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828675"/>
            <a:ext cx="6519376" cy="5191123"/>
          </a:xfrm>
          <a:prstGeom prst="rect">
            <a:avLst/>
          </a:prstGeom>
        </p:spPr>
      </p:pic>
      <p:sp>
        <p:nvSpPr>
          <p:cNvPr id="5" name="TextBox 4">
            <a:extLst>
              <a:ext uri="{FF2B5EF4-FFF2-40B4-BE49-F238E27FC236}">
                <a16:creationId xmlns:a16="http://schemas.microsoft.com/office/drawing/2014/main" id="{58E1F316-DCF3-7B6D-21EB-A8EE53F4D501}"/>
              </a:ext>
            </a:extLst>
          </p:cNvPr>
          <p:cNvSpPr txBox="1"/>
          <p:nvPr/>
        </p:nvSpPr>
        <p:spPr>
          <a:xfrm>
            <a:off x="6858000" y="1192486"/>
            <a:ext cx="4926013" cy="4662815"/>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High-Throughput reinforcement learning (RL) framework for studying hydrogenation reactions in ammonia synthesis on the Fe(111) surface</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p>
          <a:p>
            <a:pPr marL="342900" marR="0" indent="-34290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A</a:t>
            </a:r>
            <a:r>
              <a:rPr lang="en-US" sz="18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flow chart depicting the first-principles-instructed, high-throughput reinforcement learning framework used in the study of the hydrogenation reaction in ammonia synthesis on the Fe(111) surface.</a:t>
            </a:r>
            <a:endParaRPr lang="en-US" dirty="0">
              <a:latin typeface="Times New Roman" panose="02020603050405020304" pitchFamily="18" charset="0"/>
              <a:ea typeface="SimSun" panose="02010600030101010101" pitchFamily="2" charset="-122"/>
              <a:cs typeface="Times New Roman" panose="02020603050405020304" pitchFamily="18" charset="0"/>
            </a:endParaRPr>
          </a:p>
          <a:p>
            <a:pPr marL="342900" marR="0" indent="-342900" algn="just">
              <a:spcBef>
                <a:spcPts val="0"/>
              </a:spcBef>
              <a:spcAft>
                <a:spcPts val="1000"/>
              </a:spcAft>
              <a:buFont typeface="Wingdings" panose="05000000000000000000" pitchFamily="2" charset="2"/>
              <a:buChar char="§"/>
            </a:pPr>
            <a:r>
              <a:rPr lang="en-US" dirty="0">
                <a:latin typeface="Times New Roman" panose="02020603050405020304" pitchFamily="18" charset="0"/>
                <a:ea typeface="SimSun" panose="02010600030101010101" pitchFamily="2" charset="-122"/>
                <a:cs typeface="Times New Roman" panose="02020603050405020304" pitchFamily="18" charset="0"/>
              </a:rPr>
              <a:t>Massive number of parallel agents diversify the exploration of environment into numerous uncorrelated regions, resulting in significant improvement of the training stability. </a:t>
            </a:r>
          </a:p>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target scientific questions to be addressed: the hydrogenation reaction of ammonia synthesis on Fe(111) surface.</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7988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Action and Reward Systems for RL</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31</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6AC76BA9-4808-AC5A-A32E-7E614B3DDD4A}"/>
              </a:ext>
            </a:extLst>
          </p:cNvPr>
          <p:cNvSpPr txBox="1"/>
          <p:nvPr/>
        </p:nvSpPr>
        <p:spPr>
          <a:xfrm>
            <a:off x="350039" y="905232"/>
            <a:ext cx="11599867" cy="2523768"/>
          </a:xfrm>
          <a:prstGeom prst="rect">
            <a:avLst/>
          </a:prstGeom>
          <a:noFill/>
        </p:spPr>
        <p:txBody>
          <a:bodyPr wrap="square" rtlCol="0">
            <a:spAutoFit/>
          </a:bodyPr>
          <a:lstStyle/>
          <a:p>
            <a:r>
              <a:rPr lang="en-US" sz="2000" dirty="0"/>
              <a:t>Action Definition: </a:t>
            </a:r>
          </a:p>
          <a:p>
            <a:endParaRPr lang="en-US" sz="2000" dirty="0"/>
          </a:p>
          <a:p>
            <a:pPr marL="285750" indent="-285750">
              <a:buFont typeface="Wingdings" panose="05000000000000000000" pitchFamily="2" charset="2"/>
              <a:buChar char="§"/>
            </a:pPr>
            <a:r>
              <a:rPr lang="en-US" sz="2000" dirty="0">
                <a:effectLst/>
                <a:latin typeface="Times New Roman" panose="02020603050405020304" pitchFamily="18" charset="0"/>
                <a:ea typeface="SimSun" panose="02010600030101010101" pitchFamily="2" charset="-122"/>
              </a:rPr>
              <a:t>3D grid with dimensions 20 × 18 × 50 inside the simulation cell (8.01 × 6.94 × 20 Å</a:t>
            </a:r>
            <a:r>
              <a:rPr lang="en-US" sz="2000" baseline="30000" dirty="0">
                <a:effectLst/>
                <a:latin typeface="Times New Roman" panose="02020603050405020304" pitchFamily="18" charset="0"/>
                <a:ea typeface="SimSun" panose="02010600030101010101" pitchFamily="2" charset="-122"/>
              </a:rPr>
              <a:t>3</a:t>
            </a:r>
            <a:r>
              <a:rPr lang="en-US" sz="2000" dirty="0">
                <a:effectLst/>
                <a:latin typeface="Times New Roman" panose="02020603050405020304" pitchFamily="18" charset="0"/>
                <a:ea typeface="SimSun" panose="02010600030101010101" pitchFamily="2" charset="-122"/>
              </a:rPr>
              <a:t>); grid spacing ~0.04 Å </a:t>
            </a:r>
          </a:p>
          <a:p>
            <a:pPr marL="285750" indent="-285750">
              <a:buFont typeface="Wingdings" panose="05000000000000000000" pitchFamily="2" charset="2"/>
              <a:buChar char="§"/>
            </a:pPr>
            <a:r>
              <a:rPr lang="en-US" sz="2000" dirty="0">
                <a:latin typeface="Times New Roman" panose="02020603050405020304" pitchFamily="18" charset="0"/>
                <a:ea typeface="SimSun" panose="02010600030101010101" pitchFamily="2" charset="-122"/>
              </a:rPr>
              <a:t>Move atom (e.g. H) from one grid to neighboring grid: </a:t>
            </a:r>
            <a:r>
              <a:rPr lang="en-US" sz="2000" dirty="0">
                <a:effectLst/>
                <a:latin typeface="Times New Roman" panose="02020603050405020304" pitchFamily="18" charset="0"/>
                <a:ea typeface="SimSun" panose="02010600030101010101" pitchFamily="2" charset="-122"/>
              </a:rPr>
              <a:t>(1) </a:t>
            </a:r>
            <a:r>
              <a:rPr lang="en-US" sz="2000" dirty="0">
                <a:solidFill>
                  <a:srgbClr val="000000"/>
                </a:solidFill>
                <a:effectLst/>
                <a:latin typeface="Times New Roman" panose="02020603050405020304" pitchFamily="18" charset="0"/>
                <a:ea typeface="MS Gothic" panose="020B0609070205080204" pitchFamily="49" charset="-128"/>
              </a:rPr>
              <a:t>forward, (2) backward, (3) up, (4) down, (5) left, and (6) right.</a:t>
            </a:r>
          </a:p>
          <a:p>
            <a:pPr marL="285750" indent="-285750">
              <a:buFont typeface="Wingdings" panose="05000000000000000000" pitchFamily="2" charset="2"/>
              <a:buChar char="§"/>
            </a:pPr>
            <a:r>
              <a:rPr lang="en-US" sz="2000" dirty="0">
                <a:solidFill>
                  <a:srgbClr val="000000"/>
                </a:solidFill>
                <a:effectLst/>
                <a:latin typeface="Times New Roman" panose="02020603050405020304" pitchFamily="18" charset="0"/>
                <a:ea typeface="MS Gothic" panose="020B0609070205080204" pitchFamily="49" charset="-128"/>
              </a:rPr>
              <a:t>Action space (multi-atoms): (</a:t>
            </a:r>
            <a:r>
              <a:rPr lang="en-US" sz="2000" dirty="0">
                <a:solidFill>
                  <a:srgbClr val="000000"/>
                </a:solidFill>
                <a:latin typeface="Times New Roman" panose="02020603050405020304" pitchFamily="18" charset="0"/>
                <a:ea typeface="MS Gothic" panose="020B0609070205080204" pitchFamily="49" charset="-128"/>
              </a:rPr>
              <a:t>1) </a:t>
            </a:r>
            <a:r>
              <a:rPr lang="en-US" sz="2000" dirty="0">
                <a:solidFill>
                  <a:srgbClr val="000000"/>
                </a:solidFill>
                <a:effectLst/>
                <a:latin typeface="Times New Roman" panose="02020603050405020304" pitchFamily="18" charset="0"/>
                <a:ea typeface="MS Gothic" panose="020B0609070205080204" pitchFamily="49" charset="-128"/>
              </a:rPr>
              <a:t>atom choice and  (2) move direction (PBC applied to avid atom missing)</a:t>
            </a:r>
            <a:endParaRPr lang="en-US" sz="2000" dirty="0">
              <a:effectLst/>
              <a:latin typeface="Times New Roman" panose="02020603050405020304" pitchFamily="18" charset="0"/>
              <a:ea typeface="SimSun" panose="02010600030101010101" pitchFamily="2" charset="-122"/>
            </a:endParaRPr>
          </a:p>
          <a:p>
            <a:r>
              <a:rPr lang="en-US" dirty="0">
                <a:latin typeface="Times New Roman" panose="02020603050405020304" pitchFamily="18" charset="0"/>
                <a:ea typeface="SimSun" panose="02010600030101010101" pitchFamily="2" charset="-122"/>
              </a:rPr>
              <a:t>                            </a:t>
            </a:r>
            <a:endParaRPr lang="en-US" dirty="0"/>
          </a:p>
        </p:txBody>
      </p:sp>
      <p:sp>
        <p:nvSpPr>
          <p:cNvPr id="5" name="Rectangle 4">
            <a:extLst>
              <a:ext uri="{FF2B5EF4-FFF2-40B4-BE49-F238E27FC236}">
                <a16:creationId xmlns:a16="http://schemas.microsoft.com/office/drawing/2014/main" id="{11E71D9D-0EDE-6AFA-B807-38567F03F000}"/>
              </a:ext>
            </a:extLst>
          </p:cNvPr>
          <p:cNvSpPr/>
          <p:nvPr/>
        </p:nvSpPr>
        <p:spPr>
          <a:xfrm>
            <a:off x="2667000" y="6478251"/>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colorfulness&#10;&#10;Description automatically generated">
            <a:extLst>
              <a:ext uri="{FF2B5EF4-FFF2-40B4-BE49-F238E27FC236}">
                <a16:creationId xmlns:a16="http://schemas.microsoft.com/office/drawing/2014/main" id="{81ABED4B-A7CB-107C-017C-19486E7277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24" r="30662"/>
          <a:stretch/>
        </p:blipFill>
        <p:spPr bwMode="auto">
          <a:xfrm>
            <a:off x="9067800" y="3121519"/>
            <a:ext cx="2241550" cy="244157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4527BC-516C-1797-E99D-09A58C15EBAE}"/>
                  </a:ext>
                </a:extLst>
              </p:cNvPr>
              <p:cNvSpPr txBox="1"/>
              <p:nvPr/>
            </p:nvSpPr>
            <p:spPr>
              <a:xfrm>
                <a:off x="360363" y="3301392"/>
                <a:ext cx="7924800" cy="2554545"/>
              </a:xfrm>
              <a:prstGeom prst="rect">
                <a:avLst/>
              </a:prstGeom>
              <a:noFill/>
            </p:spPr>
            <p:txBody>
              <a:bodyPr wrap="square" rtlCol="0">
                <a:spAutoFit/>
              </a:bodyPr>
              <a:lstStyle/>
              <a:p>
                <a:r>
                  <a:rPr lang="en-US" sz="2000" dirty="0"/>
                  <a:t>Reward:</a:t>
                </a:r>
              </a:p>
              <a:p>
                <a:endParaRPr lang="en-US" sz="2000" dirty="0"/>
              </a:p>
              <a:p>
                <a:pPr marL="285750" indent="-285750">
                  <a:buFont typeface="Wingdings" panose="05000000000000000000" pitchFamily="2" charset="2"/>
                  <a:buChar char="§"/>
                </a:pP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𝑟</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𝐸</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222222"/>
                            </a:solidFill>
                            <a:effectLst/>
                            <a:latin typeface="Cambria Math" panose="02040503050406030204" pitchFamily="18" charset="0"/>
                            <a:ea typeface="Times New Roman" panose="02020603050405020304" pitchFamily="18" charset="0"/>
                          </a:rPr>
                        </m:ctrlPr>
                      </m:sSubPr>
                      <m:e>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US" sz="2000" dirty="0">
                    <a:effectLst/>
                    <a:latin typeface="Times New Roman" panose="02020603050405020304" pitchFamily="18" charset="0"/>
                    <a:ea typeface="SimSun" panose="02010600030101010101" pitchFamily="2" charset="-122"/>
                  </a:rPr>
                  <a:t>, where ΔE (measured in eV) is the difference in electronic energy between the reference state and the examined configuration within the RL</a:t>
                </a:r>
                <a:r>
                  <a:rPr lang="en-US" sz="2000" dirty="0">
                    <a:latin typeface="Times New Roman" panose="02020603050405020304" pitchFamily="18" charset="0"/>
                    <a:ea typeface="SimSun" panose="02010600030101010101" pitchFamily="2" charset="-122"/>
                  </a:rPr>
                  <a:t>. E</a:t>
                </a:r>
                <a:r>
                  <a:rPr lang="en-US" sz="2000" baseline="-25000" dirty="0">
                    <a:latin typeface="Times New Roman" panose="02020603050405020304" pitchFamily="18" charset="0"/>
                    <a:ea typeface="SimSun" panose="02010600030101010101" pitchFamily="2" charset="-122"/>
                  </a:rPr>
                  <a:t>0</a:t>
                </a:r>
                <a:r>
                  <a:rPr lang="en-US" sz="2000" dirty="0">
                    <a:latin typeface="Times New Roman" panose="02020603050405020304" pitchFamily="18" charset="0"/>
                    <a:ea typeface="SimSun" panose="02010600030101010101" pitchFamily="2" charset="-122"/>
                  </a:rPr>
                  <a:t> = 20 eV</a:t>
                </a:r>
              </a:p>
              <a:p>
                <a:pPr marL="285750" indent="-28575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The distance between the migrating atom and its nearest neighbor is less than the cutoff distance (1/2 equilibrium bond distance), we assign a maximum negative reward (-1) or </a:t>
                </a:r>
                <a14:m>
                  <m:oMath xmlns:m="http://schemas.openxmlformats.org/officeDocument/2006/math">
                    <m:r>
                      <a:rPr lang="en-US" sz="2000" i="1" smtClean="0">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smtClean="0">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en-US" sz="2000" dirty="0">
                    <a:latin typeface="Times New Roman" panose="02020603050405020304" pitchFamily="18" charset="0"/>
                    <a:cs typeface="Times New Roman" panose="02020603050405020304" pitchFamily="18" charset="0"/>
                  </a:rPr>
                  <a:t> = 20 eV. </a:t>
                </a:r>
              </a:p>
            </p:txBody>
          </p:sp>
        </mc:Choice>
        <mc:Fallback xmlns="">
          <p:sp>
            <p:nvSpPr>
              <p:cNvPr id="10" name="TextBox 9">
                <a:extLst>
                  <a:ext uri="{FF2B5EF4-FFF2-40B4-BE49-F238E27FC236}">
                    <a16:creationId xmlns:a16="http://schemas.microsoft.com/office/drawing/2014/main" id="{364527BC-516C-1797-E99D-09A58C15EBAE}"/>
                  </a:ext>
                </a:extLst>
              </p:cNvPr>
              <p:cNvSpPr txBox="1">
                <a:spLocks noRot="1" noChangeAspect="1" noMove="1" noResize="1" noEditPoints="1" noAdjustHandles="1" noChangeArrowheads="1" noChangeShapeType="1" noTextEdit="1"/>
              </p:cNvSpPr>
              <p:nvPr/>
            </p:nvSpPr>
            <p:spPr>
              <a:xfrm>
                <a:off x="360363" y="3301392"/>
                <a:ext cx="7924800" cy="2554545"/>
              </a:xfrm>
              <a:prstGeom prst="rect">
                <a:avLst/>
              </a:prstGeom>
              <a:blipFill>
                <a:blip r:embed="rId3"/>
                <a:stretch>
                  <a:fillRect l="-769" t="-1193" r="-462" b="-334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496BF96-D55D-785B-529C-A6D53C34C2FE}"/>
              </a:ext>
            </a:extLst>
          </p:cNvPr>
          <p:cNvSpPr txBox="1"/>
          <p:nvPr/>
        </p:nvSpPr>
        <p:spPr>
          <a:xfrm>
            <a:off x="8460437" y="5543429"/>
            <a:ext cx="3505201" cy="646331"/>
          </a:xfrm>
          <a:prstGeom prst="rect">
            <a:avLst/>
          </a:prstGeom>
          <a:noFill/>
        </p:spPr>
        <p:txBody>
          <a:bodyPr wrap="square" rtlCol="0">
            <a:spAutoFit/>
          </a:bodyPr>
          <a:lstStyle/>
          <a:p>
            <a:r>
              <a:rPr lang="en-US" dirty="0"/>
              <a:t>Reference state for the reaction: </a:t>
            </a:r>
          </a:p>
          <a:p>
            <a:r>
              <a:rPr lang="en-US" dirty="0"/>
              <a:t>H migration to NH</a:t>
            </a:r>
            <a:r>
              <a:rPr lang="en-US" baseline="-25000" dirty="0"/>
              <a:t>2</a:t>
            </a:r>
            <a:r>
              <a:rPr lang="en-US" dirty="0"/>
              <a:t> to form NH</a:t>
            </a:r>
            <a:r>
              <a:rPr lang="en-US" baseline="-25000" dirty="0"/>
              <a:t>3</a:t>
            </a:r>
          </a:p>
        </p:txBody>
      </p:sp>
    </p:spTree>
    <p:extLst>
      <p:ext uri="{BB962C8B-B14F-4D97-AF65-F5344CB8AC3E}">
        <p14:creationId xmlns:p14="http://schemas.microsoft.com/office/powerpoint/2010/main" val="1707960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Convergence and Learning Speed</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32</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514600" y="6487018"/>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E1F316-DCF3-7B6D-21EB-A8EE53F4D501}"/>
              </a:ext>
            </a:extLst>
          </p:cNvPr>
          <p:cNvSpPr txBox="1"/>
          <p:nvPr/>
        </p:nvSpPr>
        <p:spPr>
          <a:xfrm>
            <a:off x="24606" y="5594014"/>
            <a:ext cx="12115800" cy="1051570"/>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(a, b) </a:t>
            </a:r>
            <a:r>
              <a:rPr lang="en-US" sz="1800" dirty="0">
                <a:effectLst/>
                <a:latin typeface="Times New Roman" panose="02020603050405020304" pitchFamily="18" charset="0"/>
                <a:ea typeface="SimSun" panose="02010600030101010101" pitchFamily="2" charset="-122"/>
              </a:rPr>
              <a:t>Langmuir-Hinshelwood</a:t>
            </a:r>
            <a:r>
              <a:rPr lang="en-US" sz="1800" dirty="0">
                <a:effectLst/>
                <a:latin typeface="Times New Roman" panose="02020603050405020304" pitchFamily="18" charset="0"/>
                <a:ea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rPr>
              <a:t>Eley-Rideal</a:t>
            </a:r>
            <a:r>
              <a:rPr lang="en-US" sz="1800" dirty="0">
                <a:effectLst/>
                <a:latin typeface="Times New Roman" panose="02020603050405020304" pitchFamily="18" charset="0"/>
                <a:ea typeface="Times New Roman" panose="02020603050405020304" pitchFamily="18" charset="0"/>
              </a:rPr>
              <a:t> (c, d) hydrogenation reaction of NH</a:t>
            </a:r>
            <a:r>
              <a:rPr lang="en-US" sz="1800" baseline="-25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to NH</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 </a:t>
            </a:r>
          </a:p>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Different numbers of concurrent environment instances were used – n=4 in red, n=20 in green, n=100 in blue, and n=500 in yellow.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 name="Picture 1" descr="A screenshot of a computer screen&#10;&#10;Description automatically generated">
            <a:extLst>
              <a:ext uri="{FF2B5EF4-FFF2-40B4-BE49-F238E27FC236}">
                <a16:creationId xmlns:a16="http://schemas.microsoft.com/office/drawing/2014/main" id="{8C553177-AFF2-155D-4B3F-6BD50BC9DE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16" r="33740"/>
          <a:stretch/>
        </p:blipFill>
        <p:spPr bwMode="auto">
          <a:xfrm>
            <a:off x="1047627" y="1019412"/>
            <a:ext cx="7542044" cy="4469827"/>
          </a:xfrm>
          <a:prstGeom prst="rect">
            <a:avLst/>
          </a:prstGeom>
          <a:ln>
            <a:noFill/>
          </a:ln>
          <a:extLst>
            <a:ext uri="{53640926-AAD7-44D8-BBD7-CCE9431645EC}">
              <a14:shadowObscured xmlns:a14="http://schemas.microsoft.com/office/drawing/2010/main"/>
            </a:ext>
          </a:extLst>
        </p:spPr>
      </p:pic>
      <p:pic>
        <p:nvPicPr>
          <p:cNvPr id="4" name="Picture 3" descr="A screenshot of a computer&#10;&#10;Description automatically generated">
            <a:extLst>
              <a:ext uri="{FF2B5EF4-FFF2-40B4-BE49-F238E27FC236}">
                <a16:creationId xmlns:a16="http://schemas.microsoft.com/office/drawing/2014/main" id="{9C461FF8-6CD9-E5A8-98E2-3692B8CE4880}"/>
              </a:ext>
            </a:extLst>
          </p:cNvPr>
          <p:cNvPicPr>
            <a:picLocks noChangeAspect="1"/>
          </p:cNvPicPr>
          <p:nvPr/>
        </p:nvPicPr>
        <p:blipFill>
          <a:blip r:embed="rId3" cstate="print">
            <a:extLst>
              <a:ext uri="{28A0092B-C50C-407E-A947-70E740481C1C}">
                <a14:useLocalDpi xmlns:a14="http://schemas.microsoft.com/office/drawing/2010/main" val="0"/>
              </a:ext>
            </a:extLst>
          </a:blip>
          <a:srcRect l="54449" t="53890"/>
          <a:stretch/>
        </p:blipFill>
        <p:spPr>
          <a:xfrm>
            <a:off x="9220200" y="2616453"/>
            <a:ext cx="2402400" cy="1936412"/>
          </a:xfrm>
          <a:prstGeom prst="rect">
            <a:avLst/>
          </a:prstGeom>
        </p:spPr>
      </p:pic>
      <p:sp>
        <p:nvSpPr>
          <p:cNvPr id="9" name="TextBox 8">
            <a:extLst>
              <a:ext uri="{FF2B5EF4-FFF2-40B4-BE49-F238E27FC236}">
                <a16:creationId xmlns:a16="http://schemas.microsoft.com/office/drawing/2014/main" id="{A0A54427-E1FE-6878-15AE-023E979B9642}"/>
              </a:ext>
            </a:extLst>
          </p:cNvPr>
          <p:cNvSpPr txBox="1"/>
          <p:nvPr/>
        </p:nvSpPr>
        <p:spPr>
          <a:xfrm>
            <a:off x="9391773" y="1989512"/>
            <a:ext cx="1752600" cy="369332"/>
          </a:xfrm>
          <a:prstGeom prst="rect">
            <a:avLst/>
          </a:prstGeom>
          <a:noFill/>
        </p:spPr>
        <p:txBody>
          <a:bodyPr wrap="square" rtlCol="0">
            <a:spAutoFit/>
          </a:bodyPr>
          <a:lstStyle/>
          <a:p>
            <a:r>
              <a:rPr lang="en-US" dirty="0"/>
              <a:t>Target reaction</a:t>
            </a:r>
          </a:p>
        </p:txBody>
      </p:sp>
    </p:spTree>
    <p:extLst>
      <p:ext uri="{BB962C8B-B14F-4D97-AF65-F5344CB8AC3E}">
        <p14:creationId xmlns:p14="http://schemas.microsoft.com/office/powerpoint/2010/main" val="4221207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Exploring the Chemical Environment (H migration in 3-D)</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33</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514600" y="6487018"/>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E1F316-DCF3-7B6D-21EB-A8EE53F4D501}"/>
              </a:ext>
            </a:extLst>
          </p:cNvPr>
          <p:cNvSpPr txBox="1"/>
          <p:nvPr/>
        </p:nvSpPr>
        <p:spPr>
          <a:xfrm>
            <a:off x="24606" y="5638800"/>
            <a:ext cx="12115800" cy="646331"/>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Hydrogen migration pathways and potential energy landscape (PEL) on Fe(111) surface, differentiated by Langmuir-Hinshelwood (LH) and </a:t>
            </a:r>
            <a:r>
              <a:rPr lang="en-US" sz="1800" dirty="0" err="1">
                <a:effectLst/>
                <a:latin typeface="Times New Roman" panose="02020603050405020304" pitchFamily="18" charset="0"/>
                <a:ea typeface="SimSun" panose="02010600030101010101" pitchFamily="2" charset="-122"/>
              </a:rPr>
              <a:t>Eley-Rideal</a:t>
            </a:r>
            <a:r>
              <a:rPr lang="en-US" sz="1800" dirty="0">
                <a:effectLst/>
                <a:latin typeface="Times New Roman" panose="02020603050405020304" pitchFamily="18" charset="0"/>
                <a:ea typeface="SimSun" panose="02010600030101010101" pitchFamily="2" charset="-122"/>
              </a:rPr>
              <a:t> (ER) mechanisms.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descr="A close-up of a cube&#10;&#10;Description automatically generated">
            <a:extLst>
              <a:ext uri="{FF2B5EF4-FFF2-40B4-BE49-F238E27FC236}">
                <a16:creationId xmlns:a16="http://schemas.microsoft.com/office/drawing/2014/main" id="{ED062AF7-1DA0-CC55-B1FF-DEA5543FCA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7207" y="1070469"/>
            <a:ext cx="8517586" cy="4320673"/>
          </a:xfrm>
          <a:prstGeom prst="rect">
            <a:avLst/>
          </a:prstGeom>
        </p:spPr>
      </p:pic>
    </p:spTree>
    <p:extLst>
      <p:ext uri="{BB962C8B-B14F-4D97-AF65-F5344CB8AC3E}">
        <p14:creationId xmlns:p14="http://schemas.microsoft.com/office/powerpoint/2010/main" val="1514929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NEB Calculations Based on the RL Results</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34</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514600" y="6487018"/>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E1F316-DCF3-7B6D-21EB-A8EE53F4D501}"/>
              </a:ext>
            </a:extLst>
          </p:cNvPr>
          <p:cNvSpPr txBox="1"/>
          <p:nvPr/>
        </p:nvSpPr>
        <p:spPr>
          <a:xfrm>
            <a:off x="24606" y="5638800"/>
            <a:ext cx="12115800" cy="646331"/>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Overview of the transition-state analysis and energy alterations along the reaction pathway of hydrogen migration from 2N_NH</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_2H to 2N_NH</a:t>
            </a:r>
            <a:r>
              <a:rPr lang="en-US" sz="1800" baseline="-25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SimSun" panose="02010600030101010101" pitchFamily="2" charset="-122"/>
              </a:rPr>
              <a:t>_H based on reinforcement learning (RL)-guided nudged elastic band (NEB) simulations.</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 name="Picture 1" descr="A group of spheres with different colors&#10;&#10;Description automatically generated with medium confidence">
            <a:extLst>
              <a:ext uri="{FF2B5EF4-FFF2-40B4-BE49-F238E27FC236}">
                <a16:creationId xmlns:a16="http://schemas.microsoft.com/office/drawing/2014/main" id="{5FC3557C-61DA-0146-59D2-CF1298BD73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219200"/>
            <a:ext cx="8831352" cy="3812540"/>
          </a:xfrm>
          <a:prstGeom prst="rect">
            <a:avLst/>
          </a:prstGeom>
        </p:spPr>
      </p:pic>
    </p:spTree>
    <p:extLst>
      <p:ext uri="{BB962C8B-B14F-4D97-AF65-F5344CB8AC3E}">
        <p14:creationId xmlns:p14="http://schemas.microsoft.com/office/powerpoint/2010/main" val="593190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Free Energy Diagram Refined by RL and DFT </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35</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514600" y="6512418"/>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E1F316-DCF3-7B6D-21EB-A8EE53F4D501}"/>
              </a:ext>
            </a:extLst>
          </p:cNvPr>
          <p:cNvSpPr txBox="1"/>
          <p:nvPr/>
        </p:nvSpPr>
        <p:spPr>
          <a:xfrm>
            <a:off x="19050" y="5488575"/>
            <a:ext cx="12115800" cy="1051570"/>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Overview of the transition-state analysis and energy alterations along the reaction pathway of hydrogen migration from 2N_NH</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_2H to 2N_NH</a:t>
            </a:r>
            <a:r>
              <a:rPr lang="en-US" sz="1800" baseline="-25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SimSun" panose="02010600030101010101" pitchFamily="2" charset="-122"/>
              </a:rPr>
              <a:t>_H based on reinforcement learning (RL)-guided nudged elastic band (NEB) simulations.</a:t>
            </a:r>
          </a:p>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Free energy landscape of the reaction network of the Haber−Bosch process on the Fe(111) surface.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grpSp>
        <p:nvGrpSpPr>
          <p:cNvPr id="11" name="Group 10">
            <a:extLst>
              <a:ext uri="{FF2B5EF4-FFF2-40B4-BE49-F238E27FC236}">
                <a16:creationId xmlns:a16="http://schemas.microsoft.com/office/drawing/2014/main" id="{5F8E901D-133A-72F3-FC91-9609B536998B}"/>
              </a:ext>
            </a:extLst>
          </p:cNvPr>
          <p:cNvGrpSpPr/>
          <p:nvPr/>
        </p:nvGrpSpPr>
        <p:grpSpPr>
          <a:xfrm>
            <a:off x="457200" y="994379"/>
            <a:ext cx="11139651" cy="4175720"/>
            <a:chOff x="304800" y="994379"/>
            <a:chExt cx="11139651" cy="4175720"/>
          </a:xfrm>
        </p:grpSpPr>
        <p:pic>
          <p:nvPicPr>
            <p:cNvPr id="9" name="Picture 8" descr="A black background with colorful lines&#10;&#10;Description automatically generated">
              <a:extLst>
                <a:ext uri="{FF2B5EF4-FFF2-40B4-BE49-F238E27FC236}">
                  <a16:creationId xmlns:a16="http://schemas.microsoft.com/office/drawing/2014/main" id="{A3432B9D-DC88-B9FD-44CC-831B2C1DC8AA}"/>
                </a:ext>
              </a:extLst>
            </p:cNvPr>
            <p:cNvPicPr>
              <a:picLocks noChangeAspect="1"/>
            </p:cNvPicPr>
            <p:nvPr/>
          </p:nvPicPr>
          <p:blipFill>
            <a:blip r:embed="rId2"/>
            <a:stretch>
              <a:fillRect/>
            </a:stretch>
          </p:blipFill>
          <p:spPr>
            <a:xfrm>
              <a:off x="304800" y="1378333"/>
              <a:ext cx="11139651" cy="3791766"/>
            </a:xfrm>
            <a:prstGeom prst="rect">
              <a:avLst/>
            </a:prstGeom>
          </p:spPr>
        </p:pic>
        <p:sp>
          <p:nvSpPr>
            <p:cNvPr id="10" name="Oval 9">
              <a:extLst>
                <a:ext uri="{FF2B5EF4-FFF2-40B4-BE49-F238E27FC236}">
                  <a16:creationId xmlns:a16="http://schemas.microsoft.com/office/drawing/2014/main" id="{6FFA7E6D-10B4-EA96-7B33-98713F5DB81E}"/>
                </a:ext>
              </a:extLst>
            </p:cNvPr>
            <p:cNvSpPr/>
            <p:nvPr/>
          </p:nvSpPr>
          <p:spPr>
            <a:xfrm>
              <a:off x="4571120" y="994379"/>
              <a:ext cx="1447800" cy="258550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7B89D44F-4BEC-78C8-59C0-E3358492DF7C}"/>
              </a:ext>
            </a:extLst>
          </p:cNvPr>
          <p:cNvSpPr txBox="1"/>
          <p:nvPr/>
        </p:nvSpPr>
        <p:spPr>
          <a:xfrm>
            <a:off x="6629400" y="1031070"/>
            <a:ext cx="3581400" cy="369332"/>
          </a:xfrm>
          <a:prstGeom prst="rect">
            <a:avLst/>
          </a:prstGeom>
          <a:solidFill>
            <a:srgbClr val="FFC000"/>
          </a:solidFill>
        </p:spPr>
        <p:txBody>
          <a:bodyPr wrap="square">
            <a:spAutoFit/>
          </a:bodyPr>
          <a:lstStyle/>
          <a:p>
            <a:r>
              <a:rPr lang="en-US" sz="1800" dirty="0">
                <a:latin typeface="Times New Roman" panose="02020603050405020304" pitchFamily="18" charset="0"/>
                <a:ea typeface="微软雅黑" panose="020B0503020204020204" pitchFamily="34" charset="-122"/>
                <a:cs typeface="Times New Roman" panose="02020603050405020304" pitchFamily="18" charset="0"/>
              </a:rPr>
              <a:t>T = 673 K, P=20atm (P</a:t>
            </a:r>
            <a:r>
              <a:rPr lang="en-US" sz="1800" baseline="-25000" dirty="0">
                <a:latin typeface="Times New Roman" panose="02020603050405020304" pitchFamily="18" charset="0"/>
                <a:ea typeface="微软雅黑" panose="020B0503020204020204" pitchFamily="34" charset="-122"/>
                <a:cs typeface="Times New Roman" panose="02020603050405020304" pitchFamily="18" charset="0"/>
              </a:rPr>
              <a:t>NH3</a:t>
            </a:r>
            <a:r>
              <a:rPr lang="en-US" sz="1800" dirty="0">
                <a:latin typeface="Times New Roman" panose="02020603050405020304" pitchFamily="18" charset="0"/>
                <a:ea typeface="微软雅黑" panose="020B0503020204020204" pitchFamily="34" charset="-122"/>
                <a:cs typeface="Times New Roman" panose="02020603050405020304" pitchFamily="18" charset="0"/>
              </a:rPr>
              <a:t>=1.0 atm)</a:t>
            </a:r>
            <a:endParaRPr lang="en-US" dirty="0"/>
          </a:p>
        </p:txBody>
      </p:sp>
    </p:spTree>
    <p:extLst>
      <p:ext uri="{BB962C8B-B14F-4D97-AF65-F5344CB8AC3E}">
        <p14:creationId xmlns:p14="http://schemas.microsoft.com/office/powerpoint/2010/main" val="2545392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Another Case Study: N diffusion (relaxation vs. non-relax)</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36</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514600" y="6512418"/>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E1F316-DCF3-7B6D-21EB-A8EE53F4D501}"/>
              </a:ext>
            </a:extLst>
          </p:cNvPr>
          <p:cNvSpPr txBox="1"/>
          <p:nvPr/>
        </p:nvSpPr>
        <p:spPr>
          <a:xfrm>
            <a:off x="19050" y="5488575"/>
            <a:ext cx="12115800" cy="1051570"/>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The identified N diffusion path on the bare Fe(111) surface as determined by reinforcement learning (RL): (a, c) The diffusion path for the N atom from one bridge site to the other bridge site. </a:t>
            </a:r>
          </a:p>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(b, d) The potential energy profile for the snapshots taken along the diffusion path of N atom.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 name="Picture 1" descr="A collage of graphs and diagrams&#10;&#10;Description automatically generated">
            <a:extLst>
              <a:ext uri="{FF2B5EF4-FFF2-40B4-BE49-F238E27FC236}">
                <a16:creationId xmlns:a16="http://schemas.microsoft.com/office/drawing/2014/main" id="{D63CCB24-C4E6-228D-9454-E83B45BE31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08675"/>
            <a:ext cx="5131435" cy="4279900"/>
          </a:xfrm>
          <a:prstGeom prst="rect">
            <a:avLst/>
          </a:prstGeom>
        </p:spPr>
      </p:pic>
      <p:pic>
        <p:nvPicPr>
          <p:cNvPr id="4" name="Picture 3" descr="A diagram of a graph and graph&#10;&#10;Description automatically generated">
            <a:extLst>
              <a:ext uri="{FF2B5EF4-FFF2-40B4-BE49-F238E27FC236}">
                <a16:creationId xmlns:a16="http://schemas.microsoft.com/office/drawing/2014/main" id="{8BC265A6-36E8-2908-E92A-A7398DEE7DC1}"/>
              </a:ext>
            </a:extLst>
          </p:cNvPr>
          <p:cNvPicPr>
            <a:picLocks noChangeAspect="1"/>
          </p:cNvPicPr>
          <p:nvPr/>
        </p:nvPicPr>
        <p:blipFill>
          <a:blip r:embed="rId3"/>
          <a:stretch>
            <a:fillRect/>
          </a:stretch>
        </p:blipFill>
        <p:spPr>
          <a:xfrm>
            <a:off x="6084324" y="1506307"/>
            <a:ext cx="5943600" cy="3494405"/>
          </a:xfrm>
          <a:prstGeom prst="rect">
            <a:avLst/>
          </a:prstGeom>
        </p:spPr>
      </p:pic>
      <p:sp>
        <p:nvSpPr>
          <p:cNvPr id="9" name="TextBox 8">
            <a:extLst>
              <a:ext uri="{FF2B5EF4-FFF2-40B4-BE49-F238E27FC236}">
                <a16:creationId xmlns:a16="http://schemas.microsoft.com/office/drawing/2014/main" id="{A490A3C1-CF8C-89D5-B724-865BA2487169}"/>
              </a:ext>
            </a:extLst>
          </p:cNvPr>
          <p:cNvSpPr txBox="1"/>
          <p:nvPr/>
        </p:nvSpPr>
        <p:spPr>
          <a:xfrm>
            <a:off x="2286000" y="821127"/>
            <a:ext cx="1447800" cy="369332"/>
          </a:xfrm>
          <a:prstGeom prst="rect">
            <a:avLst/>
          </a:prstGeom>
          <a:solidFill>
            <a:srgbClr val="FFC000"/>
          </a:solidFill>
        </p:spPr>
        <p:txBody>
          <a:bodyPr wrap="square" rtlCol="0">
            <a:spAutoFit/>
          </a:bodyPr>
          <a:lstStyle/>
          <a:p>
            <a:r>
              <a:rPr lang="en-US" dirty="0"/>
              <a:t>HTRL+DFT</a:t>
            </a:r>
          </a:p>
        </p:txBody>
      </p:sp>
      <p:sp>
        <p:nvSpPr>
          <p:cNvPr id="10" name="TextBox 9">
            <a:extLst>
              <a:ext uri="{FF2B5EF4-FFF2-40B4-BE49-F238E27FC236}">
                <a16:creationId xmlns:a16="http://schemas.microsoft.com/office/drawing/2014/main" id="{C0283688-012B-4EBF-6CB7-D0ADB02EEE59}"/>
              </a:ext>
            </a:extLst>
          </p:cNvPr>
          <p:cNvSpPr txBox="1"/>
          <p:nvPr/>
        </p:nvSpPr>
        <p:spPr>
          <a:xfrm>
            <a:off x="8534400" y="1078741"/>
            <a:ext cx="1295400" cy="369332"/>
          </a:xfrm>
          <a:prstGeom prst="rect">
            <a:avLst/>
          </a:prstGeom>
          <a:solidFill>
            <a:srgbClr val="FFC000"/>
          </a:solidFill>
        </p:spPr>
        <p:txBody>
          <a:bodyPr wrap="square" rtlCol="0">
            <a:spAutoFit/>
          </a:bodyPr>
          <a:lstStyle/>
          <a:p>
            <a:r>
              <a:rPr lang="en-US" dirty="0"/>
              <a:t>NEB+DFT</a:t>
            </a:r>
          </a:p>
        </p:txBody>
      </p:sp>
    </p:spTree>
    <p:extLst>
      <p:ext uri="{BB962C8B-B14F-4D97-AF65-F5344CB8AC3E}">
        <p14:creationId xmlns:p14="http://schemas.microsoft.com/office/powerpoint/2010/main" val="145169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351"/>
            <a:ext cx="12192000" cy="584775"/>
          </a:xfrm>
          <a:prstGeom prst="rect">
            <a:avLst/>
          </a:prstGeom>
        </p:spPr>
        <p:txBody>
          <a:bodyPr wrap="square">
            <a:spAutoFit/>
          </a:bodyPr>
          <a:lstStyle/>
          <a:p>
            <a:pPr algn="ctr"/>
            <a:r>
              <a:rPr lang="en-US" sz="3200" dirty="0">
                <a:latin typeface="Times New Roman" panose="02020603050405020304" pitchFamily="18" charset="0"/>
                <a:ea typeface="微软雅黑" panose="020B0503020204020204" pitchFamily="34" charset="-122"/>
                <a:cs typeface="Times New Roman" panose="02020603050405020304" pitchFamily="18" charset="0"/>
              </a:rPr>
              <a:t>Another Case Study: N</a:t>
            </a:r>
            <a:r>
              <a:rPr lang="en-US" sz="3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sz="3200" dirty="0">
                <a:latin typeface="Times New Roman" panose="02020603050405020304" pitchFamily="18" charset="0"/>
                <a:ea typeface="微软雅黑" panose="020B0503020204020204" pitchFamily="34" charset="-122"/>
                <a:cs typeface="Times New Roman" panose="02020603050405020304" pitchFamily="18" charset="0"/>
              </a:rPr>
              <a:t> Diffusion (Multi-Atoms)</a:t>
            </a:r>
          </a:p>
        </p:txBody>
      </p:sp>
      <p:cxnSp>
        <p:nvCxnSpPr>
          <p:cNvPr id="7" name="Straight Connector 7">
            <a:extLst>
              <a:ext uri="{FF2B5EF4-FFF2-40B4-BE49-F238E27FC236}">
                <a16:creationId xmlns:a16="http://schemas.microsoft.com/office/drawing/2014/main" id="{1702F011-8D39-41BC-8DE4-3F1C83E18DA3}"/>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F0984FE6-D7F2-4155-B126-7A21F96BB5BE}"/>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37</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C137C878-FA4E-400E-8159-ADBA862ED8BE}"/>
              </a:ext>
            </a:extLst>
          </p:cNvPr>
          <p:cNvSpPr/>
          <p:nvPr/>
        </p:nvSpPr>
        <p:spPr>
          <a:xfrm>
            <a:off x="2514600" y="6512418"/>
            <a:ext cx="6969127" cy="336631"/>
          </a:xfrm>
          <a:prstGeom prst="rect">
            <a:avLst/>
          </a:prstGeom>
        </p:spPr>
        <p:txBody>
          <a:bodyPr wrap="square">
            <a:spAutoFit/>
          </a:bodyPr>
          <a:lstStyle/>
          <a:p>
            <a:pPr marL="0" marR="0" algn="just">
              <a:lnSpc>
                <a:spcPct val="107000"/>
              </a:lnSpc>
              <a:spcBef>
                <a:spcPts val="0"/>
              </a:spcBef>
              <a:spcAft>
                <a:spcPts val="800"/>
              </a:spcAft>
            </a:pPr>
            <a:r>
              <a:rPr lang="en-US" sz="1600" i="1" dirty="0">
                <a:latin typeface="Arial" panose="020B0604020202020204" pitchFamily="34" charset="0"/>
                <a:ea typeface="Calibri" panose="020F0502020204030204" pitchFamily="34" charset="0"/>
                <a:cs typeface="Arial" panose="020B0604020202020204" pitchFamily="34" charset="0"/>
              </a:rPr>
              <a:t>T. Lan, H. Wang, and Q. An., </a:t>
            </a:r>
            <a:r>
              <a:rPr lang="fr-FR" sz="1600" i="1" dirty="0">
                <a:latin typeface="Arial" panose="020B0604020202020204" pitchFamily="34" charset="0"/>
                <a:ea typeface="Calibri" panose="020F0502020204030204" pitchFamily="34" charset="0"/>
                <a:cs typeface="Arial" panose="020B0604020202020204" pitchFamily="34" charset="0"/>
              </a:rPr>
              <a:t>Nature Communications 15 (1), 6281 (2024)</a:t>
            </a:r>
            <a:endParaRPr lang="en-US" sz="16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E1F316-DCF3-7B6D-21EB-A8EE53F4D501}"/>
              </a:ext>
            </a:extLst>
          </p:cNvPr>
          <p:cNvSpPr txBox="1"/>
          <p:nvPr/>
        </p:nvSpPr>
        <p:spPr>
          <a:xfrm>
            <a:off x="19050" y="5488575"/>
            <a:ext cx="12115800" cy="923330"/>
          </a:xfrm>
          <a:prstGeom prst="rect">
            <a:avLst/>
          </a:prstGeom>
          <a:noFill/>
        </p:spPr>
        <p:txBody>
          <a:bodyPr wrap="square">
            <a:spAutoFit/>
          </a:bodyPr>
          <a:lstStyle/>
          <a:p>
            <a:pPr marL="285750" marR="0" indent="-285750" algn="just">
              <a:spcBef>
                <a:spcPts val="0"/>
              </a:spcBef>
              <a:spcAft>
                <a:spcPts val="1000"/>
              </a:spcAft>
              <a:buFont typeface="Wingdings" panose="05000000000000000000" pitchFamily="2" charset="2"/>
              <a:buChar char="§"/>
            </a:pPr>
            <a:r>
              <a:rPr lang="en-US" sz="1800" dirty="0">
                <a:effectLst/>
                <a:latin typeface="Times New Roman" panose="02020603050405020304" pitchFamily="18" charset="0"/>
                <a:ea typeface="SimSun" panose="02010600030101010101" pitchFamily="2" charset="-122"/>
              </a:rPr>
              <a:t>The identified N</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 diffusion path on the bare Fe(111) surface from the one top site to another top site as determined by reinforcement learning (RL) (a), followed by the nudged elastic band (NEB) calculation (b) to determine the reaction barriers and transition state.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descr="A comparison of different colored lines&#10;&#10;Description automatically generated with medium confidence">
            <a:extLst>
              <a:ext uri="{FF2B5EF4-FFF2-40B4-BE49-F238E27FC236}">
                <a16:creationId xmlns:a16="http://schemas.microsoft.com/office/drawing/2014/main" id="{E25945B2-359F-5426-B2C8-B88305F595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75" r="6506"/>
          <a:stretch/>
        </p:blipFill>
        <p:spPr bwMode="auto">
          <a:xfrm>
            <a:off x="8229600" y="1469630"/>
            <a:ext cx="3143147" cy="3837526"/>
          </a:xfrm>
          <a:prstGeom prst="rect">
            <a:avLst/>
          </a:prstGeom>
          <a:noFill/>
          <a:ln>
            <a:noFill/>
          </a:ln>
          <a:extLst>
            <a:ext uri="{53640926-AAD7-44D8-BBD7-CCE9431645EC}">
              <a14:shadowObscured xmlns:a14="http://schemas.microsoft.com/office/drawing/2010/main"/>
            </a:ext>
          </a:extLst>
        </p:spPr>
      </p:pic>
      <p:pic>
        <p:nvPicPr>
          <p:cNvPr id="9" name="Picture 8" descr="A screenshot of a computer generated image&#10;&#10;Description automatically generated">
            <a:extLst>
              <a:ext uri="{FF2B5EF4-FFF2-40B4-BE49-F238E27FC236}">
                <a16:creationId xmlns:a16="http://schemas.microsoft.com/office/drawing/2014/main" id="{8677EC10-57C9-B53D-7951-ED9B20B7A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44" y="1812528"/>
            <a:ext cx="7079963" cy="2930318"/>
          </a:xfrm>
          <a:prstGeom prst="rect">
            <a:avLst/>
          </a:prstGeom>
        </p:spPr>
      </p:pic>
      <p:sp>
        <p:nvSpPr>
          <p:cNvPr id="10" name="TextBox 9">
            <a:extLst>
              <a:ext uri="{FF2B5EF4-FFF2-40B4-BE49-F238E27FC236}">
                <a16:creationId xmlns:a16="http://schemas.microsoft.com/office/drawing/2014/main" id="{782A65C1-9732-00AE-301C-1CFDF17799AE}"/>
              </a:ext>
            </a:extLst>
          </p:cNvPr>
          <p:cNvSpPr txBox="1"/>
          <p:nvPr/>
        </p:nvSpPr>
        <p:spPr>
          <a:xfrm>
            <a:off x="8153400" y="918879"/>
            <a:ext cx="3352800" cy="369332"/>
          </a:xfrm>
          <a:prstGeom prst="rect">
            <a:avLst/>
          </a:prstGeom>
          <a:solidFill>
            <a:srgbClr val="FFC000"/>
          </a:solidFill>
        </p:spPr>
        <p:txBody>
          <a:bodyPr wrap="square">
            <a:spAutoFit/>
          </a:bodyPr>
          <a:lstStyle/>
          <a:p>
            <a:r>
              <a:rPr lang="en-US" sz="1800" dirty="0">
                <a:effectLst/>
                <a:latin typeface="Times New Roman" panose="02020603050405020304" pitchFamily="18" charset="0"/>
                <a:ea typeface="SimSun" panose="02010600030101010101" pitchFamily="2" charset="-122"/>
              </a:rPr>
              <a:t>Convergence and learning speed</a:t>
            </a:r>
            <a:endParaRPr lang="en-US" dirty="0"/>
          </a:p>
        </p:txBody>
      </p:sp>
    </p:spTree>
    <p:extLst>
      <p:ext uri="{BB962C8B-B14F-4D97-AF65-F5344CB8AC3E}">
        <p14:creationId xmlns:p14="http://schemas.microsoft.com/office/powerpoint/2010/main" val="1743699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6971" y="2"/>
            <a:ext cx="9143999" cy="723898"/>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微软雅黑" panose="020B0503020204020204" pitchFamily="34" charset="-122"/>
                <a:ea typeface="微软雅黑" panose="020B0503020204020204" pitchFamily="34" charset="-122"/>
              </a:rPr>
              <a:t>Summary</a:t>
            </a:r>
          </a:p>
        </p:txBody>
      </p:sp>
      <p:sp>
        <p:nvSpPr>
          <p:cNvPr id="9" name="Content Placeholder 2"/>
          <p:cNvSpPr txBox="1">
            <a:spLocks/>
          </p:cNvSpPr>
          <p:nvPr/>
        </p:nvSpPr>
        <p:spPr bwMode="auto">
          <a:xfrm>
            <a:off x="62706" y="1955801"/>
            <a:ext cx="12039599" cy="2997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fontAlgn="auto">
              <a:spcBef>
                <a:spcPts val="0"/>
              </a:spcBef>
              <a:spcAft>
                <a:spcPts val="600"/>
              </a:spcAft>
              <a:buFont typeface="Wingdings" panose="05000000000000000000" pitchFamily="2" charset="2"/>
              <a:buChar char="§"/>
            </a:pPr>
            <a:r>
              <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rPr>
              <a:t>We have used DFT and </a:t>
            </a:r>
            <a:r>
              <a:rPr lang="en-US" altLang="en-US" sz="2400" dirty="0" err="1">
                <a:solidFill>
                  <a:srgbClr val="0000FF"/>
                </a:solidFill>
                <a:latin typeface="Arial" panose="020B0604020202020204" pitchFamily="34" charset="0"/>
                <a:ea typeface="ＭＳ Ｐゴシック" pitchFamily="34" charset="-128"/>
                <a:cs typeface="Arial" panose="020B0604020202020204" pitchFamily="34" charset="0"/>
              </a:rPr>
              <a:t>kMC</a:t>
            </a:r>
            <a:r>
              <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rPr>
              <a:t> to predict reaction mechanisms and kinetics for NH</a:t>
            </a:r>
            <a:r>
              <a:rPr lang="en-US" altLang="en-US" sz="2400" baseline="-25000" dirty="0">
                <a:solidFill>
                  <a:srgbClr val="0000FF"/>
                </a:solidFill>
                <a:latin typeface="Arial" panose="020B0604020202020204" pitchFamily="34" charset="0"/>
                <a:ea typeface="ＭＳ Ｐゴシック" pitchFamily="34" charset="-128"/>
                <a:cs typeface="Arial" panose="020B0604020202020204" pitchFamily="34" charset="0"/>
              </a:rPr>
              <a:t>3</a:t>
            </a:r>
            <a:r>
              <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rPr>
              <a:t> synthesis on Fe(111) – the best single crystal surfaces for ammonia synthesis. The </a:t>
            </a:r>
            <a:r>
              <a:rPr lang="en-US" altLang="en-US" sz="2400" dirty="0" err="1">
                <a:solidFill>
                  <a:srgbClr val="0000FF"/>
                </a:solidFill>
                <a:latin typeface="Arial" panose="020B0604020202020204" pitchFamily="34" charset="0"/>
                <a:ea typeface="ＭＳ Ｐゴシック" pitchFamily="34" charset="-128"/>
                <a:cs typeface="Arial" panose="020B0604020202020204" pitchFamily="34" charset="0"/>
              </a:rPr>
              <a:t>kMC</a:t>
            </a:r>
            <a:r>
              <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rPr>
              <a:t> analysis on these two surfaces predicts excellent reaction rates compared to </a:t>
            </a:r>
            <a:r>
              <a:rPr lang="en-US" altLang="en-US" sz="2400" dirty="0" err="1">
                <a:solidFill>
                  <a:srgbClr val="0000FF"/>
                </a:solidFill>
                <a:latin typeface="Arial" panose="020B0604020202020204" pitchFamily="34" charset="0"/>
                <a:ea typeface="ＭＳ Ｐゴシック" pitchFamily="34" charset="-128"/>
                <a:cs typeface="Arial" panose="020B0604020202020204" pitchFamily="34" charset="0"/>
              </a:rPr>
              <a:t>Somorjai’s</a:t>
            </a:r>
            <a:r>
              <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rPr>
              <a:t> single crystal experiments at 673 K and 20 atm  </a:t>
            </a:r>
          </a:p>
          <a:p>
            <a:pPr algn="just" fontAlgn="auto">
              <a:spcBef>
                <a:spcPts val="0"/>
              </a:spcBef>
              <a:spcAft>
                <a:spcPts val="600"/>
              </a:spcAft>
              <a:buFont typeface="Wingdings" panose="05000000000000000000" pitchFamily="2" charset="2"/>
              <a:buChar char="§"/>
            </a:pPr>
            <a:endPar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endParaRPr>
          </a:p>
          <a:p>
            <a:pPr algn="just" fontAlgn="auto">
              <a:spcBef>
                <a:spcPts val="0"/>
              </a:spcBef>
              <a:spcAft>
                <a:spcPts val="600"/>
              </a:spcAft>
              <a:buFont typeface="Wingdings" panose="05000000000000000000" pitchFamily="2" charset="2"/>
              <a:buChar char="§"/>
            </a:pPr>
            <a:r>
              <a:rPr lang="en-US" altLang="en-US" sz="2400" dirty="0">
                <a:solidFill>
                  <a:srgbClr val="0000FF"/>
                </a:solidFill>
                <a:latin typeface="Arial" panose="020B0604020202020204" pitchFamily="34" charset="0"/>
                <a:ea typeface="ＭＳ Ｐゴシック" pitchFamily="34" charset="-128"/>
                <a:cs typeface="Arial" panose="020B0604020202020204" pitchFamily="34" charset="0"/>
              </a:rPr>
              <a:t>We developed two RL framework to examine the HB reactions on Fe(111) surfaces and refined the free energy diagrams derived from domain knowledge.</a:t>
            </a:r>
          </a:p>
        </p:txBody>
      </p:sp>
      <p:cxnSp>
        <p:nvCxnSpPr>
          <p:cNvPr id="7" name="Straight Connector 7">
            <a:extLst>
              <a:ext uri="{FF2B5EF4-FFF2-40B4-BE49-F238E27FC236}">
                <a16:creationId xmlns:a16="http://schemas.microsoft.com/office/drawing/2014/main" id="{B5C6228D-AB2C-4A5C-BC0B-45B29F879AFD}"/>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0" name="Slide Number Placeholder 3">
            <a:extLst>
              <a:ext uri="{FF2B5EF4-FFF2-40B4-BE49-F238E27FC236}">
                <a16:creationId xmlns:a16="http://schemas.microsoft.com/office/drawing/2014/main" id="{F91D0956-F6DB-4C69-A473-361A118FAF8A}"/>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38</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479749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17690" y="2"/>
            <a:ext cx="9150310" cy="685798"/>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微软雅黑" panose="020B0503020204020204" pitchFamily="34" charset="-122"/>
                <a:ea typeface="微软雅黑" panose="020B0503020204020204" pitchFamily="34" charset="-122"/>
              </a:rPr>
              <a:t>Acknowledgment</a:t>
            </a:r>
          </a:p>
        </p:txBody>
      </p:sp>
      <p:sp>
        <p:nvSpPr>
          <p:cNvPr id="15" name="TextBox 14"/>
          <p:cNvSpPr txBox="1"/>
          <p:nvPr/>
        </p:nvSpPr>
        <p:spPr>
          <a:xfrm>
            <a:off x="2667000" y="3505200"/>
            <a:ext cx="6934200" cy="2123658"/>
          </a:xfrm>
          <a:prstGeom prst="rect">
            <a:avLst/>
          </a:prstGeom>
          <a:solidFill>
            <a:srgbClr val="FFFF00"/>
          </a:solidFill>
        </p:spPr>
        <p:txBody>
          <a:bodyPr wrap="square" rtlCol="0">
            <a:spAutoFit/>
          </a:bodyPr>
          <a:lstStyle/>
          <a:p>
            <a:pPr algn="ctr"/>
            <a:r>
              <a:rPr lang="en-US" sz="4400" i="1" dirty="0">
                <a:latin typeface="Times New Roman" panose="02020603050405020304" pitchFamily="18" charset="0"/>
                <a:cs typeface="Times New Roman" panose="02020603050405020304" pitchFamily="18" charset="0"/>
              </a:rPr>
              <a:t>Thank you for your attention!</a:t>
            </a:r>
          </a:p>
          <a:p>
            <a:pPr algn="ctr"/>
            <a:endParaRPr lang="en-US" sz="4400" i="1" dirty="0">
              <a:latin typeface="Times New Roman" panose="02020603050405020304" pitchFamily="18" charset="0"/>
              <a:cs typeface="Times New Roman" panose="02020603050405020304" pitchFamily="18" charset="0"/>
            </a:endParaRPr>
          </a:p>
          <a:p>
            <a:pPr algn="ctr"/>
            <a:r>
              <a:rPr lang="en-US" sz="4400" i="1" dirty="0">
                <a:latin typeface="Times New Roman" panose="02020603050405020304" pitchFamily="18" charset="0"/>
                <a:cs typeface="Times New Roman" panose="02020603050405020304" pitchFamily="18" charset="0"/>
              </a:rPr>
              <a:t>Q&amp;A</a:t>
            </a:r>
          </a:p>
        </p:txBody>
      </p:sp>
      <p:cxnSp>
        <p:nvCxnSpPr>
          <p:cNvPr id="7" name="Straight Connector 7">
            <a:extLst>
              <a:ext uri="{FF2B5EF4-FFF2-40B4-BE49-F238E27FC236}">
                <a16:creationId xmlns:a16="http://schemas.microsoft.com/office/drawing/2014/main" id="{73AFE4F7-B3CF-4EF9-85DF-9FBA8178A068}"/>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Slide Number Placeholder 3">
            <a:extLst>
              <a:ext uri="{FF2B5EF4-FFF2-40B4-BE49-F238E27FC236}">
                <a16:creationId xmlns:a16="http://schemas.microsoft.com/office/drawing/2014/main" id="{B14066DD-AD15-4D96-A0C8-391373D2BC02}"/>
              </a:ext>
            </a:extLst>
          </p:cNvPr>
          <p:cNvSpPr txBox="1">
            <a:spLocks/>
          </p:cNvSpPr>
          <p:nvPr/>
        </p:nvSpPr>
        <p:spPr>
          <a:xfrm>
            <a:off x="11734800" y="6464301"/>
            <a:ext cx="430213" cy="3645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39</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E64B8192-C589-6130-A522-34D13BEB7A1B}"/>
              </a:ext>
            </a:extLst>
          </p:cNvPr>
          <p:cNvSpPr txBox="1"/>
          <p:nvPr/>
        </p:nvSpPr>
        <p:spPr>
          <a:xfrm>
            <a:off x="304800" y="914400"/>
            <a:ext cx="11658600" cy="1631216"/>
          </a:xfrm>
          <a:prstGeom prst="rect">
            <a:avLst/>
          </a:prstGeom>
          <a:noFill/>
        </p:spPr>
        <p:txBody>
          <a:bodyPr wrap="square" rtlCol="0">
            <a:spAutoFit/>
          </a:bodyPr>
          <a:lstStyle/>
          <a:p>
            <a:r>
              <a:rPr lang="en-US" sz="2000" b="1" dirty="0"/>
              <a:t>Collaborators:</a:t>
            </a:r>
          </a:p>
          <a:p>
            <a:endParaRPr lang="en-US" sz="2000" dirty="0"/>
          </a:p>
          <a:p>
            <a:r>
              <a:rPr lang="en-US" sz="2000" b="1" i="1" dirty="0"/>
              <a:t>Reaction Mechanism: </a:t>
            </a:r>
            <a:r>
              <a:rPr lang="en-US" sz="2000" dirty="0"/>
              <a:t>William A. Goddard III (Caltech); Alessandro </a:t>
            </a:r>
            <a:r>
              <a:rPr lang="en-US" sz="2000" dirty="0" err="1"/>
              <a:t>Fortunelli</a:t>
            </a:r>
            <a:r>
              <a:rPr lang="en-US" sz="2000" dirty="0"/>
              <a:t> (</a:t>
            </a:r>
            <a:r>
              <a:rPr lang="en-US" sz="2000" b="0" i="0" dirty="0">
                <a:solidFill>
                  <a:srgbClr val="151515"/>
                </a:solidFill>
                <a:effectLst/>
                <a:latin typeface="Roboto" panose="02000000000000000000" pitchFamily="2" charset="0"/>
              </a:rPr>
              <a:t>CNR-ICCOM, Italy)</a:t>
            </a:r>
            <a:endParaRPr lang="en-US" sz="2000" dirty="0"/>
          </a:p>
          <a:p>
            <a:endParaRPr lang="en-US" sz="2000" dirty="0"/>
          </a:p>
          <a:p>
            <a:r>
              <a:rPr lang="en-US" sz="2000" b="1" i="1" dirty="0"/>
              <a:t>RL work</a:t>
            </a:r>
            <a:r>
              <a:rPr lang="en-US" sz="2000" dirty="0"/>
              <a:t>: Dr. Tian Lan at Salesforce AI Research</a:t>
            </a:r>
          </a:p>
        </p:txBody>
      </p:sp>
    </p:spTree>
    <p:extLst>
      <p:ext uri="{BB962C8B-B14F-4D97-AF65-F5344CB8AC3E}">
        <p14:creationId xmlns:p14="http://schemas.microsoft.com/office/powerpoint/2010/main" val="305718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444513A-D39B-42EA-A645-3B948040F175}"/>
              </a:ext>
            </a:extLst>
          </p:cNvPr>
          <p:cNvSpPr txBox="1">
            <a:spLocks/>
          </p:cNvSpPr>
          <p:nvPr/>
        </p:nvSpPr>
        <p:spPr>
          <a:xfrm>
            <a:off x="11860213" y="6464300"/>
            <a:ext cx="3048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4</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F097D0D2-9A71-48DD-BBE0-C11A4A129E85}"/>
              </a:ext>
            </a:extLst>
          </p:cNvPr>
          <p:cNvSpPr txBox="1"/>
          <p:nvPr/>
        </p:nvSpPr>
        <p:spPr>
          <a:xfrm>
            <a:off x="0" y="1066800"/>
            <a:ext cx="12165013" cy="5632311"/>
          </a:xfrm>
          <a:prstGeom prst="rect">
            <a:avLst/>
          </a:prstGeom>
          <a:noFill/>
        </p:spPr>
        <p:txBody>
          <a:bodyPr wrap="square">
            <a:spAutoFit/>
          </a:bodyPr>
          <a:lstStyle/>
          <a:p>
            <a:pPr marL="342900" indent="-342900" algn="just" defTabSz="457200" eaLnBrk="1" fontAlgn="auto" hangingPunct="1">
              <a:spcBef>
                <a:spcPts val="0"/>
              </a:spcBef>
              <a:spcAft>
                <a:spcPts val="0"/>
              </a:spcAft>
              <a:buFont typeface="Wingdings" panose="05000000000000000000" pitchFamily="2" charset="2"/>
              <a:buChar char="§"/>
              <a:defRPr/>
            </a:pPr>
            <a:r>
              <a:rPr lang="en-US" sz="2400" b="0" baseline="0" dirty="0">
                <a:solidFill>
                  <a:prstClr val="black"/>
                </a:solidFill>
                <a:latin typeface="Times New Roman" panose="02020603050405020304" pitchFamily="18" charset="0"/>
                <a:cs typeface="Times New Roman" panose="02020603050405020304" pitchFamily="18" charset="0"/>
              </a:rPr>
              <a:t>Understanding the reaction mechanism of HB on Fe catalyst under realistic conditions from modeling and simulations.</a:t>
            </a: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b="0" baseline="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b="0" baseline="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b="0" baseline="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b="0" baseline="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b="0" baseline="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endParaRPr lang="en-US" sz="2400" b="0" baseline="0" dirty="0">
              <a:solidFill>
                <a:prstClr val="black"/>
              </a:solidFill>
              <a:latin typeface="Times New Roman" panose="02020603050405020304" pitchFamily="18" charset="0"/>
              <a:cs typeface="Times New Roman" panose="02020603050405020304" pitchFamily="18" charset="0"/>
            </a:endParaRPr>
          </a:p>
          <a:p>
            <a:pPr marL="342900" indent="-342900" algn="just" defTabSz="457200" eaLnBrk="1" fontAlgn="auto" hangingPunct="1">
              <a:spcBef>
                <a:spcPts val="0"/>
              </a:spcBef>
              <a:spcAft>
                <a:spcPts val="0"/>
              </a:spcAft>
              <a:buFont typeface="Wingdings" panose="05000000000000000000" pitchFamily="2" charset="2"/>
              <a:buChar char="§"/>
              <a:defRPr/>
            </a:pPr>
            <a:r>
              <a:rPr lang="en-US" sz="2400" dirty="0">
                <a:solidFill>
                  <a:prstClr val="black"/>
                </a:solidFill>
                <a:latin typeface="Times New Roman" panose="02020603050405020304" pitchFamily="18" charset="0"/>
                <a:cs typeface="Times New Roman" panose="02020603050405020304" pitchFamily="18" charset="0"/>
              </a:rPr>
              <a:t>It is crucial to understand the mechanisms for d</a:t>
            </a:r>
            <a:r>
              <a:rPr lang="en-US" sz="2400" b="0" baseline="0" dirty="0">
                <a:solidFill>
                  <a:prstClr val="black"/>
                </a:solidFill>
                <a:latin typeface="Times New Roman" panose="02020603050405020304" pitchFamily="18" charset="0"/>
                <a:cs typeface="Times New Roman" panose="02020603050405020304" pitchFamily="18" charset="0"/>
              </a:rPr>
              <a:t>eveloping reaction-mechanism-based methods to design promising alloys elements for HB reactions.</a:t>
            </a:r>
          </a:p>
        </p:txBody>
      </p:sp>
      <p:cxnSp>
        <p:nvCxnSpPr>
          <p:cNvPr id="7" name="Straight Connector 7">
            <a:extLst>
              <a:ext uri="{FF2B5EF4-FFF2-40B4-BE49-F238E27FC236}">
                <a16:creationId xmlns:a16="http://schemas.microsoft.com/office/drawing/2014/main" id="{4DF45E83-2347-4D66-89DE-B444627825F1}"/>
              </a:ext>
            </a:extLst>
          </p:cNvPr>
          <p:cNvCxnSpPr>
            <a:cxnSpLocks/>
          </p:cNvCxnSpPr>
          <p:nvPr/>
        </p:nvCxnSpPr>
        <p:spPr bwMode="auto">
          <a:xfrm>
            <a:off x="0" y="7239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8" name="Rectangle 8">
            <a:extLst>
              <a:ext uri="{FF2B5EF4-FFF2-40B4-BE49-F238E27FC236}">
                <a16:creationId xmlns:a16="http://schemas.microsoft.com/office/drawing/2014/main" id="{0B126D8C-2AA9-4722-AF02-F1859B9518A1}"/>
              </a:ext>
            </a:extLst>
          </p:cNvPr>
          <p:cNvSpPr>
            <a:spLocks noChangeArrowheads="1"/>
          </p:cNvSpPr>
          <p:nvPr/>
        </p:nvSpPr>
        <p:spPr bwMode="auto">
          <a:xfrm>
            <a:off x="-1588" y="111125"/>
            <a:ext cx="12192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b="1">
                <a:solidFill>
                  <a:schemeClr val="bg2"/>
                </a:solidFill>
                <a:latin typeface="Arial" panose="020B0604020202020204" pitchFamily="34" charset="0"/>
              </a:defRPr>
            </a:lvl1pPr>
            <a:lvl2pPr marL="742950" indent="-285750" defTabSz="457200">
              <a:spcBef>
                <a:spcPct val="20000"/>
              </a:spcBef>
              <a:buChar char="–"/>
              <a:defRPr sz="2800" b="1">
                <a:solidFill>
                  <a:schemeClr val="bg2"/>
                </a:solidFill>
                <a:latin typeface="Arial" panose="020B0604020202020204" pitchFamily="34" charset="0"/>
              </a:defRPr>
            </a:lvl2pPr>
            <a:lvl3pPr marL="1143000" indent="-228600" defTabSz="457200">
              <a:spcBef>
                <a:spcPct val="20000"/>
              </a:spcBef>
              <a:buChar char="•"/>
              <a:defRPr sz="2400" b="1">
                <a:solidFill>
                  <a:schemeClr val="bg2"/>
                </a:solidFill>
                <a:latin typeface="Arial" panose="020B0604020202020204" pitchFamily="34" charset="0"/>
              </a:defRPr>
            </a:lvl3pPr>
            <a:lvl4pPr marL="1600200" indent="-228600" defTabSz="457200">
              <a:spcBef>
                <a:spcPct val="20000"/>
              </a:spcBef>
              <a:buChar char="–"/>
              <a:defRPr sz="2000" b="1">
                <a:solidFill>
                  <a:schemeClr val="bg2"/>
                </a:solidFill>
                <a:latin typeface="Arial" panose="020B0604020202020204" pitchFamily="34" charset="0"/>
              </a:defRPr>
            </a:lvl4pPr>
            <a:lvl5pPr marL="2057400" indent="-228600" defTabSz="457200">
              <a:spcBef>
                <a:spcPct val="20000"/>
              </a:spcBef>
              <a:buChar char="»"/>
              <a:defRPr sz="2000" b="1">
                <a:solidFill>
                  <a:schemeClr val="bg2"/>
                </a:solidFill>
                <a:latin typeface="Arial" panose="020B0604020202020204" pitchFamily="34" charset="0"/>
              </a:defRPr>
            </a:lvl5pPr>
            <a:lvl6pPr marL="25146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defTabSz="4572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eaLnBrk="1" hangingPunct="1">
              <a:spcBef>
                <a:spcPct val="0"/>
              </a:spcBef>
              <a:buFontTx/>
              <a:buNone/>
            </a:pPr>
            <a:r>
              <a:rPr lang="en-US" altLang="zh-CN" sz="3000" b="0" baseline="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Research Goal: Understand the Reaction Mechanism</a:t>
            </a:r>
          </a:p>
        </p:txBody>
      </p:sp>
      <p:pic>
        <p:nvPicPr>
          <p:cNvPr id="3" name="Picture 2">
            <a:extLst>
              <a:ext uri="{FF2B5EF4-FFF2-40B4-BE49-F238E27FC236}">
                <a16:creationId xmlns:a16="http://schemas.microsoft.com/office/drawing/2014/main" id="{AAFCACFF-C598-84CF-8A68-8AE0E220F5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133600"/>
            <a:ext cx="5257800" cy="3209704"/>
          </a:xfrm>
          <a:prstGeom prst="rect">
            <a:avLst/>
          </a:prstGeom>
          <a:noFill/>
        </p:spPr>
      </p:pic>
      <p:pic>
        <p:nvPicPr>
          <p:cNvPr id="58" name="Picture 57">
            <a:extLst>
              <a:ext uri="{FF2B5EF4-FFF2-40B4-BE49-F238E27FC236}">
                <a16:creationId xmlns:a16="http://schemas.microsoft.com/office/drawing/2014/main" id="{39F0E22A-9F50-3897-0E4E-0AC52363B616}"/>
              </a:ext>
            </a:extLst>
          </p:cNvPr>
          <p:cNvPicPr>
            <a:picLocks noChangeAspect="1"/>
          </p:cNvPicPr>
          <p:nvPr/>
        </p:nvPicPr>
        <p:blipFill>
          <a:blip r:embed="rId3"/>
          <a:stretch>
            <a:fillRect/>
          </a:stretch>
        </p:blipFill>
        <p:spPr>
          <a:xfrm>
            <a:off x="6629400" y="2111637"/>
            <a:ext cx="5105400" cy="3258706"/>
          </a:xfrm>
          <a:prstGeom prst="rect">
            <a:avLst/>
          </a:prstGeom>
        </p:spPr>
      </p:pic>
      <p:sp>
        <p:nvSpPr>
          <p:cNvPr id="60" name="TextBox 59">
            <a:extLst>
              <a:ext uri="{FF2B5EF4-FFF2-40B4-BE49-F238E27FC236}">
                <a16:creationId xmlns:a16="http://schemas.microsoft.com/office/drawing/2014/main" id="{FF6174F5-69F4-14BA-AF77-96F889AA1BB3}"/>
              </a:ext>
            </a:extLst>
          </p:cNvPr>
          <p:cNvSpPr txBox="1"/>
          <p:nvPr/>
        </p:nvSpPr>
        <p:spPr>
          <a:xfrm>
            <a:off x="1776229" y="5421868"/>
            <a:ext cx="2467342" cy="369332"/>
          </a:xfrm>
          <a:prstGeom prst="rect">
            <a:avLst/>
          </a:prstGeom>
          <a:noFill/>
        </p:spPr>
        <p:txBody>
          <a:bodyPr wrap="none" rtlCol="0">
            <a:spAutoFit/>
          </a:bodyPr>
          <a:lstStyle/>
          <a:p>
            <a:r>
              <a:rPr lang="en-US" dirty="0"/>
              <a:t>Reaction mechanism?</a:t>
            </a:r>
          </a:p>
        </p:txBody>
      </p:sp>
      <p:sp>
        <p:nvSpPr>
          <p:cNvPr id="61" name="TextBox 60">
            <a:extLst>
              <a:ext uri="{FF2B5EF4-FFF2-40B4-BE49-F238E27FC236}">
                <a16:creationId xmlns:a16="http://schemas.microsoft.com/office/drawing/2014/main" id="{18D317F5-D452-4200-DC2D-B7C67DA6D467}"/>
              </a:ext>
            </a:extLst>
          </p:cNvPr>
          <p:cNvSpPr txBox="1"/>
          <p:nvPr/>
        </p:nvSpPr>
        <p:spPr>
          <a:xfrm>
            <a:off x="8153400" y="5396087"/>
            <a:ext cx="2736647" cy="369332"/>
          </a:xfrm>
          <a:prstGeom prst="rect">
            <a:avLst/>
          </a:prstGeom>
          <a:noFill/>
        </p:spPr>
        <p:txBody>
          <a:bodyPr wrap="none" rtlCol="0">
            <a:spAutoFit/>
          </a:bodyPr>
          <a:lstStyle/>
          <a:p>
            <a:r>
              <a:rPr lang="en-US" dirty="0"/>
              <a:t>AI-aid automatic search?</a:t>
            </a:r>
          </a:p>
        </p:txBody>
      </p:sp>
    </p:spTree>
    <p:extLst>
      <p:ext uri="{BB962C8B-B14F-4D97-AF65-F5344CB8AC3E}">
        <p14:creationId xmlns:p14="http://schemas.microsoft.com/office/powerpoint/2010/main" val="365194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438400"/>
            <a:ext cx="9144000" cy="990600"/>
          </a:xfrm>
        </p:spPr>
        <p:txBody>
          <a:bodyPr>
            <a:normAutofit/>
          </a:bodyPr>
          <a:lstStyle/>
          <a:p>
            <a:r>
              <a:rPr kumimoji="1" lang="en-US" altLang="en-US" sz="3200" dirty="0">
                <a:latin typeface="Times New Roman" panose="02020603050405020304" pitchFamily="18" charset="0"/>
                <a:ea typeface="微软雅黑" panose="020B0503020204020204" pitchFamily="34" charset="-122"/>
                <a:cs typeface="Times New Roman" panose="02020603050405020304" pitchFamily="18" charset="0"/>
              </a:rPr>
              <a:t>Modeling and Simulation Tools </a:t>
            </a:r>
          </a:p>
        </p:txBody>
      </p:sp>
      <p:sp>
        <p:nvSpPr>
          <p:cNvPr id="8" name="TextBox 7"/>
          <p:cNvSpPr txBox="1"/>
          <p:nvPr/>
        </p:nvSpPr>
        <p:spPr>
          <a:xfrm>
            <a:off x="4343400" y="5465135"/>
            <a:ext cx="762000" cy="369332"/>
          </a:xfrm>
          <a:prstGeom prst="rect">
            <a:avLst/>
          </a:prstGeom>
          <a:noFill/>
        </p:spPr>
        <p:txBody>
          <a:bodyPr wrap="square" rtlCol="0">
            <a:spAutoFit/>
          </a:bodyPr>
          <a:lstStyle/>
          <a:p>
            <a:r>
              <a:rPr lang="en-US" dirty="0">
                <a:solidFill>
                  <a:schemeClr val="bg1"/>
                </a:solidFill>
              </a:rPr>
              <a:t>2 nm</a:t>
            </a:r>
          </a:p>
        </p:txBody>
      </p:sp>
      <p:sp>
        <p:nvSpPr>
          <p:cNvPr id="7" name="Slide Number Placeholder 3">
            <a:extLst>
              <a:ext uri="{FF2B5EF4-FFF2-40B4-BE49-F238E27FC236}">
                <a16:creationId xmlns:a16="http://schemas.microsoft.com/office/drawing/2014/main" id="{39FC036E-02AC-46D3-98A4-C94F8CFF4386}"/>
              </a:ext>
            </a:extLst>
          </p:cNvPr>
          <p:cNvSpPr txBox="1">
            <a:spLocks/>
          </p:cNvSpPr>
          <p:nvPr/>
        </p:nvSpPr>
        <p:spPr>
          <a:xfrm>
            <a:off x="11860213" y="6464300"/>
            <a:ext cx="3048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5</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52155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860213" y="6439505"/>
            <a:ext cx="30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6983E5F-09F9-4A83-A7F7-2B2E99FA339B}" type="slidenum">
              <a:rPr lang="zh-CN" altLang="en-US" sz="1600">
                <a:solidFill>
                  <a:srgbClr val="FF0000"/>
                </a:solidFill>
                <a:latin typeface="Times New Roman" panose="02020603050405020304" pitchFamily="18" charset="0"/>
                <a:ea typeface="宋体" pitchFamily="2" charset="-122"/>
                <a:cs typeface="Times New Roman" panose="02020603050405020304" pitchFamily="18" charset="0"/>
              </a:rPr>
              <a:pPr/>
              <a:t>6</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6" name="Title 1"/>
          <p:cNvSpPr txBox="1">
            <a:spLocks/>
          </p:cNvSpPr>
          <p:nvPr/>
        </p:nvSpPr>
        <p:spPr>
          <a:xfrm>
            <a:off x="0" y="0"/>
            <a:ext cx="12165013" cy="9144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200" dirty="0">
                <a:latin typeface="Times New Roman" panose="02020603050405020304" pitchFamily="18" charset="0"/>
                <a:ea typeface="微软雅黑" panose="020B0503020204020204" pitchFamily="34" charset="-122"/>
                <a:cs typeface="Times New Roman" panose="02020603050405020304" pitchFamily="18" charset="0"/>
              </a:rPr>
              <a:t>Simulating Reaction Mechanism using Density Functional Theory</a:t>
            </a:r>
            <a:endParaRPr 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210033359"/>
              </p:ext>
            </p:extLst>
          </p:nvPr>
        </p:nvGraphicFramePr>
        <p:xfrm>
          <a:off x="2481263" y="3581400"/>
          <a:ext cx="7229475" cy="1077912"/>
        </p:xfrm>
        <a:graphic>
          <a:graphicData uri="http://schemas.openxmlformats.org/presentationml/2006/ole">
            <mc:AlternateContent xmlns:mc="http://schemas.openxmlformats.org/markup-compatibility/2006">
              <mc:Choice xmlns:v="urn:schemas-microsoft-com:vml" Requires="v">
                <p:oleObj name="Equation" r:id="rId2" imgW="2692080" imgH="393480" progId="Equation.3">
                  <p:embed/>
                </p:oleObj>
              </mc:Choice>
              <mc:Fallback>
                <p:oleObj name="Equation" r:id="rId2" imgW="2692080" imgH="393480" progId="Equation.3">
                  <p:embed/>
                  <p:pic>
                    <p:nvPicPr>
                      <p:cNvPr id="0" name=""/>
                      <p:cNvPicPr>
                        <a:picLocks noChangeAspect="1" noChangeArrowheads="1"/>
                      </p:cNvPicPr>
                      <p:nvPr/>
                    </p:nvPicPr>
                    <p:blipFill>
                      <a:blip r:embed="rId3"/>
                      <a:srcRect/>
                      <a:stretch>
                        <a:fillRect/>
                      </a:stretch>
                    </p:blipFill>
                    <p:spPr bwMode="auto">
                      <a:xfrm>
                        <a:off x="2481263" y="3581400"/>
                        <a:ext cx="7229475" cy="1077912"/>
                      </a:xfrm>
                      <a:prstGeom prst="rect">
                        <a:avLst/>
                      </a:prstGeom>
                      <a:noFill/>
                    </p:spPr>
                  </p:pic>
                </p:oleObj>
              </mc:Fallback>
            </mc:AlternateContent>
          </a:graphicData>
        </a:graphic>
      </p:graphicFrame>
      <p:sp>
        <p:nvSpPr>
          <p:cNvPr id="13" name="TextBox 12"/>
          <p:cNvSpPr txBox="1"/>
          <p:nvPr/>
        </p:nvSpPr>
        <p:spPr>
          <a:xfrm>
            <a:off x="28575" y="981045"/>
            <a:ext cx="4296039" cy="461665"/>
          </a:xfrm>
          <a:prstGeom prst="rect">
            <a:avLst/>
          </a:prstGeom>
          <a:noFill/>
        </p:spPr>
        <p:txBody>
          <a:bodyPr wrap="square" rtlCol="0">
            <a:spAutoFit/>
          </a:bodyPr>
          <a:lstStyle/>
          <a:p>
            <a:r>
              <a:rPr lang="en-US" sz="2400" b="1" dirty="0"/>
              <a:t>Density functional theory:</a:t>
            </a:r>
          </a:p>
        </p:txBody>
      </p:sp>
      <p:sp>
        <p:nvSpPr>
          <p:cNvPr id="16" name="TextBox 15"/>
          <p:cNvSpPr txBox="1"/>
          <p:nvPr/>
        </p:nvSpPr>
        <p:spPr>
          <a:xfrm>
            <a:off x="609600" y="5419635"/>
            <a:ext cx="10972800" cy="1200329"/>
          </a:xfrm>
          <a:prstGeom prst="rect">
            <a:avLst/>
          </a:prstGeom>
          <a:noFill/>
          <a:ln w="28575">
            <a:solidFill>
              <a:schemeClr val="tx1"/>
            </a:solidFill>
          </a:ln>
        </p:spPr>
        <p:txBody>
          <a:bodyPr wrap="square" rtlCol="0">
            <a:spAutoFit/>
          </a:bodyPr>
          <a:lstStyle/>
          <a:p>
            <a:r>
              <a:rPr lang="en-US" sz="2400" dirty="0"/>
              <a:t>Solution of KS equations yield </a:t>
            </a:r>
            <a:r>
              <a:rPr lang="en-US" sz="2400" b="1" dirty="0"/>
              <a:t>charge density </a:t>
            </a:r>
            <a:r>
              <a:rPr lang="en-US" sz="2400" dirty="0"/>
              <a:t>and </a:t>
            </a:r>
            <a:r>
              <a:rPr lang="en-US" sz="2400" b="1" dirty="0"/>
              <a:t>ground state energy</a:t>
            </a:r>
            <a:r>
              <a:rPr lang="en-US" sz="2400" dirty="0"/>
              <a:t>, from which </a:t>
            </a:r>
            <a:r>
              <a:rPr lang="en-US" sz="2400" b="1" dirty="0"/>
              <a:t>key information for reactions </a:t>
            </a:r>
            <a:r>
              <a:rPr lang="en-US" sz="2400" dirty="0"/>
              <a:t>(e.g. intermediate states, transition state, reaction barriers, reaction network) can be obtained.</a:t>
            </a:r>
          </a:p>
        </p:txBody>
      </p:sp>
      <mc:AlternateContent xmlns:mc="http://schemas.openxmlformats.org/markup-compatibility/2006" xmlns:a14="http://schemas.microsoft.com/office/drawing/2010/main">
        <mc:Choice Requires="a14">
          <p:sp>
            <p:nvSpPr>
              <p:cNvPr id="4" name="TextBox 3"/>
              <p:cNvSpPr txBox="1"/>
              <p:nvPr/>
            </p:nvSpPr>
            <p:spPr>
              <a:xfrm>
                <a:off x="1676400" y="1981200"/>
                <a:ext cx="8839200" cy="9725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i="1">
                              <a:latin typeface="Cambria Math"/>
                            </a:rPr>
                            <m:t>−</m:t>
                          </m:r>
                          <m:nary>
                            <m:naryPr>
                              <m:chr m:val="∑"/>
                              <m:supHide m:val="on"/>
                              <m:ctrlPr>
                                <a:rPr lang="en-US" i="1">
                                  <a:latin typeface="Cambria Math" panose="02040503050406030204" pitchFamily="18" charset="0"/>
                                </a:rPr>
                              </m:ctrlPr>
                            </m:naryPr>
                            <m:sub>
                              <m:r>
                                <m:rPr>
                                  <m:brk m:alnAt="7"/>
                                </m:rPr>
                                <a:rPr lang="en-US" i="1">
                                  <a:latin typeface="Cambria Math"/>
                                </a:rPr>
                                <m:t>𝑖</m:t>
                              </m:r>
                            </m:sub>
                            <m:sup/>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a:ea typeface="Cambria Math"/>
                                            </a:rPr>
                                            <m:t>ℏ</m:t>
                                          </m:r>
                                        </m:e>
                                        <m:sup>
                                          <m:r>
                                            <a:rPr lang="en-US" i="1">
                                              <a:latin typeface="Cambria Math"/>
                                            </a:rPr>
                                            <m:t>2</m:t>
                                          </m:r>
                                        </m:sup>
                                      </m:sSup>
                                      <m:r>
                                        <a:rPr lang="en-US" i="1">
                                          <a:latin typeface="Cambria Math"/>
                                          <a:ea typeface="Cambria Math"/>
                                        </a:rPr>
                                        <m:t>𝛻</m:t>
                                      </m:r>
                                    </m:e>
                                    <m:sub>
                                      <m:r>
                                        <a:rPr lang="en-US" i="1">
                                          <a:latin typeface="Cambria Math"/>
                                        </a:rPr>
                                        <m:t>𝑖</m:t>
                                      </m:r>
                                    </m:sub>
                                    <m:sup>
                                      <m:r>
                                        <a:rPr lang="en-US" i="1">
                                          <a:latin typeface="Cambria Math"/>
                                        </a:rPr>
                                        <m:t>2</m:t>
                                      </m:r>
                                    </m:sup>
                                  </m:sSubSup>
                                </m:num>
                                <m:den>
                                  <m:r>
                                    <a:rPr lang="en-US" i="1">
                                      <a:latin typeface="Cambria Math"/>
                                    </a:rPr>
                                    <m:t>2</m:t>
                                  </m:r>
                                  <m:r>
                                    <a:rPr lang="en-US" i="1">
                                      <a:latin typeface="Cambria Math"/>
                                    </a:rPr>
                                    <m:t>𝑚</m:t>
                                  </m:r>
                                </m:den>
                              </m:f>
                            </m:e>
                          </m:nary>
                          <m:r>
                            <a:rPr lang="en-US" dirty="0">
                              <a:latin typeface="Cambria Math"/>
                              <a:ea typeface="Cambria Math"/>
                            </a:rPr>
                            <m:t>−</m:t>
                          </m:r>
                          <m:nary>
                            <m:naryPr>
                              <m:chr m:val="∑"/>
                              <m:supHide m:val="on"/>
                              <m:ctrlPr>
                                <a:rPr lang="en-US" i="1" dirty="0">
                                  <a:latin typeface="Cambria Math" panose="02040503050406030204" pitchFamily="18" charset="0"/>
                                  <a:ea typeface="Cambria Math"/>
                                </a:rPr>
                              </m:ctrlPr>
                            </m:naryPr>
                            <m:sub>
                              <m:r>
                                <m:rPr>
                                  <m:brk m:alnAt="7"/>
                                </m:rPr>
                                <a:rPr lang="en-US" i="1" dirty="0">
                                  <a:latin typeface="Cambria Math"/>
                                  <a:ea typeface="Cambria Math"/>
                                </a:rPr>
                                <m:t>𝑖</m:t>
                              </m:r>
                              <m:r>
                                <a:rPr lang="en-US" i="1" dirty="0">
                                  <a:latin typeface="Cambria Math"/>
                                  <a:ea typeface="Cambria Math"/>
                                </a:rPr>
                                <m:t>𝑚</m:t>
                              </m:r>
                            </m:sub>
                            <m:sup/>
                            <m:e>
                              <m:f>
                                <m:fPr>
                                  <m:ctrlPr>
                                    <a:rPr lang="en-US" i="1" dirty="0">
                                      <a:latin typeface="Cambria Math" panose="02040503050406030204" pitchFamily="18" charset="0"/>
                                      <a:ea typeface="Cambria Math"/>
                                    </a:rPr>
                                  </m:ctrlPr>
                                </m:fPr>
                                <m:num>
                                  <m:sSub>
                                    <m:sSubPr>
                                      <m:ctrlPr>
                                        <a:rPr lang="en-US" i="1" dirty="0">
                                          <a:latin typeface="Cambria Math" panose="02040503050406030204" pitchFamily="18" charset="0"/>
                                          <a:ea typeface="Cambria Math"/>
                                        </a:rPr>
                                      </m:ctrlPr>
                                    </m:sSubPr>
                                    <m:e>
                                      <m:r>
                                        <a:rPr lang="en-US" i="1" dirty="0">
                                          <a:latin typeface="Cambria Math"/>
                                          <a:ea typeface="Cambria Math"/>
                                        </a:rPr>
                                        <m:t>𝑍</m:t>
                                      </m:r>
                                    </m:e>
                                    <m:sub>
                                      <m:r>
                                        <a:rPr lang="en-US" i="1" dirty="0">
                                          <a:latin typeface="Cambria Math"/>
                                          <a:ea typeface="Cambria Math"/>
                                        </a:rPr>
                                        <m:t>𝑚</m:t>
                                      </m:r>
                                    </m:sub>
                                  </m:sSub>
                                  <m:sSup>
                                    <m:sSupPr>
                                      <m:ctrlPr>
                                        <a:rPr lang="en-US" i="1" dirty="0">
                                          <a:latin typeface="Cambria Math" panose="02040503050406030204" pitchFamily="18" charset="0"/>
                                          <a:ea typeface="Cambria Math"/>
                                        </a:rPr>
                                      </m:ctrlPr>
                                    </m:sSupPr>
                                    <m:e>
                                      <m:r>
                                        <a:rPr lang="en-US" i="1" dirty="0">
                                          <a:latin typeface="Cambria Math"/>
                                          <a:ea typeface="Cambria Math"/>
                                        </a:rPr>
                                        <m:t>𝑒</m:t>
                                      </m:r>
                                    </m:e>
                                    <m:sup>
                                      <m:r>
                                        <a:rPr lang="en-US" i="1" dirty="0">
                                          <a:latin typeface="Cambria Math"/>
                                          <a:ea typeface="Cambria Math"/>
                                        </a:rPr>
                                        <m:t>2</m:t>
                                      </m:r>
                                    </m:sup>
                                  </m:sSup>
                                </m:num>
                                <m:den>
                                  <m:d>
                                    <m:dPr>
                                      <m:begChr m:val="|"/>
                                      <m:endChr m:val="|"/>
                                      <m:ctrlPr>
                                        <a:rPr lang="en-US" i="1" dirty="0">
                                          <a:latin typeface="Cambria Math" panose="02040503050406030204" pitchFamily="18" charset="0"/>
                                          <a:ea typeface="Cambria Math"/>
                                        </a:rPr>
                                      </m:ctrlPr>
                                    </m:dPr>
                                    <m:e>
                                      <m:acc>
                                        <m:accPr>
                                          <m:chr m:val="⃗"/>
                                          <m:ctrlPr>
                                            <a:rPr lang="en-US" i="1" dirty="0">
                                              <a:latin typeface="Cambria Math" panose="02040503050406030204" pitchFamily="18" charset="0"/>
                                              <a:ea typeface="Cambria Math"/>
                                            </a:rPr>
                                          </m:ctrlPr>
                                        </m:accPr>
                                        <m:e>
                                          <m:sSub>
                                            <m:sSubPr>
                                              <m:ctrlPr>
                                                <a:rPr lang="en-US" i="1" dirty="0">
                                                  <a:latin typeface="Cambria Math" panose="02040503050406030204" pitchFamily="18" charset="0"/>
                                                  <a:ea typeface="Cambria Math"/>
                                                </a:rPr>
                                              </m:ctrlPr>
                                            </m:sSubPr>
                                            <m:e>
                                              <m:r>
                                                <a:rPr lang="en-US" i="1" dirty="0">
                                                  <a:latin typeface="Cambria Math"/>
                                                  <a:ea typeface="Cambria Math"/>
                                                </a:rPr>
                                                <m:t>𝑟</m:t>
                                              </m:r>
                                            </m:e>
                                            <m:sub>
                                              <m:r>
                                                <a:rPr lang="en-US" i="1" dirty="0">
                                                  <a:latin typeface="Cambria Math"/>
                                                  <a:ea typeface="Cambria Math"/>
                                                </a:rPr>
                                                <m:t>𝑖</m:t>
                                              </m:r>
                                            </m:sub>
                                          </m:sSub>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𝑅</m:t>
                                              </m:r>
                                            </m:e>
                                            <m:sub>
                                              <m:r>
                                                <a:rPr lang="en-US" i="1">
                                                  <a:latin typeface="Cambria Math"/>
                                                  <a:ea typeface="Cambria Math"/>
                                                </a:rPr>
                                                <m:t>𝑚</m:t>
                                              </m:r>
                                            </m:sub>
                                          </m:sSub>
                                        </m:e>
                                      </m:acc>
                                    </m:e>
                                  </m:d>
                                </m:den>
                              </m:f>
                              <m:r>
                                <a:rPr lang="en-US" i="1" dirty="0">
                                  <a:latin typeface="Cambria Math"/>
                                  <a:ea typeface="Cambria Math"/>
                                </a:rPr>
                                <m:t>+</m:t>
                              </m:r>
                              <m:nary>
                                <m:naryPr>
                                  <m:chr m:val="∑"/>
                                  <m:supHide m:val="on"/>
                                  <m:ctrlPr>
                                    <a:rPr lang="en-US" i="1" dirty="0">
                                      <a:latin typeface="Cambria Math" panose="02040503050406030204" pitchFamily="18" charset="0"/>
                                      <a:ea typeface="Cambria Math"/>
                                    </a:rPr>
                                  </m:ctrlPr>
                                </m:naryPr>
                                <m:sub>
                                  <m:r>
                                    <m:rPr>
                                      <m:brk m:alnAt="7"/>
                                    </m:rPr>
                                    <a:rPr lang="en-US" i="1" dirty="0">
                                      <a:latin typeface="Cambria Math"/>
                                      <a:ea typeface="Cambria Math"/>
                                    </a:rPr>
                                    <m:t>𝑖</m:t>
                                  </m:r>
                                  <m:r>
                                    <a:rPr lang="en-US" i="1" dirty="0">
                                      <a:latin typeface="Cambria Math"/>
                                      <a:ea typeface="Cambria Math"/>
                                    </a:rPr>
                                    <m:t>&gt;</m:t>
                                  </m:r>
                                  <m:r>
                                    <a:rPr lang="en-US" i="1" dirty="0">
                                      <a:latin typeface="Cambria Math"/>
                                      <a:ea typeface="Cambria Math"/>
                                    </a:rPr>
                                    <m:t>𝑗</m:t>
                                  </m:r>
                                  <m:r>
                                    <a:rPr lang="en-US" i="1" dirty="0">
                                      <a:latin typeface="Cambria Math"/>
                                      <a:ea typeface="Cambria Math"/>
                                    </a:rPr>
                                    <m:t>;</m:t>
                                  </m:r>
                                  <m:r>
                                    <a:rPr lang="en-US" i="1" dirty="0">
                                      <a:latin typeface="Cambria Math"/>
                                      <a:ea typeface="Cambria Math"/>
                                    </a:rPr>
                                    <m:t>𝑖</m:t>
                                  </m:r>
                                  <m:r>
                                    <a:rPr lang="en-US" i="1" dirty="0">
                                      <a:latin typeface="Cambria Math"/>
                                      <a:ea typeface="Cambria Math"/>
                                    </a:rPr>
                                    <m:t>≠</m:t>
                                  </m:r>
                                  <m:r>
                                    <a:rPr lang="en-US" i="1" dirty="0">
                                      <a:latin typeface="Cambria Math"/>
                                      <a:ea typeface="Cambria Math"/>
                                    </a:rPr>
                                    <m:t>𝑗</m:t>
                                  </m:r>
                                </m:sub>
                                <m:sup/>
                                <m:e>
                                  <m:f>
                                    <m:fPr>
                                      <m:ctrlPr>
                                        <a:rPr lang="en-US" i="1" dirty="0">
                                          <a:latin typeface="Cambria Math" panose="02040503050406030204" pitchFamily="18" charset="0"/>
                                          <a:ea typeface="Cambria Math"/>
                                        </a:rPr>
                                      </m:ctrlPr>
                                    </m:fPr>
                                    <m:num>
                                      <m:sSup>
                                        <m:sSupPr>
                                          <m:ctrlPr>
                                            <a:rPr lang="en-US" i="1" dirty="0">
                                              <a:latin typeface="Cambria Math" panose="02040503050406030204" pitchFamily="18" charset="0"/>
                                              <a:ea typeface="Cambria Math"/>
                                            </a:rPr>
                                          </m:ctrlPr>
                                        </m:sSupPr>
                                        <m:e>
                                          <m:r>
                                            <a:rPr lang="en-US" i="1" dirty="0">
                                              <a:latin typeface="Cambria Math"/>
                                              <a:ea typeface="Cambria Math"/>
                                            </a:rPr>
                                            <m:t>𝑒</m:t>
                                          </m:r>
                                        </m:e>
                                        <m:sup>
                                          <m:r>
                                            <a:rPr lang="en-US" i="1" dirty="0">
                                              <a:latin typeface="Cambria Math"/>
                                              <a:ea typeface="Cambria Math"/>
                                            </a:rPr>
                                            <m:t>2</m:t>
                                          </m:r>
                                        </m:sup>
                                      </m:sSup>
                                    </m:num>
                                    <m:den>
                                      <m:d>
                                        <m:dPr>
                                          <m:begChr m:val="|"/>
                                          <m:endChr m:val="|"/>
                                          <m:ctrlPr>
                                            <a:rPr lang="en-US" i="1" dirty="0">
                                              <a:latin typeface="Cambria Math" panose="02040503050406030204" pitchFamily="18" charset="0"/>
                                              <a:ea typeface="Cambria Math"/>
                                            </a:rPr>
                                          </m:ctrlPr>
                                        </m:dPr>
                                        <m:e>
                                          <m:acc>
                                            <m:accPr>
                                              <m:chr m:val="⃗"/>
                                              <m:ctrlPr>
                                                <a:rPr lang="en-US" i="1" dirty="0">
                                                  <a:latin typeface="Cambria Math" panose="02040503050406030204" pitchFamily="18" charset="0"/>
                                                  <a:ea typeface="Cambria Math"/>
                                                </a:rPr>
                                              </m:ctrlPr>
                                            </m:accPr>
                                            <m:e>
                                              <m:sSub>
                                                <m:sSubPr>
                                                  <m:ctrlPr>
                                                    <a:rPr lang="en-US" i="1" dirty="0">
                                                      <a:latin typeface="Cambria Math" panose="02040503050406030204" pitchFamily="18" charset="0"/>
                                                      <a:ea typeface="Cambria Math"/>
                                                    </a:rPr>
                                                  </m:ctrlPr>
                                                </m:sSubPr>
                                                <m:e>
                                                  <m:r>
                                                    <a:rPr lang="en-US" i="1" dirty="0">
                                                      <a:latin typeface="Cambria Math"/>
                                                      <a:ea typeface="Cambria Math"/>
                                                    </a:rPr>
                                                    <m:t>𝑟</m:t>
                                                  </m:r>
                                                </m:e>
                                                <m:sub>
                                                  <m:r>
                                                    <a:rPr lang="en-US" i="1" dirty="0">
                                                      <a:latin typeface="Cambria Math"/>
                                                      <a:ea typeface="Cambria Math"/>
                                                    </a:rPr>
                                                    <m:t>𝑖</m:t>
                                                  </m:r>
                                                </m:sub>
                                              </m:sSub>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i="1">
                                                      <a:latin typeface="Cambria Math"/>
                                                      <a:ea typeface="Cambria Math"/>
                                                    </a:rPr>
                                                    <m:t>𝑗</m:t>
                                                  </m:r>
                                                </m:sub>
                                              </m:sSub>
                                            </m:e>
                                          </m:acc>
                                        </m:e>
                                      </m:d>
                                    </m:den>
                                  </m:f>
                                </m:e>
                              </m:nary>
                            </m:e>
                          </m:nary>
                        </m:e>
                      </m:d>
                      <m:r>
                        <m:rPr>
                          <m:sty m:val="p"/>
                        </m:rPr>
                        <a:rPr lang="el-GR" b="0" i="1" smtClean="0">
                          <a:latin typeface="Cambria Math"/>
                          <a:ea typeface="Cambria Math"/>
                        </a:rPr>
                        <m:t>Ψ</m:t>
                      </m:r>
                      <m:d>
                        <m:dPr>
                          <m:ctrlPr>
                            <a:rPr lang="en-US" b="0" i="1" smtClean="0">
                              <a:latin typeface="Cambria Math" panose="02040503050406030204" pitchFamily="18" charset="0"/>
                              <a:ea typeface="Cambria Math"/>
                            </a:rPr>
                          </m:ctrlPr>
                        </m:dPr>
                        <m:e>
                          <m:acc>
                            <m:accPr>
                              <m:chr m:val="⃗"/>
                              <m:ctrlPr>
                                <a:rPr lang="en-US" b="0" i="1" smtClean="0">
                                  <a:latin typeface="Cambria Math" panose="02040503050406030204" pitchFamily="18" charset="0"/>
                                  <a:ea typeface="Cambria Math"/>
                                </a:rPr>
                              </m:ctrlPr>
                            </m:accPr>
                            <m:e>
                              <m:sSub>
                                <m:sSubPr>
                                  <m:ctrlPr>
                                    <a:rPr lang="en-US" b="0" i="1" smtClean="0">
                                      <a:latin typeface="Cambria Math" panose="02040503050406030204" pitchFamily="18" charset="0"/>
                                      <a:ea typeface="Cambria Math"/>
                                    </a:rPr>
                                  </m:ctrlPr>
                                </m:sSubPr>
                                <m:e>
                                  <m:r>
                                    <a:rPr lang="en-US" b="0" i="1" smtClean="0">
                                      <a:latin typeface="Cambria Math"/>
                                      <a:ea typeface="Cambria Math"/>
                                    </a:rPr>
                                    <m:t>𝑟</m:t>
                                  </m:r>
                                </m:e>
                                <m:sub>
                                  <m:r>
                                    <a:rPr lang="en-US" b="0" i="1" smtClean="0">
                                      <a:latin typeface="Cambria Math"/>
                                      <a:ea typeface="Cambria Math"/>
                                    </a:rPr>
                                    <m:t>1</m:t>
                                  </m:r>
                                </m:sub>
                              </m:sSub>
                            </m:e>
                          </m:acc>
                          <m:r>
                            <a:rPr lang="en-US" b="0" i="1" smtClean="0">
                              <a:latin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b="0" i="1" smtClean="0">
                                      <a:latin typeface="Cambria Math"/>
                                      <a:ea typeface="Cambria Math"/>
                                    </a:rPr>
                                    <m:t>2</m:t>
                                  </m:r>
                                </m:sub>
                              </m:sSub>
                            </m:e>
                          </m:acc>
                          <m:r>
                            <a:rPr lang="en-US" b="0" i="1" smtClean="0">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b="0" i="1" smtClean="0">
                                      <a:latin typeface="Cambria Math"/>
                                      <a:ea typeface="Cambria Math"/>
                                    </a:rPr>
                                    <m:t>3</m:t>
                                  </m:r>
                                </m:sub>
                              </m:sSub>
                            </m:e>
                          </m:acc>
                          <m:r>
                            <a:rPr lang="en-US" b="0" i="1" smtClean="0">
                              <a:latin typeface="Cambria Math"/>
                              <a:ea typeface="Cambria Math"/>
                            </a:rPr>
                            <m:t>,…,</m:t>
                          </m:r>
                          <m:acc>
                            <m:accPr>
                              <m:chr m:val="⃗"/>
                              <m:ctrlPr>
                                <a:rPr lang="en-US" i="1">
                                  <a:latin typeface="Cambria Math" panose="02040503050406030204" pitchFamily="18" charset="0"/>
                                  <a:ea typeface="Cambria Math"/>
                                </a:rPr>
                              </m:ctrlPr>
                            </m:accPr>
                            <m:e>
                              <m:sSub>
                                <m:sSubPr>
                                  <m:ctrlPr>
                                    <a:rPr lang="en-US" i="1" smtClean="0">
                                      <a:latin typeface="Cambria Math" panose="02040503050406030204" pitchFamily="18" charset="0"/>
                                      <a:ea typeface="Cambria Math"/>
                                    </a:rPr>
                                  </m:ctrlPr>
                                </m:sSubPr>
                                <m:e>
                                  <m:r>
                                    <a:rPr lang="en-US" i="1">
                                      <a:latin typeface="Cambria Math"/>
                                      <a:ea typeface="Cambria Math"/>
                                    </a:rPr>
                                    <m:t>𝑟</m:t>
                                  </m:r>
                                </m:e>
                                <m:sub>
                                  <m:r>
                                    <a:rPr lang="en-US" b="0" i="1" smtClean="0">
                                      <a:latin typeface="Cambria Math"/>
                                      <a:ea typeface="Cambria Math"/>
                                    </a:rPr>
                                    <m:t>𝑁</m:t>
                                  </m:r>
                                </m:sub>
                              </m:sSub>
                            </m:e>
                          </m:acc>
                        </m:e>
                      </m:d>
                      <m:r>
                        <a:rPr lang="en-US" b="0" i="1" smtClean="0">
                          <a:latin typeface="Cambria Math"/>
                          <a:ea typeface="Cambria Math"/>
                        </a:rPr>
                        <m:t>=</m:t>
                      </m:r>
                      <m:r>
                        <a:rPr lang="en-US" b="0" i="1" smtClean="0">
                          <a:latin typeface="Cambria Math"/>
                          <a:ea typeface="Cambria Math"/>
                        </a:rPr>
                        <m:t>𝐸</m:t>
                      </m:r>
                      <m:r>
                        <m:rPr>
                          <m:sty m:val="p"/>
                        </m:rPr>
                        <a:rPr lang="el-GR" i="1">
                          <a:latin typeface="Cambria Math"/>
                          <a:ea typeface="Cambria Math"/>
                        </a:rPr>
                        <m:t>Ψ</m:t>
                      </m:r>
                      <m:d>
                        <m:dPr>
                          <m:ctrlPr>
                            <a:rPr lang="en-US" i="1">
                              <a:latin typeface="Cambria Math" panose="02040503050406030204" pitchFamily="18" charset="0"/>
                              <a:ea typeface="Cambria Math"/>
                            </a:rPr>
                          </m:ctrlPr>
                        </m:dPr>
                        <m:e>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i="1">
                                      <a:latin typeface="Cambria Math"/>
                                      <a:ea typeface="Cambria Math"/>
                                    </a:rPr>
                                    <m:t>1</m:t>
                                  </m:r>
                                </m:sub>
                              </m:sSub>
                            </m:e>
                          </m:acc>
                          <m:r>
                            <a:rPr lang="en-US" i="1">
                              <a:latin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i="1">
                                      <a:latin typeface="Cambria Math"/>
                                      <a:ea typeface="Cambria Math"/>
                                    </a:rPr>
                                    <m:t>2</m:t>
                                  </m:r>
                                </m:sub>
                              </m:sSub>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i="1">
                                      <a:latin typeface="Cambria Math"/>
                                      <a:ea typeface="Cambria Math"/>
                                    </a:rPr>
                                    <m:t>3</m:t>
                                  </m:r>
                                </m:sub>
                              </m:sSub>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i="1">
                                      <a:latin typeface="Cambria Math"/>
                                      <a:ea typeface="Cambria Math"/>
                                    </a:rPr>
                                    <m:t>𝑁</m:t>
                                  </m:r>
                                </m:sub>
                              </m:sSub>
                            </m:e>
                          </m:acc>
                        </m:e>
                      </m:d>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676400" y="1981200"/>
                <a:ext cx="8839200" cy="972574"/>
              </a:xfrm>
              <a:prstGeom prst="rect">
                <a:avLst/>
              </a:prstGeom>
              <a:blipFill>
                <a:blip r:embed="rId5"/>
                <a:stretch>
                  <a:fillRect/>
                </a:stretch>
              </a:blipFill>
            </p:spPr>
            <p:txBody>
              <a:bodyPr/>
              <a:lstStyle/>
              <a:p>
                <a:r>
                  <a:rPr lang="en-US">
                    <a:noFill/>
                  </a:rPr>
                  <a:t> </a:t>
                </a:r>
              </a:p>
            </p:txBody>
          </p:sp>
        </mc:Fallback>
      </mc:AlternateContent>
      <p:sp>
        <p:nvSpPr>
          <p:cNvPr id="8" name="TextBox 7"/>
          <p:cNvSpPr txBox="1"/>
          <p:nvPr/>
        </p:nvSpPr>
        <p:spPr>
          <a:xfrm>
            <a:off x="1524000" y="1611868"/>
            <a:ext cx="4352903" cy="400110"/>
          </a:xfrm>
          <a:prstGeom prst="rect">
            <a:avLst/>
          </a:prstGeom>
          <a:noFill/>
        </p:spPr>
        <p:txBody>
          <a:bodyPr wrap="square" rtlCol="0">
            <a:spAutoFit/>
          </a:bodyPr>
          <a:lstStyle/>
          <a:p>
            <a:r>
              <a:rPr lang="en-US" sz="2000" dirty="0"/>
              <a:t>Born–Oppenheimer approximation:  </a:t>
            </a:r>
          </a:p>
        </p:txBody>
      </p:sp>
      <p:sp>
        <p:nvSpPr>
          <p:cNvPr id="9" name="Down Arrow 8"/>
          <p:cNvSpPr/>
          <p:nvPr/>
        </p:nvSpPr>
        <p:spPr>
          <a:xfrm>
            <a:off x="6781800" y="2953774"/>
            <a:ext cx="367310" cy="856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9316" y="3114645"/>
            <a:ext cx="5862084" cy="400110"/>
          </a:xfrm>
          <a:prstGeom prst="rect">
            <a:avLst/>
          </a:prstGeom>
          <a:noFill/>
        </p:spPr>
        <p:txBody>
          <a:bodyPr wrap="square" rtlCol="0">
            <a:spAutoFit/>
          </a:bodyPr>
          <a:lstStyle/>
          <a:p>
            <a:r>
              <a:rPr lang="en-US" sz="2000" dirty="0"/>
              <a:t>Kohn-Sham (KS) equations (based on DFT):</a:t>
            </a:r>
          </a:p>
        </p:txBody>
      </p:sp>
      <p:sp>
        <p:nvSpPr>
          <p:cNvPr id="10" name="TextBox 9"/>
          <p:cNvSpPr txBox="1"/>
          <p:nvPr/>
        </p:nvSpPr>
        <p:spPr>
          <a:xfrm>
            <a:off x="2734341" y="4608178"/>
            <a:ext cx="6570921" cy="646331"/>
          </a:xfrm>
          <a:prstGeom prst="rect">
            <a:avLst/>
          </a:prstGeom>
          <a:noFill/>
        </p:spPr>
        <p:txBody>
          <a:bodyPr wrap="square" rtlCol="0">
            <a:spAutoFit/>
          </a:bodyPr>
          <a:lstStyle/>
          <a:p>
            <a:r>
              <a:rPr lang="en-US" dirty="0"/>
              <a:t>V</a:t>
            </a:r>
            <a:r>
              <a:rPr lang="en-US" baseline="-25000" dirty="0"/>
              <a:t>H</a:t>
            </a:r>
            <a:r>
              <a:rPr lang="en-US" dirty="0"/>
              <a:t>: </a:t>
            </a:r>
            <a:r>
              <a:rPr lang="en-US" dirty="0" err="1"/>
              <a:t>Hartree</a:t>
            </a:r>
            <a:r>
              <a:rPr lang="en-US" dirty="0"/>
              <a:t> (Coulomb) energy;            </a:t>
            </a:r>
            <a:r>
              <a:rPr lang="en-US" dirty="0" err="1"/>
              <a:t>V</a:t>
            </a:r>
            <a:r>
              <a:rPr lang="en-US" baseline="-25000" dirty="0" err="1"/>
              <a:t>ext</a:t>
            </a:r>
            <a:r>
              <a:rPr lang="en-US" dirty="0"/>
              <a:t>: external potential </a:t>
            </a:r>
          </a:p>
          <a:p>
            <a:r>
              <a:rPr lang="en-US" dirty="0" err="1"/>
              <a:t>V</a:t>
            </a:r>
            <a:r>
              <a:rPr lang="en-US" baseline="-25000" dirty="0" err="1"/>
              <a:t>xc</a:t>
            </a:r>
            <a:r>
              <a:rPr lang="en-US" dirty="0"/>
              <a:t>: Exchange-correlation energy, local.</a:t>
            </a:r>
          </a:p>
        </p:txBody>
      </p:sp>
      <p:cxnSp>
        <p:nvCxnSpPr>
          <p:cNvPr id="14" name="Straight Connector 11">
            <a:extLst>
              <a:ext uri="{FF2B5EF4-FFF2-40B4-BE49-F238E27FC236}">
                <a16:creationId xmlns:a16="http://schemas.microsoft.com/office/drawing/2014/main" id="{D222A7FA-2D35-4F55-989A-F2041B3BE5EA}"/>
              </a:ext>
            </a:extLst>
          </p:cNvPr>
          <p:cNvCxnSpPr>
            <a:cxnSpLocks/>
          </p:cNvCxnSpPr>
          <p:nvPr/>
        </p:nvCxnSpPr>
        <p:spPr bwMode="auto">
          <a:xfrm>
            <a:off x="0" y="8382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380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8" grpId="0"/>
      <p:bldP spid="9" grpId="0" animBg="1"/>
      <p:bldP spid="1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860213" y="6439505"/>
            <a:ext cx="30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6983E5F-09F9-4A83-A7F7-2B2E99FA339B}" type="slidenum">
              <a:rPr lang="zh-CN" altLang="en-US" sz="1600">
                <a:solidFill>
                  <a:srgbClr val="FF0000"/>
                </a:solidFill>
                <a:latin typeface="Times New Roman" panose="02020603050405020304" pitchFamily="18" charset="0"/>
                <a:ea typeface="宋体" pitchFamily="2" charset="-122"/>
                <a:cs typeface="Times New Roman" panose="02020603050405020304" pitchFamily="18" charset="0"/>
              </a:rPr>
              <a:pPr/>
              <a:t>7</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6" name="Title 1"/>
          <p:cNvSpPr txBox="1">
            <a:spLocks/>
          </p:cNvSpPr>
          <p:nvPr/>
        </p:nvSpPr>
        <p:spPr>
          <a:xfrm>
            <a:off x="0" y="0"/>
            <a:ext cx="12165013" cy="9144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200" dirty="0">
                <a:latin typeface="Times New Roman" panose="02020603050405020304" pitchFamily="18" charset="0"/>
                <a:ea typeface="微软雅黑" panose="020B0503020204020204" pitchFamily="34" charset="-122"/>
                <a:cs typeface="Times New Roman" panose="02020603050405020304" pitchFamily="18" charset="0"/>
              </a:rPr>
              <a:t>Simulating Kinetics using Kinetic Monte Carlo</a:t>
            </a:r>
          </a:p>
        </p:txBody>
      </p:sp>
      <p:cxnSp>
        <p:nvCxnSpPr>
          <p:cNvPr id="14" name="Straight Connector 11">
            <a:extLst>
              <a:ext uri="{FF2B5EF4-FFF2-40B4-BE49-F238E27FC236}">
                <a16:creationId xmlns:a16="http://schemas.microsoft.com/office/drawing/2014/main" id="{D222A7FA-2D35-4F55-989A-F2041B3BE5EA}"/>
              </a:ext>
            </a:extLst>
          </p:cNvPr>
          <p:cNvCxnSpPr>
            <a:cxnSpLocks/>
          </p:cNvCxnSpPr>
          <p:nvPr/>
        </p:nvCxnSpPr>
        <p:spPr bwMode="auto">
          <a:xfrm>
            <a:off x="0" y="7620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30D7299F-578A-49DB-276F-D17F02D1C219}"/>
              </a:ext>
            </a:extLst>
          </p:cNvPr>
          <p:cNvPicPr>
            <a:picLocks noChangeAspect="1"/>
          </p:cNvPicPr>
          <p:nvPr/>
        </p:nvPicPr>
        <p:blipFill rotWithShape="1">
          <a:blip r:embed="rId2"/>
          <a:srcRect l="24166" t="26190" r="20833"/>
          <a:stretch/>
        </p:blipFill>
        <p:spPr>
          <a:xfrm>
            <a:off x="470935" y="1905000"/>
            <a:ext cx="5029200" cy="2791796"/>
          </a:xfrm>
          <a:prstGeom prst="rect">
            <a:avLst/>
          </a:prstGeom>
        </p:spPr>
      </p:pic>
      <p:sp>
        <p:nvSpPr>
          <p:cNvPr id="3" name="TextBox 2">
            <a:extLst>
              <a:ext uri="{FF2B5EF4-FFF2-40B4-BE49-F238E27FC236}">
                <a16:creationId xmlns:a16="http://schemas.microsoft.com/office/drawing/2014/main" id="{ECE58C94-2945-58BC-3DE5-82189E483FCA}"/>
              </a:ext>
            </a:extLst>
          </p:cNvPr>
          <p:cNvSpPr txBox="1"/>
          <p:nvPr/>
        </p:nvSpPr>
        <p:spPr>
          <a:xfrm>
            <a:off x="125413" y="5181600"/>
            <a:ext cx="5562600" cy="646331"/>
          </a:xfrm>
          <a:prstGeom prst="rect">
            <a:avLst/>
          </a:prstGeom>
          <a:noFill/>
        </p:spPr>
        <p:txBody>
          <a:bodyPr wrap="square" rtlCol="0">
            <a:spAutoFit/>
          </a:bodyPr>
          <a:lstStyle/>
          <a:p>
            <a:r>
              <a:rPr lang="en-US" dirty="0"/>
              <a:t>Events occur that take the system from one state to another with a well-defined rate.</a:t>
            </a:r>
          </a:p>
        </p:txBody>
      </p:sp>
      <p:pic>
        <p:nvPicPr>
          <p:cNvPr id="7" name="Picture 6">
            <a:extLst>
              <a:ext uri="{FF2B5EF4-FFF2-40B4-BE49-F238E27FC236}">
                <a16:creationId xmlns:a16="http://schemas.microsoft.com/office/drawing/2014/main" id="{AF8CB248-B6A6-14B4-C603-A452A44D8C66}"/>
              </a:ext>
            </a:extLst>
          </p:cNvPr>
          <p:cNvPicPr>
            <a:picLocks noChangeAspect="1"/>
          </p:cNvPicPr>
          <p:nvPr/>
        </p:nvPicPr>
        <p:blipFill rotWithShape="1">
          <a:blip r:embed="rId3"/>
          <a:srcRect l="45833" t="9500"/>
          <a:stretch/>
        </p:blipFill>
        <p:spPr>
          <a:xfrm>
            <a:off x="5853665" y="1143000"/>
            <a:ext cx="5867400" cy="5159512"/>
          </a:xfrm>
          <a:prstGeom prst="rect">
            <a:avLst/>
          </a:prstGeom>
        </p:spPr>
      </p:pic>
    </p:spTree>
    <p:extLst>
      <p:ext uri="{BB962C8B-B14F-4D97-AF65-F5344CB8AC3E}">
        <p14:creationId xmlns:p14="http://schemas.microsoft.com/office/powerpoint/2010/main" val="160217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11860213" y="6439505"/>
            <a:ext cx="30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6983E5F-09F9-4A83-A7F7-2B2E99FA339B}" type="slidenum">
              <a:rPr lang="zh-CN" altLang="en-US" sz="1600">
                <a:solidFill>
                  <a:srgbClr val="FF0000"/>
                </a:solidFill>
                <a:latin typeface="Times New Roman" panose="02020603050405020304" pitchFamily="18" charset="0"/>
                <a:ea typeface="宋体" pitchFamily="2" charset="-122"/>
                <a:cs typeface="Times New Roman" panose="02020603050405020304" pitchFamily="18" charset="0"/>
              </a:rPr>
              <a:pPr/>
              <a:t>8</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
        <p:nvSpPr>
          <p:cNvPr id="6" name="Title 1"/>
          <p:cNvSpPr txBox="1">
            <a:spLocks/>
          </p:cNvSpPr>
          <p:nvPr/>
        </p:nvSpPr>
        <p:spPr>
          <a:xfrm>
            <a:off x="0" y="0"/>
            <a:ext cx="12165013" cy="6858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200" dirty="0">
                <a:latin typeface="Times New Roman" panose="02020603050405020304" pitchFamily="18" charset="0"/>
                <a:ea typeface="微软雅黑" panose="020B0503020204020204" pitchFamily="34" charset="-122"/>
                <a:cs typeface="Times New Roman" panose="02020603050405020304" pitchFamily="18" charset="0"/>
              </a:rPr>
              <a:t>Reinforcement Learning</a:t>
            </a:r>
          </a:p>
        </p:txBody>
      </p:sp>
      <p:cxnSp>
        <p:nvCxnSpPr>
          <p:cNvPr id="14" name="Straight Connector 11">
            <a:extLst>
              <a:ext uri="{FF2B5EF4-FFF2-40B4-BE49-F238E27FC236}">
                <a16:creationId xmlns:a16="http://schemas.microsoft.com/office/drawing/2014/main" id="{D222A7FA-2D35-4F55-989A-F2041B3BE5EA}"/>
              </a:ext>
            </a:extLst>
          </p:cNvPr>
          <p:cNvCxnSpPr>
            <a:cxnSpLocks/>
          </p:cNvCxnSpPr>
          <p:nvPr/>
        </p:nvCxnSpPr>
        <p:spPr bwMode="auto">
          <a:xfrm>
            <a:off x="0" y="762000"/>
            <a:ext cx="12165013" cy="0"/>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380D662E-75E8-52DE-A5E3-CF56464CD499}"/>
              </a:ext>
            </a:extLst>
          </p:cNvPr>
          <p:cNvSpPr txBox="1"/>
          <p:nvPr/>
        </p:nvSpPr>
        <p:spPr>
          <a:xfrm>
            <a:off x="161856" y="5679849"/>
            <a:ext cx="11887200" cy="646331"/>
          </a:xfrm>
          <a:prstGeom prst="rect">
            <a:avLst/>
          </a:prstGeom>
          <a:noFill/>
        </p:spPr>
        <p:txBody>
          <a:bodyPr wrap="square">
            <a:spAutoFit/>
          </a:bodyPr>
          <a:lstStyle/>
          <a:p>
            <a:r>
              <a:rPr lang="en-US" dirty="0"/>
              <a:t>RL is a machine learning technique that teaches agents how to make decisions to achieve a goal by interacting with an environment.</a:t>
            </a:r>
          </a:p>
        </p:txBody>
      </p:sp>
      <p:sp>
        <p:nvSpPr>
          <p:cNvPr id="15" name="TextBox 14">
            <a:extLst>
              <a:ext uri="{FF2B5EF4-FFF2-40B4-BE49-F238E27FC236}">
                <a16:creationId xmlns:a16="http://schemas.microsoft.com/office/drawing/2014/main" id="{1C481AE3-7728-5CF3-5AFB-03D14E477D94}"/>
              </a:ext>
            </a:extLst>
          </p:cNvPr>
          <p:cNvSpPr txBox="1"/>
          <p:nvPr/>
        </p:nvSpPr>
        <p:spPr>
          <a:xfrm>
            <a:off x="1586706" y="6425216"/>
            <a:ext cx="8991600" cy="379414"/>
          </a:xfrm>
          <a:prstGeom prst="rect">
            <a:avLst/>
          </a:prstGeom>
          <a:noFill/>
        </p:spPr>
        <p:txBody>
          <a:bodyPr wrap="square">
            <a:spAutoFit/>
          </a:bodyPr>
          <a:lstStyle/>
          <a:p>
            <a:r>
              <a:rPr lang="en-US" i="1" dirty="0"/>
              <a:t>https://becominghuman.ai/the-very-basics-of-reinforcement-learning-154f28a79071</a:t>
            </a:r>
          </a:p>
        </p:txBody>
      </p:sp>
      <p:pic>
        <p:nvPicPr>
          <p:cNvPr id="18436" name="Picture 4" descr="The very basics of Reinforcement Learning | by Aneek Das | Becoming Human:  Artificial Intelligence Magazine">
            <a:extLst>
              <a:ext uri="{FF2B5EF4-FFF2-40B4-BE49-F238E27FC236}">
                <a16:creationId xmlns:a16="http://schemas.microsoft.com/office/drawing/2014/main" id="{94C5D811-C5EA-5F0F-77E9-ED0D3DAB0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85776"/>
            <a:ext cx="5410200" cy="3830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606C67-AB58-EBFF-2379-274BF219587C}"/>
              </a:ext>
            </a:extLst>
          </p:cNvPr>
          <p:cNvSpPr txBox="1"/>
          <p:nvPr/>
        </p:nvSpPr>
        <p:spPr>
          <a:xfrm>
            <a:off x="6893396" y="1729182"/>
            <a:ext cx="3352800" cy="400110"/>
          </a:xfrm>
          <a:prstGeom prst="rect">
            <a:avLst/>
          </a:prstGeom>
          <a:noFill/>
        </p:spPr>
        <p:txBody>
          <a:bodyPr wrap="square">
            <a:spAutoFit/>
          </a:bodyPr>
          <a:lstStyle/>
          <a:p>
            <a:r>
              <a:rPr lang="en-US" sz="2000" b="1" dirty="0">
                <a:effectLst/>
                <a:latin typeface="Times New Roman" panose="02020603050405020304" pitchFamily="18" charset="0"/>
                <a:ea typeface="MS Gothic" panose="020B0609070205080204" pitchFamily="49" charset="-128"/>
              </a:rPr>
              <a:t>Markov decision process: </a:t>
            </a:r>
            <a:endParaRPr lang="en-US" sz="2000" b="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5EA2134-94FC-F9DC-ADDE-E80D0B66D161}"/>
                  </a:ext>
                </a:extLst>
              </p:cNvPr>
              <p:cNvSpPr txBox="1"/>
              <p:nvPr/>
            </p:nvSpPr>
            <p:spPr>
              <a:xfrm>
                <a:off x="6858000" y="2697475"/>
                <a:ext cx="4649182" cy="1938992"/>
              </a:xfrm>
              <a:prstGeom prst="rect">
                <a:avLst/>
              </a:prstGeom>
              <a:noFill/>
            </p:spPr>
            <p:txBody>
              <a:bodyPr wrap="square">
                <a:spAutoFit/>
              </a:bodyPr>
              <a:lstStyle/>
              <a:p>
                <a:pPr marL="342900" indent="-342900">
                  <a:buFont typeface="Wingdings" panose="05000000000000000000" pitchFamily="2" charset="2"/>
                  <a:buChar char="§"/>
                </a:pPr>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Defined by a state space </a:t>
                </a: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𝑆</m:t>
                    </m:r>
                  </m:oMath>
                </a14:m>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an action space </a:t>
                </a: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 probability transition </a:t>
                </a: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222222"/>
                            </a:solidFill>
                            <a:effectLst/>
                            <a:latin typeface="Cambria Math" panose="02040503050406030204" pitchFamily="18" charset="0"/>
                            <a:ea typeface="Times New Roman" panose="02020603050405020304" pitchFamily="18" charset="0"/>
                          </a:rPr>
                        </m:ctrlPr>
                      </m:sSubPr>
                      <m:e>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222222"/>
                            </a:solidFill>
                            <a:effectLst/>
                            <a:latin typeface="Cambria Math" panose="02040503050406030204" pitchFamily="18" charset="0"/>
                            <a:ea typeface="Times New Roman" panose="02020603050405020304" pitchFamily="18" charset="0"/>
                          </a:rPr>
                        </m:ctrlPr>
                      </m:sSubPr>
                      <m:e>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222222"/>
                            </a:solidFill>
                            <a:effectLst/>
                            <a:latin typeface="Cambria Math" panose="02040503050406030204" pitchFamily="18" charset="0"/>
                            <a:ea typeface="Times New Roman" panose="02020603050405020304" pitchFamily="18" charset="0"/>
                          </a:rPr>
                        </m:ctrlPr>
                      </m:sSubPr>
                      <m:e>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and a reward function </a:t>
                </a: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
                </a:pPr>
                <a:endParaRPr lang="en-US" sz="20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The reward function, </a:t>
                </a: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is typically defined in the combined space </a:t>
                </a:r>
                <a14:m>
                  <m:oMath xmlns:m="http://schemas.openxmlformats.org/officeDocument/2006/math">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rgbClr val="222222"/>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en-US" sz="2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5EA2134-94FC-F9DC-ADDE-E80D0B66D161}"/>
                  </a:ext>
                </a:extLst>
              </p:cNvPr>
              <p:cNvSpPr txBox="1">
                <a:spLocks noRot="1" noChangeAspect="1" noMove="1" noResize="1" noEditPoints="1" noAdjustHandles="1" noChangeArrowheads="1" noChangeShapeType="1" noTextEdit="1"/>
              </p:cNvSpPr>
              <p:nvPr/>
            </p:nvSpPr>
            <p:spPr>
              <a:xfrm>
                <a:off x="6858000" y="2697475"/>
                <a:ext cx="4649182" cy="1938992"/>
              </a:xfrm>
              <a:prstGeom prst="rect">
                <a:avLst/>
              </a:prstGeom>
              <a:blipFill>
                <a:blip r:embed="rId3"/>
                <a:stretch>
                  <a:fillRect l="-1180" t="-1567" r="-917" b="-4389"/>
                </a:stretch>
              </a:blipFill>
            </p:spPr>
            <p:txBody>
              <a:bodyPr/>
              <a:lstStyle/>
              <a:p>
                <a:r>
                  <a:rPr lang="en-US">
                    <a:noFill/>
                  </a:rPr>
                  <a:t> </a:t>
                </a:r>
              </a:p>
            </p:txBody>
          </p:sp>
        </mc:Fallback>
      </mc:AlternateContent>
    </p:spTree>
    <p:extLst>
      <p:ext uri="{BB962C8B-B14F-4D97-AF65-F5344CB8AC3E}">
        <p14:creationId xmlns:p14="http://schemas.microsoft.com/office/powerpoint/2010/main" val="317841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9144000" cy="990600"/>
          </a:xfrm>
        </p:spPr>
        <p:txBody>
          <a:bodyPr>
            <a:normAutofit/>
          </a:bodyPr>
          <a:lstStyle/>
          <a:p>
            <a:r>
              <a:rPr kumimoji="1" lang="en-US" altLang="en-US" sz="3200" dirty="0">
                <a:latin typeface="Times New Roman" panose="02020603050405020304" pitchFamily="18" charset="0"/>
                <a:ea typeface="微软雅黑" panose="020B0503020204020204" pitchFamily="34" charset="-122"/>
                <a:cs typeface="Times New Roman" panose="02020603050405020304" pitchFamily="18" charset="0"/>
              </a:rPr>
              <a:t>Reaction Mechanism on Fe(111) surface</a:t>
            </a:r>
          </a:p>
        </p:txBody>
      </p:sp>
      <p:sp>
        <p:nvSpPr>
          <p:cNvPr id="8" name="TextBox 7"/>
          <p:cNvSpPr txBox="1"/>
          <p:nvPr/>
        </p:nvSpPr>
        <p:spPr>
          <a:xfrm>
            <a:off x="4343400" y="5465135"/>
            <a:ext cx="762000" cy="369332"/>
          </a:xfrm>
          <a:prstGeom prst="rect">
            <a:avLst/>
          </a:prstGeom>
          <a:noFill/>
        </p:spPr>
        <p:txBody>
          <a:bodyPr wrap="square" rtlCol="0">
            <a:spAutoFit/>
          </a:bodyPr>
          <a:lstStyle/>
          <a:p>
            <a:r>
              <a:rPr lang="en-US" dirty="0">
                <a:solidFill>
                  <a:schemeClr val="bg1"/>
                </a:solidFill>
              </a:rPr>
              <a:t>2 nm</a:t>
            </a:r>
          </a:p>
        </p:txBody>
      </p:sp>
      <p:pic>
        <p:nvPicPr>
          <p:cNvPr id="5" name="Picture 4">
            <a:extLst>
              <a:ext uri="{FF2B5EF4-FFF2-40B4-BE49-F238E27FC236}">
                <a16:creationId xmlns:a16="http://schemas.microsoft.com/office/drawing/2014/main" id="{07A49D5F-DFB7-4412-AEFF-435B1A470BF9}"/>
              </a:ext>
            </a:extLst>
          </p:cNvPr>
          <p:cNvPicPr/>
          <p:nvPr/>
        </p:nvPicPr>
        <p:blipFill rotWithShape="1">
          <a:blip r:embed="rId2" cstate="print">
            <a:extLst>
              <a:ext uri="{28A0092B-C50C-407E-A947-70E740481C1C}">
                <a14:useLocalDpi xmlns:a14="http://schemas.microsoft.com/office/drawing/2010/main" val="0"/>
              </a:ext>
            </a:extLst>
          </a:blip>
          <a:srcRect b="52563"/>
          <a:stretch/>
        </p:blipFill>
        <p:spPr bwMode="auto">
          <a:xfrm>
            <a:off x="2200275" y="1923311"/>
            <a:ext cx="7772400" cy="3726490"/>
          </a:xfrm>
          <a:prstGeom prst="rect">
            <a:avLst/>
          </a:prstGeom>
          <a:noFill/>
        </p:spPr>
      </p:pic>
      <p:sp>
        <p:nvSpPr>
          <p:cNvPr id="7" name="Slide Number Placeholder 3">
            <a:extLst>
              <a:ext uri="{FF2B5EF4-FFF2-40B4-BE49-F238E27FC236}">
                <a16:creationId xmlns:a16="http://schemas.microsoft.com/office/drawing/2014/main" id="{39FC036E-02AC-46D3-98A4-C94F8CFF4386}"/>
              </a:ext>
            </a:extLst>
          </p:cNvPr>
          <p:cNvSpPr txBox="1">
            <a:spLocks/>
          </p:cNvSpPr>
          <p:nvPr/>
        </p:nvSpPr>
        <p:spPr>
          <a:xfrm>
            <a:off x="11860213" y="6464300"/>
            <a:ext cx="3048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ＭＳ Ｐゴシック" pitchFamily="34" charset="-128"/>
                <a:cs typeface="+mn-cs"/>
              </a:defRPr>
            </a:lvl1pPr>
            <a:lvl2pPr marL="742950" indent="-28575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11430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6002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2057400" indent="-228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ＭＳ Ｐゴシック" pitchFamily="34" charset="-128"/>
                <a:cs typeface="+mn-cs"/>
              </a:defRPr>
            </a:lvl9pPr>
          </a:lstStyle>
          <a:p>
            <a:fld id="{16983E5F-09F9-4A83-A7F7-2B2E99FA339B}" type="slidenum">
              <a:rPr lang="zh-CN" altLang="en-US" sz="1600" smtClean="0">
                <a:solidFill>
                  <a:srgbClr val="FF0000"/>
                </a:solidFill>
                <a:latin typeface="Times New Roman" panose="02020603050405020304" pitchFamily="18" charset="0"/>
                <a:ea typeface="宋体" pitchFamily="2" charset="-122"/>
                <a:cs typeface="Times New Roman" panose="02020603050405020304" pitchFamily="18" charset="0"/>
              </a:rPr>
              <a:pPr/>
              <a:t>9</a:t>
            </a:fld>
            <a:endParaRPr lang="en-US" altLang="zh-CN" sz="1600" dirty="0">
              <a:solidFill>
                <a:srgbClr val="FF0000"/>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911486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headEnd type="arrow" w="med" len="med"/>
          <a:tailEnd type="arrow"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45581</TotalTime>
  <Words>2920</Words>
  <Application>Microsoft Office PowerPoint</Application>
  <PresentationFormat>Widescreen</PresentationFormat>
  <Paragraphs>258</Paragraphs>
  <Slides>39</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52" baseType="lpstr">
      <vt:lpstr>微软雅黑</vt:lpstr>
      <vt:lpstr>ＭＳ Ｐゴシック</vt:lpstr>
      <vt:lpstr>SimSun</vt:lpstr>
      <vt:lpstr>Aptos</vt:lpstr>
      <vt:lpstr>Arial</vt:lpstr>
      <vt:lpstr>Calibri</vt:lpstr>
      <vt:lpstr>Cambria Math</vt:lpstr>
      <vt:lpstr>Roboto</vt:lpstr>
      <vt:lpstr>Times New Roman</vt:lpstr>
      <vt:lpstr>Wingdings</vt:lpstr>
      <vt:lpstr>Office Theme</vt:lpstr>
      <vt:lpstr>Equation</vt:lpstr>
      <vt:lpstr>Slide</vt:lpstr>
      <vt:lpstr>PowerPoint Presentation</vt:lpstr>
      <vt:lpstr>PowerPoint Presentation</vt:lpstr>
      <vt:lpstr>PowerPoint Presentation</vt:lpstr>
      <vt:lpstr>PowerPoint Presentation</vt:lpstr>
      <vt:lpstr>Modeling and Simulation Tools </vt:lpstr>
      <vt:lpstr>PowerPoint Presentation</vt:lpstr>
      <vt:lpstr>PowerPoint Presentation</vt:lpstr>
      <vt:lpstr>PowerPoint Presentation</vt:lpstr>
      <vt:lpstr>Reaction Mechanism on Fe(111)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RL-Aid Exploration of Reaction Mechanisms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and Helium at Warm Dense</dc:title>
  <dc:creator>anqi</dc:creator>
  <cp:lastModifiedBy>anqi1980@gmail.com</cp:lastModifiedBy>
  <cp:revision>3362</cp:revision>
  <dcterms:created xsi:type="dcterms:W3CDTF">2011-06-24T12:56:33Z</dcterms:created>
  <dcterms:modified xsi:type="dcterms:W3CDTF">2025-06-20T09:10:50Z</dcterms:modified>
</cp:coreProperties>
</file>